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89"/>
  </p:notesMasterIdLst>
  <p:sldIdLst>
    <p:sldId id="258" r:id="rId5"/>
    <p:sldId id="520" r:id="rId6"/>
    <p:sldId id="259" r:id="rId7"/>
    <p:sldId id="283" r:id="rId8"/>
    <p:sldId id="521" r:id="rId9"/>
    <p:sldId id="282" r:id="rId10"/>
    <p:sldId id="284" r:id="rId11"/>
    <p:sldId id="455" r:id="rId12"/>
    <p:sldId id="314" r:id="rId13"/>
    <p:sldId id="315" r:id="rId14"/>
    <p:sldId id="313" r:id="rId15"/>
    <p:sldId id="316" r:id="rId16"/>
    <p:sldId id="317" r:id="rId17"/>
    <p:sldId id="318" r:id="rId18"/>
    <p:sldId id="319" r:id="rId19"/>
    <p:sldId id="330" r:id="rId20"/>
    <p:sldId id="456" r:id="rId21"/>
    <p:sldId id="457" r:id="rId22"/>
    <p:sldId id="438" r:id="rId23"/>
    <p:sldId id="439" r:id="rId24"/>
    <p:sldId id="440" r:id="rId25"/>
    <p:sldId id="531" r:id="rId26"/>
    <p:sldId id="535" r:id="rId27"/>
    <p:sldId id="536" r:id="rId28"/>
    <p:sldId id="538" r:id="rId29"/>
    <p:sldId id="534" r:id="rId30"/>
    <p:sldId id="537" r:id="rId31"/>
    <p:sldId id="533" r:id="rId32"/>
    <p:sldId id="434" r:id="rId33"/>
    <p:sldId id="532" r:id="rId34"/>
    <p:sldId id="539" r:id="rId35"/>
    <p:sldId id="300" r:id="rId36"/>
    <p:sldId id="540" r:id="rId37"/>
    <p:sldId id="321" r:id="rId38"/>
    <p:sldId id="285" r:id="rId39"/>
    <p:sldId id="454" r:id="rId40"/>
    <p:sldId id="307" r:id="rId41"/>
    <p:sldId id="303" r:id="rId42"/>
    <p:sldId id="304" r:id="rId43"/>
    <p:sldId id="306" r:id="rId44"/>
    <p:sldId id="312" r:id="rId45"/>
    <p:sldId id="311" r:id="rId46"/>
    <p:sldId id="310" r:id="rId47"/>
    <p:sldId id="309" r:id="rId48"/>
    <p:sldId id="308" r:id="rId49"/>
    <p:sldId id="305" r:id="rId50"/>
    <p:sldId id="331" r:id="rId51"/>
    <p:sldId id="332" r:id="rId52"/>
    <p:sldId id="333" r:id="rId53"/>
    <p:sldId id="334" r:id="rId54"/>
    <p:sldId id="411" r:id="rId55"/>
    <p:sldId id="412" r:id="rId56"/>
    <p:sldId id="335" r:id="rId57"/>
    <p:sldId id="459" r:id="rId58"/>
    <p:sldId id="460" r:id="rId59"/>
    <p:sldId id="441" r:id="rId60"/>
    <p:sldId id="443" r:id="rId61"/>
    <p:sldId id="442" r:id="rId62"/>
    <p:sldId id="444" r:id="rId63"/>
    <p:sldId id="445" r:id="rId64"/>
    <p:sldId id="461" r:id="rId65"/>
    <p:sldId id="462" r:id="rId66"/>
    <p:sldId id="458" r:id="rId67"/>
    <p:sldId id="541" r:id="rId68"/>
    <p:sldId id="559" r:id="rId69"/>
    <p:sldId id="561" r:id="rId70"/>
    <p:sldId id="542" r:id="rId71"/>
    <p:sldId id="543" r:id="rId72"/>
    <p:sldId id="301" r:id="rId73"/>
    <p:sldId id="560" r:id="rId74"/>
    <p:sldId id="320" r:id="rId75"/>
    <p:sldId id="286" r:id="rId76"/>
    <p:sldId id="453" r:id="rId77"/>
    <p:sldId id="343" r:id="rId78"/>
    <p:sldId id="446" r:id="rId79"/>
    <p:sldId id="448" r:id="rId80"/>
    <p:sldId id="338" r:id="rId81"/>
    <p:sldId id="449" r:id="rId82"/>
    <p:sldId id="447" r:id="rId83"/>
    <p:sldId id="344" r:id="rId84"/>
    <p:sldId id="345" r:id="rId85"/>
    <p:sldId id="346" r:id="rId86"/>
    <p:sldId id="347" r:id="rId87"/>
    <p:sldId id="348" r:id="rId88"/>
    <p:sldId id="336" r:id="rId89"/>
    <p:sldId id="349" r:id="rId90"/>
    <p:sldId id="450" r:id="rId91"/>
    <p:sldId id="451" r:id="rId92"/>
    <p:sldId id="452" r:id="rId93"/>
    <p:sldId id="376" r:id="rId94"/>
    <p:sldId id="377" r:id="rId95"/>
    <p:sldId id="378" r:id="rId96"/>
    <p:sldId id="379" r:id="rId97"/>
    <p:sldId id="380" r:id="rId98"/>
    <p:sldId id="381" r:id="rId99"/>
    <p:sldId id="463" r:id="rId100"/>
    <p:sldId id="464" r:id="rId101"/>
    <p:sldId id="302" r:id="rId102"/>
    <p:sldId id="322" r:id="rId103"/>
    <p:sldId id="260" r:id="rId104"/>
    <p:sldId id="264" r:id="rId105"/>
    <p:sldId id="277" r:id="rId106"/>
    <p:sldId id="265" r:id="rId107"/>
    <p:sldId id="278" r:id="rId108"/>
    <p:sldId id="279" r:id="rId109"/>
    <p:sldId id="280" r:id="rId110"/>
    <p:sldId id="267" r:id="rId111"/>
    <p:sldId id="281" r:id="rId112"/>
    <p:sldId id="276" r:id="rId113"/>
    <p:sldId id="268" r:id="rId114"/>
    <p:sldId id="363" r:id="rId115"/>
    <p:sldId id="365" r:id="rId116"/>
    <p:sldId id="364" r:id="rId117"/>
    <p:sldId id="262" r:id="rId118"/>
    <p:sldId id="398" r:id="rId119"/>
    <p:sldId id="323" r:id="rId120"/>
    <p:sldId id="287" r:id="rId121"/>
    <p:sldId id="382" r:id="rId122"/>
    <p:sldId id="413" r:id="rId123"/>
    <p:sldId id="414" r:id="rId124"/>
    <p:sldId id="418" r:id="rId125"/>
    <p:sldId id="415" r:id="rId126"/>
    <p:sldId id="388" r:id="rId127"/>
    <p:sldId id="387" r:id="rId128"/>
    <p:sldId id="416" r:id="rId129"/>
    <p:sldId id="421" r:id="rId130"/>
    <p:sldId id="417" r:id="rId131"/>
    <p:sldId id="419" r:id="rId132"/>
    <p:sldId id="420" r:id="rId133"/>
    <p:sldId id="422" r:id="rId134"/>
    <p:sldId id="423" r:id="rId135"/>
    <p:sldId id="424" r:id="rId136"/>
    <p:sldId id="389" r:id="rId137"/>
    <p:sldId id="351" r:id="rId138"/>
    <p:sldId id="361" r:id="rId139"/>
    <p:sldId id="355" r:id="rId140"/>
    <p:sldId id="356" r:id="rId141"/>
    <p:sldId id="362" r:id="rId142"/>
    <p:sldId id="433" r:id="rId143"/>
    <p:sldId id="293" r:id="rId144"/>
    <p:sldId id="399" r:id="rId145"/>
    <p:sldId id="324" r:id="rId146"/>
    <p:sldId id="288" r:id="rId147"/>
    <p:sldId id="383" r:id="rId148"/>
    <p:sldId id="425" r:id="rId149"/>
    <p:sldId id="426" r:id="rId150"/>
    <p:sldId id="427" r:id="rId151"/>
    <p:sldId id="429" r:id="rId152"/>
    <p:sldId id="465" r:id="rId153"/>
    <p:sldId id="390" r:id="rId154"/>
    <p:sldId id="430" r:id="rId155"/>
    <p:sldId id="472" r:id="rId156"/>
    <p:sldId id="473" r:id="rId157"/>
    <p:sldId id="468" r:id="rId158"/>
    <p:sldId id="469" r:id="rId159"/>
    <p:sldId id="470" r:id="rId160"/>
    <p:sldId id="471" r:id="rId161"/>
    <p:sldId id="478" r:id="rId162"/>
    <p:sldId id="466" r:id="rId163"/>
    <p:sldId id="467" r:id="rId164"/>
    <p:sldId id="428" r:id="rId165"/>
    <p:sldId id="431" r:id="rId166"/>
    <p:sldId id="475" r:id="rId167"/>
    <p:sldId id="476" r:id="rId168"/>
    <p:sldId id="477" r:id="rId169"/>
    <p:sldId id="391" r:id="rId170"/>
    <p:sldId id="407" r:id="rId171"/>
    <p:sldId id="352" r:id="rId172"/>
    <p:sldId id="359" r:id="rId173"/>
    <p:sldId id="358" r:id="rId174"/>
    <p:sldId id="360" r:id="rId175"/>
    <p:sldId id="479" r:id="rId176"/>
    <p:sldId id="294" r:id="rId177"/>
    <p:sldId id="474" r:id="rId178"/>
    <p:sldId id="400" r:id="rId179"/>
    <p:sldId id="325" r:id="rId180"/>
    <p:sldId id="289" r:id="rId181"/>
    <p:sldId id="384" r:id="rId182"/>
    <p:sldId id="435" r:id="rId183"/>
    <p:sldId id="489" r:id="rId184"/>
    <p:sldId id="480" r:id="rId185"/>
    <p:sldId id="481" r:id="rId186"/>
    <p:sldId id="482" r:id="rId187"/>
    <p:sldId id="483" r:id="rId188"/>
    <p:sldId id="485" r:id="rId189"/>
    <p:sldId id="484" r:id="rId190"/>
    <p:sldId id="488" r:id="rId191"/>
    <p:sldId id="392" r:id="rId192"/>
    <p:sldId id="393" r:id="rId193"/>
    <p:sldId id="409" r:id="rId194"/>
    <p:sldId id="492" r:id="rId195"/>
    <p:sldId id="486" r:id="rId196"/>
    <p:sldId id="410" r:id="rId197"/>
    <p:sldId id="408" r:id="rId198"/>
    <p:sldId id="487" r:id="rId199"/>
    <p:sldId id="350" r:id="rId200"/>
    <p:sldId id="366" r:id="rId201"/>
    <p:sldId id="367" r:id="rId202"/>
    <p:sldId id="368" r:id="rId203"/>
    <p:sldId id="490" r:id="rId204"/>
    <p:sldId id="523" r:id="rId205"/>
    <p:sldId id="295" r:id="rId206"/>
    <p:sldId id="522" r:id="rId207"/>
    <p:sldId id="401" r:id="rId208"/>
    <p:sldId id="326" r:id="rId209"/>
    <p:sldId id="290" r:id="rId210"/>
    <p:sldId id="385" r:id="rId211"/>
    <p:sldId id="436" r:id="rId212"/>
    <p:sldId id="524" r:id="rId213"/>
    <p:sldId id="499" r:id="rId214"/>
    <p:sldId id="493" r:id="rId215"/>
    <p:sldId id="505" r:id="rId216"/>
    <p:sldId id="500" r:id="rId217"/>
    <p:sldId id="501" r:id="rId218"/>
    <p:sldId id="502" r:id="rId219"/>
    <p:sldId id="527" r:id="rId220"/>
    <p:sldId id="503" r:id="rId221"/>
    <p:sldId id="525" r:id="rId222"/>
    <p:sldId id="526" r:id="rId223"/>
    <p:sldId id="394" r:id="rId224"/>
    <p:sldId id="504" r:id="rId225"/>
    <p:sldId id="395" r:id="rId226"/>
    <p:sldId id="495" r:id="rId227"/>
    <p:sldId id="497" r:id="rId228"/>
    <p:sldId id="496" r:id="rId229"/>
    <p:sldId id="494" r:id="rId230"/>
    <p:sldId id="353" r:id="rId231"/>
    <p:sldId id="370" r:id="rId232"/>
    <p:sldId id="369" r:id="rId233"/>
    <p:sldId id="371" r:id="rId234"/>
    <p:sldId id="506" r:id="rId235"/>
    <p:sldId id="544" r:id="rId236"/>
    <p:sldId id="296" r:id="rId237"/>
    <p:sldId id="402" r:id="rId238"/>
    <p:sldId id="327" r:id="rId239"/>
    <p:sldId id="291" r:id="rId240"/>
    <p:sldId id="386" r:id="rId241"/>
    <p:sldId id="437" r:id="rId242"/>
    <p:sldId id="510" r:id="rId243"/>
    <p:sldId id="511" r:id="rId244"/>
    <p:sldId id="512" r:id="rId245"/>
    <p:sldId id="513" r:id="rId246"/>
    <p:sldId id="514" r:id="rId247"/>
    <p:sldId id="517" r:id="rId248"/>
    <p:sldId id="515" r:id="rId249"/>
    <p:sldId id="396" r:id="rId250"/>
    <p:sldId id="516" r:id="rId251"/>
    <p:sldId id="507" r:id="rId252"/>
    <p:sldId id="528" r:id="rId253"/>
    <p:sldId id="508" r:id="rId254"/>
    <p:sldId id="509" r:id="rId255"/>
    <p:sldId id="397" r:id="rId256"/>
    <p:sldId id="406" r:id="rId257"/>
    <p:sldId id="354" r:id="rId258"/>
    <p:sldId id="372" r:id="rId259"/>
    <p:sldId id="374" r:id="rId260"/>
    <p:sldId id="529" r:id="rId261"/>
    <p:sldId id="373" r:id="rId262"/>
    <p:sldId id="297" r:id="rId263"/>
    <p:sldId id="530" r:id="rId264"/>
    <p:sldId id="403" r:id="rId265"/>
    <p:sldId id="328" r:id="rId266"/>
    <p:sldId id="292" r:id="rId267"/>
    <p:sldId id="558" r:id="rId268"/>
    <p:sldId id="405" r:id="rId269"/>
    <p:sldId id="545" r:id="rId270"/>
    <p:sldId id="546" r:id="rId271"/>
    <p:sldId id="404" r:id="rId272"/>
    <p:sldId id="549" r:id="rId273"/>
    <p:sldId id="550" r:id="rId274"/>
    <p:sldId id="551" r:id="rId275"/>
    <p:sldId id="553" r:id="rId276"/>
    <p:sldId id="547" r:id="rId277"/>
    <p:sldId id="548" r:id="rId278"/>
    <p:sldId id="554" r:id="rId279"/>
    <p:sldId id="555" r:id="rId280"/>
    <p:sldId id="556" r:id="rId281"/>
    <p:sldId id="557" r:id="rId282"/>
    <p:sldId id="298" r:id="rId283"/>
    <p:sldId id="329" r:id="rId284"/>
    <p:sldId id="263" r:id="rId285"/>
    <p:sldId id="519" r:id="rId286"/>
    <p:sldId id="518" r:id="rId287"/>
    <p:sldId id="299" r:id="rId2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F1A"/>
    <a:srgbClr val="54A021"/>
    <a:srgbClr val="BD7450"/>
    <a:srgbClr val="DD907E"/>
    <a:srgbClr val="C7845F"/>
    <a:srgbClr val="CCC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6F92C1-066A-4AC4-B2FD-A4D57D55CEA8}" v="4" dt="2026-03-16T23:47:48.8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presProps" Target="presProps.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280" Type="http://schemas.openxmlformats.org/officeDocument/2006/relationships/slide" Target="slides/slide276.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slide" Target="slides/slide234.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291" Type="http://schemas.openxmlformats.org/officeDocument/2006/relationships/viewProps" Target="viewProps.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50" Type="http://schemas.openxmlformats.org/officeDocument/2006/relationships/slide" Target="slides/slide246.xml"/><Relationship Id="rId271" Type="http://schemas.openxmlformats.org/officeDocument/2006/relationships/slide" Target="slides/slide267.xml"/><Relationship Id="rId292" Type="http://schemas.openxmlformats.org/officeDocument/2006/relationships/theme" Target="theme/theme1.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tableStyles" Target="tableStyles.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microsoft.com/office/2016/11/relationships/changesInfo" Target="changesInfos/changesInfo1.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microsoft.com/office/2015/10/relationships/revisionInfo" Target="revisionInfo.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notesMaster" Target="notesMasters/notesMaster1.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Bibey" userId="c8400551a459cf67" providerId="LiveId" clId="{2A8AE8C1-EA57-4EF7-9850-6294EB02B252}"/>
    <pc:docChg chg="undo redo custSel addSld delSld modSld sldOrd modShowInfo">
      <pc:chgData name="James Bibey" userId="c8400551a459cf67" providerId="LiveId" clId="{2A8AE8C1-EA57-4EF7-9850-6294EB02B252}" dt="2026-03-17T00:06:37.368" v="126398" actId="478"/>
      <pc:docMkLst>
        <pc:docMk/>
      </pc:docMkLst>
      <pc:sldChg chg="delSp mod">
        <pc:chgData name="James Bibey" userId="c8400551a459cf67" providerId="LiveId" clId="{2A8AE8C1-EA57-4EF7-9850-6294EB02B252}" dt="2026-03-17T00:06:37.368" v="126398" actId="478"/>
        <pc:sldMkLst>
          <pc:docMk/>
          <pc:sldMk cId="4212532598" sldId="267"/>
        </pc:sldMkLst>
        <pc:spChg chg="del">
          <ac:chgData name="James Bibey" userId="c8400551a459cf67" providerId="LiveId" clId="{2A8AE8C1-EA57-4EF7-9850-6294EB02B252}" dt="2026-03-17T00:06:37.368" v="126398" actId="478"/>
          <ac:spMkLst>
            <pc:docMk/>
            <pc:sldMk cId="4212532598" sldId="267"/>
            <ac:spMk id="10" creationId="{0EB70FF8-485C-E5B4-D081-79114C2C1965}"/>
          </ac:spMkLst>
        </pc:spChg>
      </pc:sldChg>
      <pc:sldChg chg="addSp modSp add mod">
        <pc:chgData name="James Bibey" userId="c8400551a459cf67" providerId="LiveId" clId="{2A8AE8C1-EA57-4EF7-9850-6294EB02B252}" dt="2026-03-16T23:47:48.851" v="126396"/>
        <pc:sldMkLst>
          <pc:docMk/>
          <pc:sldMk cId="3504110546" sldId="425"/>
        </pc:sldMkLst>
        <pc:spChg chg="add mod">
          <ac:chgData name="James Bibey" userId="c8400551a459cf67" providerId="LiveId" clId="{2A8AE8C1-EA57-4EF7-9850-6294EB02B252}" dt="2026-03-16T23:47:48.851" v="126396"/>
          <ac:spMkLst>
            <pc:docMk/>
            <pc:sldMk cId="3504110546" sldId="425"/>
            <ac:spMk id="7" creationId="{6F346290-8535-27E0-4D50-A0B40A3139D1}"/>
          </ac:spMkLst>
        </pc:spChg>
      </pc:sldChg>
      <pc:sldChg chg="addSp delSp modSp add mod setBg">
        <pc:chgData name="James Bibey" userId="c8400551a459cf67" providerId="LiveId" clId="{2A8AE8C1-EA57-4EF7-9850-6294EB02B252}" dt="2026-03-16T23:47:48.737" v="126395"/>
        <pc:sldMkLst>
          <pc:docMk/>
          <pc:sldMk cId="983718389" sldId="426"/>
        </pc:sldMkLst>
        <pc:spChg chg="add mod">
          <ac:chgData name="James Bibey" userId="c8400551a459cf67" providerId="LiveId" clId="{2A8AE8C1-EA57-4EF7-9850-6294EB02B252}" dt="2026-03-16T23:47:48.737" v="126395"/>
          <ac:spMkLst>
            <pc:docMk/>
            <pc:sldMk cId="983718389" sldId="426"/>
            <ac:spMk id="12" creationId="{D817E261-C3EC-E204-4B04-92035E734A49}"/>
          </ac:spMkLst>
        </pc:spChg>
      </pc:sldChg>
      <pc:sldChg chg="modSp mod">
        <pc:chgData name="James Bibey" userId="c8400551a459cf67" providerId="LiveId" clId="{2A8AE8C1-EA57-4EF7-9850-6294EB02B252}" dt="2026-03-16T23:57:29.437" v="126397" actId="20577"/>
        <pc:sldMkLst>
          <pc:docMk/>
          <pc:sldMk cId="1191754032" sldId="495"/>
        </pc:sldMkLst>
        <pc:spChg chg="mod">
          <ac:chgData name="James Bibey" userId="c8400551a459cf67" providerId="LiveId" clId="{2A8AE8C1-EA57-4EF7-9850-6294EB02B252}" dt="2026-03-16T23:57:29.437" v="126397" actId="20577"/>
          <ac:spMkLst>
            <pc:docMk/>
            <pc:sldMk cId="1191754032" sldId="495"/>
            <ac:spMk id="3" creationId="{9380BD9E-46EB-79E0-5218-AD421A7F359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D818D7-DF4E-4C59-9BBA-548250DAC33A}"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00A82-9926-4DBA-8BA5-A22EEB8ACF8E}" type="slidenum">
              <a:rPr lang="en-US" smtClean="0"/>
              <a:t>‹#›</a:t>
            </a:fld>
            <a:endParaRPr lang="en-US"/>
          </a:p>
        </p:txBody>
      </p:sp>
    </p:spTree>
    <p:extLst>
      <p:ext uri="{BB962C8B-B14F-4D97-AF65-F5344CB8AC3E}">
        <p14:creationId xmlns:p14="http://schemas.microsoft.com/office/powerpoint/2010/main" val="284234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E149229-E3F7-4B08-B8B0-567DB9AE2DBD}"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6026DC-D31F-40BA-B49D-47D87B9BA087}"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464DF-92FB-4D4C-B2DE-15BC5F46772E}"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7F1A99-F4C1-4E12-B7D3-A88A44F4EB10}" type="datetime1">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2E7458-324C-48F7-80F5-74B19E1CAFEB}" type="datetime1">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0B054C-5E05-4896-867A-8DB56A20C8AC}" type="datetime1">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94B787-46DA-4B4F-B781-E768630FCF2A}" type="datetime1">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E38CE2-82D3-4BA2-B844-E7281181CD7A}" type="datetime1">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0FF511-91B4-4318-A9F6-BECE1367AD14}" type="datetime1">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5760AF-08CF-488B-8265-5F1D88C1C64E}"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41802-9AAA-4EB8-B737-B207AD0C712F}"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B27BB6-0FDA-4EDD-A5D1-79FFF12955B7}"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B08FB-4F0B-44DE-8994-0595D6ECCDCE}"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9AB015-62A3-4A29-BC49-965FA4BE59CA}"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A46181-5447-4050-89D3-AA326DE4DA13}"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450F08-CAEB-42BA-9362-548763B98147}" type="datetime1">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A39CD9-90D5-49BD-B792-F7F07D136C39}" type="datetime1">
              <a:rPr lang="en-US" smtClean="0"/>
              <a:t>3/16/2026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nf.nice.org.uk/" TargetMode="External"/><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hyperlink" Target="https://forms.office.com/Pages/ResponsePage.aspx?id=DQSIkWdsW0yxEjajBLZtrQAAAAAAAAAAAAO__dS_1JRUMkFYMlpWSlU4TDJGMjQzV0Y4RUhPMFlURC4u"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forms.office.com/Pages/ResponsePage.aspx?id=DQSIkWdsW0yxEjajBLZtrQAAAAAAAAAAAAO__dS_1JRUMkFYMlpWSlU4TDJGMjQzV0Y4RUhPMFlURC4u" TargetMode="External"/><Relationship Id="rId2" Type="http://schemas.openxmlformats.org/officeDocument/2006/relationships/slide" Target="slide6.xm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openxmlformats.org/officeDocument/2006/relationships/slide" Target="slide177.xml"/><Relationship Id="rId13" Type="http://schemas.openxmlformats.org/officeDocument/2006/relationships/slide" Target="slide72.xml"/><Relationship Id="rId3" Type="http://schemas.openxmlformats.org/officeDocument/2006/relationships/slide" Target="slide4.xml"/><Relationship Id="rId7" Type="http://schemas.openxmlformats.org/officeDocument/2006/relationships/slide" Target="slide143.xml"/><Relationship Id="rId12" Type="http://schemas.openxmlformats.org/officeDocument/2006/relationships/slide" Target="slide35.xml"/><Relationship Id="rId2" Type="http://schemas.openxmlformats.org/officeDocument/2006/relationships/slide" Target="slide263.xml"/><Relationship Id="rId1" Type="http://schemas.openxmlformats.org/officeDocument/2006/relationships/slideLayout" Target="../slideLayouts/slideLayout2.xml"/><Relationship Id="rId6" Type="http://schemas.openxmlformats.org/officeDocument/2006/relationships/slide" Target="slide236.xml"/><Relationship Id="rId11" Type="http://schemas.openxmlformats.org/officeDocument/2006/relationships/slide" Target="slide7.xml"/><Relationship Id="rId5" Type="http://schemas.openxmlformats.org/officeDocument/2006/relationships/slide" Target="slide100.xml"/><Relationship Id="rId10" Type="http://schemas.openxmlformats.org/officeDocument/2006/relationships/slide" Target="slide206.xml"/><Relationship Id="rId4" Type="http://schemas.openxmlformats.org/officeDocument/2006/relationships/slide" Target="slide281.xml"/><Relationship Id="rId9" Type="http://schemas.openxmlformats.org/officeDocument/2006/relationships/slide" Target="slide117.xml"/><Relationship Id="rId14" Type="http://schemas.openxmlformats.org/officeDocument/2006/relationships/slide" Target="slide6.xml"/></Relationships>
</file>

<file path=ppt/slides/_rels/slide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doi.org/10.53347/rID-10188" TargetMode="External"/><Relationship Id="rId7" Type="http://schemas.openxmlformats.org/officeDocument/2006/relationships/hyperlink" Target="https://doi.org/10.1186/s13018-015-0188-6" TargetMode="External"/><Relationship Id="rId2" Type="http://schemas.openxmlformats.org/officeDocument/2006/relationships/hyperlink" Target="https://doi.org/10.53347/rID-11898" TargetMode="External"/><Relationship Id="rId1" Type="http://schemas.openxmlformats.org/officeDocument/2006/relationships/slideLayout" Target="../slideLayouts/slideLayout2.xml"/><Relationship Id="rId6" Type="http://schemas.openxmlformats.org/officeDocument/2006/relationships/hyperlink" Target="https://www.asahq.org/standards-and-practice-parameters/statement-on-asa-physical-status-classification-system" TargetMode="External"/><Relationship Id="rId5" Type="http://schemas.openxmlformats.org/officeDocument/2006/relationships/hyperlink" Target="https://www.rcseng.ac.uk/standards-and-research/standards-and-guidance/good-practice-guides/consent/" TargetMode="External"/><Relationship Id="rId4" Type="http://schemas.openxmlformats.org/officeDocument/2006/relationships/hyperlink" Target="https://sepsistrust.org/clinical_tools_res/acute-hospital-16/"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who.int/teams/integrated-health-services/patient-safety/research/safe-surgery/tool-and-resources" TargetMode="External"/><Relationship Id="rId2" Type="http://schemas.openxmlformats.org/officeDocument/2006/relationships/hyperlink" Target="https://doi.org/10.1016/j.ijsu.2015.04.079"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3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ecB8EDWvdJFhEICjp2R31QBuLd4qC91Pjb9cXhbsfUhBA?e=kTYvVO"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slide" Target="slide4.xml"/></Relationships>
</file>

<file path=ppt/slides/_rels/slide4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4.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8" Type="http://schemas.openxmlformats.org/officeDocument/2006/relationships/hyperlink" Target="https://commons.wikimedia.org/wiki/File:Dry_sterilizer_,_Autoclave.JPG" TargetMode="External"/><Relationship Id="rId3" Type="http://schemas.openxmlformats.org/officeDocument/2006/relationships/hyperlink" Target="https://www.ncepod.org.uk/classification.html" TargetMode="External"/><Relationship Id="rId7" Type="http://schemas.openxmlformats.org/officeDocument/2006/relationships/hyperlink" Target="https://doi.org/10.1308/rcsbull.2016.310" TargetMode="External"/><Relationship Id="rId2" Type="http://schemas.openxmlformats.org/officeDocument/2006/relationships/hyperlink" Target="https://www.rcseng.ac.uk/careers-in-surgery/trainees/foundation-and-core-trainees/surgical-specialties/" TargetMode="External"/><Relationship Id="rId1" Type="http://schemas.openxmlformats.org/officeDocument/2006/relationships/slideLayout" Target="../slideLayouts/slideLayout2.xml"/><Relationship Id="rId6" Type="http://schemas.openxmlformats.org/officeDocument/2006/relationships/hyperlink" Target="https://www.england.nhs.uk/clinaudit/" TargetMode="External"/><Relationship Id="rId5" Type="http://schemas.openxmlformats.org/officeDocument/2006/relationships/hyperlink" Target="https://www.england.nhs.uk/publication/facilities-for-surgical-procedures-in-acute-general-hospitals-hbn-26/" TargetMode="External"/><Relationship Id="rId4" Type="http://schemas.openxmlformats.org/officeDocument/2006/relationships/hyperlink" Target="https://cks.nice.org.uk/topics/cholecystitis-acute/management/management/" TargetMode="External"/><Relationship Id="rId9" Type="http://schemas.openxmlformats.org/officeDocument/2006/relationships/slide" Target="slide4.xml"/></Relationships>
</file>

<file path=ppt/slides/_rels/slide70.xml.rels><?xml version="1.0" encoding="UTF-8" standalone="yes"?>
<Relationships xmlns="http://schemas.openxmlformats.org/package/2006/relationships"><Relationship Id="rId3" Type="http://schemas.openxmlformats.org/officeDocument/2006/relationships/hyperlink" Target="https://commons.wikimedia.org/wiki/File:Ideal_feedback_model.svg" TargetMode="External"/><Relationship Id="rId2" Type="http://schemas.openxmlformats.org/officeDocument/2006/relationships/hyperlink" Target="https://commons.wikimedia.org/wiki/File:Maquet_Flow-I_anesthesia_machine.jpg" TargetMode="Externa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hyperlink" Target="https://www.nice.org.uk/media/default/About/what-we-do/Into-practice/principles-for-best-practice-in-clinical-audit.pdf" TargetMode="External"/><Relationship Id="rId4" Type="http://schemas.openxmlformats.org/officeDocument/2006/relationships/hyperlink" Target="https://patient.info/doctor/primary-care/audit-and-audit-cycle" TargetMode="External"/></Relationships>
</file>

<file path=ppt/slides/_rels/slide7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dwaJnY0KoBPj-KWbWbONtQBD9_tCdIDOIG2N_2b29BFkQ?e=Fmm0oV"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7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youtu.be/jQYHQr3ebLo?si=mOVDVZtuwpjNkUcK&amp;t=64"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7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youtu.be/KNqoXboSVUI?si=_gv2Mq2al9B-Ax09"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8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geekymedics.com/abcde-approach/" TargetMode="External"/><Relationship Id="rId7" Type="http://schemas.openxmlformats.org/officeDocument/2006/relationships/hyperlink" Target="https://www.resus.org.uk/about-us/news-and-events/resuscitation-council-uk-introduces-version-3-respect-plan" TargetMode="External"/><Relationship Id="rId2" Type="http://schemas.openxmlformats.org/officeDocument/2006/relationships/hyperlink" Target="https://geekymedics.com/how-to-assess-the-postoperative-surgical-patient-osce-guide/" TargetMode="External"/><Relationship Id="rId1" Type="http://schemas.openxmlformats.org/officeDocument/2006/relationships/slideLayout" Target="../slideLayouts/slideLayout2.xml"/><Relationship Id="rId6" Type="http://schemas.openxmlformats.org/officeDocument/2006/relationships/hyperlink" Target="https://commons.wikimedia.org/wiki/File:PENTAX_Colonoscope001.jpg" TargetMode="External"/><Relationship Id="rId5" Type="http://schemas.openxmlformats.org/officeDocument/2006/relationships/hyperlink" Target="https://www.youtube.com/watch?v=KNqoXboSVUI" TargetMode="External"/><Relationship Id="rId4" Type="http://schemas.openxmlformats.org/officeDocument/2006/relationships/hyperlink" Target="https://www.youtube.com/watch?v=jQYHQr3ebLo" TargetMode="External"/></Relationships>
</file>

<file path=ppt/slides/_rels/slide9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f_01QUtbM1Pot2wmijbgOEB-TPiuNJliP0YsMAf0P-eng?e=2QAo6x"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0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slide" Target="slide107.xml"/><Relationship Id="rId2" Type="http://schemas.openxmlformats.org/officeDocument/2006/relationships/slide" Target="slide102.xml"/><Relationship Id="rId1" Type="http://schemas.openxmlformats.org/officeDocument/2006/relationships/slideLayout" Target="../slideLayouts/slideLayout4.xml"/><Relationship Id="rId5" Type="http://schemas.openxmlformats.org/officeDocument/2006/relationships/slide" Target="slide110.xml"/><Relationship Id="rId4" Type="http://schemas.openxmlformats.org/officeDocument/2006/relationships/slide" Target="slide4.xml"/></Relationships>
</file>

<file path=ppt/slides/_rels/slide10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1drv.ms/w/c/c8400551a459cf67/ESyRT-QrxltFkEn-qqJ95OUBlhZN4AGLzLOI3h_peS9img?e=zsxkdg" TargetMode="External"/><Relationship Id="rId1" Type="http://schemas.openxmlformats.org/officeDocument/2006/relationships/slideLayout" Target="../slideLayouts/slideLayout4.xml"/><Relationship Id="rId5" Type="http://schemas.openxmlformats.org/officeDocument/2006/relationships/slide" Target="slide110.xml"/><Relationship Id="rId4" Type="http://schemas.openxmlformats.org/officeDocument/2006/relationships/slide" Target="slide4.xml"/></Relationships>
</file>

<file path=ppt/slides/_rels/slide103.xml.rels><?xml version="1.0" encoding="UTF-8" standalone="yes"?>
<Relationships xmlns="http://schemas.openxmlformats.org/package/2006/relationships"><Relationship Id="rId3" Type="http://schemas.openxmlformats.org/officeDocument/2006/relationships/slide" Target="slide105.xml"/><Relationship Id="rId7" Type="http://schemas.openxmlformats.org/officeDocument/2006/relationships/slide" Target="slide110.xml"/><Relationship Id="rId2" Type="http://schemas.openxmlformats.org/officeDocument/2006/relationships/slide" Target="slide104.xml"/><Relationship Id="rId1" Type="http://schemas.openxmlformats.org/officeDocument/2006/relationships/slideLayout" Target="../slideLayouts/slideLayout4.xml"/><Relationship Id="rId6" Type="http://schemas.openxmlformats.org/officeDocument/2006/relationships/slide" Target="slide4.xml"/><Relationship Id="rId5" Type="http://schemas.openxmlformats.org/officeDocument/2006/relationships/hyperlink" Target="https://1drv.ms/w/c/c8400551a459cf67/ESyRT-QrxltFkEn-qqJ95OUBlhZN4AGLzLOI3h_peS9img?e=zsxkdg" TargetMode="External"/><Relationship Id="rId4" Type="http://schemas.openxmlformats.org/officeDocument/2006/relationships/slide" Target="slide106.xml"/></Relationships>
</file>

<file path=ppt/slides/_rels/slide10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110.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 Target="slide103.xml"/><Relationship Id="rId1" Type="http://schemas.openxmlformats.org/officeDocument/2006/relationships/slideLayout" Target="../slideLayouts/slideLayout4.xml"/><Relationship Id="rId5" Type="http://schemas.openxmlformats.org/officeDocument/2006/relationships/slide" Target="slide110.xml"/><Relationship Id="rId4" Type="http://schemas.openxmlformats.org/officeDocument/2006/relationships/slide" Target="slide4.xml"/></Relationships>
</file>

<file path=ppt/slides/_rels/slide10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 Target="slide103.xml"/><Relationship Id="rId1" Type="http://schemas.openxmlformats.org/officeDocument/2006/relationships/slideLayout" Target="../slideLayouts/slideLayout4.xml"/><Relationship Id="rId6" Type="http://schemas.openxmlformats.org/officeDocument/2006/relationships/slide" Target="slide110.xml"/><Relationship Id="rId5" Type="http://schemas.openxmlformats.org/officeDocument/2006/relationships/slide" Target="slide4.xml"/><Relationship Id="rId4" Type="http://schemas.openxmlformats.org/officeDocument/2006/relationships/image" Target="../media/image29.jpeg"/></Relationships>
</file>

<file path=ppt/slides/_rels/slide107.xml.rels><?xml version="1.0" encoding="UTF-8" standalone="yes"?>
<Relationships xmlns="http://schemas.openxmlformats.org/package/2006/relationships"><Relationship Id="rId3" Type="http://schemas.openxmlformats.org/officeDocument/2006/relationships/slide" Target="slide108.xml"/><Relationship Id="rId2" Type="http://schemas.openxmlformats.org/officeDocument/2006/relationships/slide" Target="slide109.xml"/><Relationship Id="rId1" Type="http://schemas.openxmlformats.org/officeDocument/2006/relationships/slideLayout" Target="../slideLayouts/slideLayout2.xml"/><Relationship Id="rId6" Type="http://schemas.openxmlformats.org/officeDocument/2006/relationships/slide" Target="slide110.xml"/><Relationship Id="rId5" Type="http://schemas.openxmlformats.org/officeDocument/2006/relationships/slide" Target="slide4.xml"/><Relationship Id="rId4" Type="http://schemas.openxmlformats.org/officeDocument/2006/relationships/hyperlink" Target="https://1drv.ms/w/c/c8400551a459cf67/ESyRT-QrxltFkEn-qqJ95OUBlhZN4AGLzLOI3h_peS9img?e=zsxkdg" TargetMode="External"/></Relationships>
</file>

<file path=ppt/slides/_rels/slide108.xml.rels><?xml version="1.0" encoding="UTF-8" standalone="yes"?>
<Relationships xmlns="http://schemas.openxmlformats.org/package/2006/relationships"><Relationship Id="rId3" Type="http://schemas.openxmlformats.org/officeDocument/2006/relationships/slide" Target="slide105.xml"/><Relationship Id="rId7" Type="http://schemas.openxmlformats.org/officeDocument/2006/relationships/slide" Target="slide110.xml"/><Relationship Id="rId2" Type="http://schemas.openxmlformats.org/officeDocument/2006/relationships/slide" Target="slide108.xml"/><Relationship Id="rId1" Type="http://schemas.openxmlformats.org/officeDocument/2006/relationships/slideLayout" Target="../slideLayouts/slideLayout4.xml"/><Relationship Id="rId6" Type="http://schemas.openxmlformats.org/officeDocument/2006/relationships/slide" Target="slide4.xml"/><Relationship Id="rId5" Type="http://schemas.openxmlformats.org/officeDocument/2006/relationships/image" Target="../media/image30.jpeg"/><Relationship Id="rId4" Type="http://schemas.openxmlformats.org/officeDocument/2006/relationships/hyperlink" Target="https://1drv.ms/w/c/c8400551a459cf67/ESyRT-QrxltFkEn-qqJ95OUBlhZN4AGLzLOI3h_peS9img?e=zsxkdg"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 Target="slide110.xml"/><Relationship Id="rId1" Type="http://schemas.openxmlformats.org/officeDocument/2006/relationships/slideLayout" Target="../slideLayouts/slideLayout2.xml"/><Relationship Id="rId5" Type="http://schemas.openxmlformats.org/officeDocument/2006/relationships/slide" Target="slide100.xml"/><Relationship Id="rId4" Type="http://schemas.openxmlformats.org/officeDocument/2006/relationships/slide" Target="slide4.xml"/></Relationships>
</file>

<file path=ppt/slides/_rels/slide11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8" Type="http://schemas.openxmlformats.org/officeDocument/2006/relationships/hyperlink" Target="https://commons.wikimedia.org/wiki/File:Electrocauter_00.jpg" TargetMode="External"/><Relationship Id="rId3" Type="http://schemas.openxmlformats.org/officeDocument/2006/relationships/hyperlink" Target="https://commons.wikimedia.org/wiki/File:Peha-Haft.jpg" TargetMode="External"/><Relationship Id="rId7" Type="http://schemas.openxmlformats.org/officeDocument/2006/relationships/hyperlink" Target="https://commons.wikimedia.org/wiki/File:Donating_platelets_left_anticoagulant_center_plasma_right_two_units_of_platelets_Sweden_April_2025.jpg" TargetMode="External"/><Relationship Id="rId2" Type="http://schemas.openxmlformats.org/officeDocument/2006/relationships/hyperlink" Target="https://commons.wikimedia.org/wiki/File:Mundspatel.jpg" TargetMode="External"/><Relationship Id="rId1" Type="http://schemas.openxmlformats.org/officeDocument/2006/relationships/slideLayout" Target="../slideLayouts/slideLayout2.xml"/><Relationship Id="rId6" Type="http://schemas.openxmlformats.org/officeDocument/2006/relationships/hyperlink" Target="https://radiopaedia.org/cases/pneumonia-7" TargetMode="External"/><Relationship Id="rId5" Type="http://schemas.openxmlformats.org/officeDocument/2006/relationships/hyperlink" Target="https://commons.wikimedia.org/wiki/File:Oral_Airway_3_(Adult_medium).JPG" TargetMode="External"/><Relationship Id="rId4" Type="http://schemas.openxmlformats.org/officeDocument/2006/relationships/hyperlink" Target="https://commons.wikimedia.org/wiki/File:Magill_forceps_open.jpg" TargetMode="External"/><Relationship Id="rId9" Type="http://schemas.openxmlformats.org/officeDocument/2006/relationships/slide" Target="slide4.xml"/></Relationships>
</file>

<file path=ppt/slides/_rels/slide1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XQsQhllIgBJmnl9z47l_JEBSxCs_vQMWgn9elHHDq9Txg?e=a7LicI"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1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slide" Target="slide125.xml"/><Relationship Id="rId2" Type="http://schemas.openxmlformats.org/officeDocument/2006/relationships/slide" Target="slide119.xml"/><Relationship Id="rId1" Type="http://schemas.openxmlformats.org/officeDocument/2006/relationships/slideLayout" Target="../slideLayouts/slideLayout4.xml"/><Relationship Id="rId5" Type="http://schemas.openxmlformats.org/officeDocument/2006/relationships/slide" Target="slide134.xml"/><Relationship Id="rId4" Type="http://schemas.openxmlformats.org/officeDocument/2006/relationships/slide" Target="slide4.xml"/></Relationships>
</file>

<file path=ppt/slides/_rels/slide119.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127.xml"/><Relationship Id="rId7" Type="http://schemas.openxmlformats.org/officeDocument/2006/relationships/slide" Target="slide120.xml"/><Relationship Id="rId2" Type="http://schemas.openxmlformats.org/officeDocument/2006/relationships/slide" Target="slide126.xml"/><Relationship Id="rId1" Type="http://schemas.openxmlformats.org/officeDocument/2006/relationships/slideLayout" Target="../slideLayouts/slideLayout4.xml"/><Relationship Id="rId6" Type="http://schemas.openxmlformats.org/officeDocument/2006/relationships/slide" Target="slide130.xml"/><Relationship Id="rId5" Type="http://schemas.openxmlformats.org/officeDocument/2006/relationships/slide" Target="slide129.xml"/><Relationship Id="rId10" Type="http://schemas.openxmlformats.org/officeDocument/2006/relationships/hyperlink" Target="https://1drv.ms/w/c/c8400551a459cf67/EaKjQ8wzdwpIj9VIIBrki3wBEVl_8ku4EDOI2ZBEEIVGMw?e=fiNZf8" TargetMode="External"/><Relationship Id="rId4" Type="http://schemas.openxmlformats.org/officeDocument/2006/relationships/slide" Target="slide128.xml"/><Relationship Id="rId9" Type="http://schemas.openxmlformats.org/officeDocument/2006/relationships/slide" Target="slide134.xml"/></Relationships>
</file>

<file path=ppt/slides/_rels/slide120.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35.jpeg"/><Relationship Id="rId4" Type="http://schemas.openxmlformats.org/officeDocument/2006/relationships/slide" Target="slide121.xml"/></Relationships>
</file>

<file path=ppt/slides/_rels/slide1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122.xml"/><Relationship Id="rId1" Type="http://schemas.openxmlformats.org/officeDocument/2006/relationships/slideLayout" Target="../slideLayouts/slideLayout4.xml"/><Relationship Id="rId5" Type="http://schemas.openxmlformats.org/officeDocument/2006/relationships/hyperlink" Target="https://1drv.ms/w/c/c8400551a459cf67/EaKjQ8wzdwpIj9VIIBrki3wBEVl_8ku4EDOI2ZBEEIVGMw?e=fiNZf8" TargetMode="External"/><Relationship Id="rId4" Type="http://schemas.openxmlformats.org/officeDocument/2006/relationships/slide" Target="slide134.xml"/></Relationships>
</file>

<file path=ppt/slides/_rels/slide122.xml.rels><?xml version="1.0" encoding="UTF-8" standalone="yes"?>
<Relationships xmlns="http://schemas.openxmlformats.org/package/2006/relationships"><Relationship Id="rId3" Type="http://schemas.openxmlformats.org/officeDocument/2006/relationships/slide" Target="slide125.xml"/><Relationship Id="rId7" Type="http://schemas.openxmlformats.org/officeDocument/2006/relationships/hyperlink" Target="https://1drv.ms/w/c/c8400551a459cf67/EaKjQ8wzdwpIj9VIIBrki3wBEVl_8ku4EDOI2ZBEEIVGMw?e=fiNZf8" TargetMode="External"/><Relationship Id="rId2" Type="http://schemas.openxmlformats.org/officeDocument/2006/relationships/slide" Target="slide124.xml"/><Relationship Id="rId1" Type="http://schemas.openxmlformats.org/officeDocument/2006/relationships/slideLayout" Target="../slideLayouts/slideLayout4.xml"/><Relationship Id="rId6" Type="http://schemas.openxmlformats.org/officeDocument/2006/relationships/slide" Target="slide134.xml"/><Relationship Id="rId5" Type="http://schemas.openxmlformats.org/officeDocument/2006/relationships/slide" Target="slide4.xml"/><Relationship Id="rId4" Type="http://schemas.openxmlformats.org/officeDocument/2006/relationships/slide" Target="slide123.xml"/></Relationships>
</file>

<file path=ppt/slides/_rels/slide123.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124.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slide" Target="slide117.xml"/></Relationships>
</file>

<file path=ppt/slides/_rels/slide125.xml.rels><?xml version="1.0" encoding="UTF-8" standalone="yes"?>
<Relationships xmlns="http://schemas.openxmlformats.org/package/2006/relationships"><Relationship Id="rId3" Type="http://schemas.openxmlformats.org/officeDocument/2006/relationships/slide" Target="slide131.xml"/><Relationship Id="rId2" Type="http://schemas.openxmlformats.org/officeDocument/2006/relationships/slide" Target="slide119.xml"/><Relationship Id="rId1" Type="http://schemas.openxmlformats.org/officeDocument/2006/relationships/slideLayout" Target="../slideLayouts/slideLayout4.xml"/><Relationship Id="rId6" Type="http://schemas.openxmlformats.org/officeDocument/2006/relationships/hyperlink" Target="https://1drv.ms/w/c/c8400551a459cf67/EaKjQ8wzdwpIj9VIIBrki3wBEVl_8ku4EDOI2ZBEEIVGMw?e=fiNZf8" TargetMode="External"/><Relationship Id="rId5" Type="http://schemas.openxmlformats.org/officeDocument/2006/relationships/slide" Target="slide134.xml"/><Relationship Id="rId4" Type="http://schemas.openxmlformats.org/officeDocument/2006/relationships/slide" Target="slide4.xml"/></Relationships>
</file>

<file path=ppt/slides/_rels/slide126.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119.xml"/><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slide" Target="slide134.xml"/><Relationship Id="rId4" Type="http://schemas.openxmlformats.org/officeDocument/2006/relationships/slide" Target="slide4.xml"/></Relationships>
</file>

<file path=ppt/slides/_rels/slide127.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119.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slide" Target="slide134.xml"/><Relationship Id="rId4" Type="http://schemas.openxmlformats.org/officeDocument/2006/relationships/slide" Target="slide4.xml"/></Relationships>
</file>

<file path=ppt/slides/_rels/slide128.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119.xml"/><Relationship Id="rId1" Type="http://schemas.openxmlformats.org/officeDocument/2006/relationships/slideLayout" Target="../slideLayouts/slideLayout4.xml"/><Relationship Id="rId5" Type="http://schemas.openxmlformats.org/officeDocument/2006/relationships/slide" Target="slide134.xml"/><Relationship Id="rId4" Type="http://schemas.openxmlformats.org/officeDocument/2006/relationships/slide" Target="slide4.xml"/></Relationships>
</file>

<file path=ppt/slides/_rels/slide129.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119.xml"/><Relationship Id="rId1" Type="http://schemas.openxmlformats.org/officeDocument/2006/relationships/slideLayout" Target="../slideLayouts/slideLayout4.xml"/><Relationship Id="rId5" Type="http://schemas.openxmlformats.org/officeDocument/2006/relationships/slide" Target="slide134.xml"/><Relationship Id="rId4" Type="http://schemas.openxmlformats.org/officeDocument/2006/relationships/slide" Target="slide4.xml"/></Relationships>
</file>

<file path=ppt/slides/_rels/slide130.xml.rels><?xml version="1.0" encoding="UTF-8" standalone="yes"?>
<Relationships xmlns="http://schemas.openxmlformats.org/package/2006/relationships"><Relationship Id="rId3" Type="http://schemas.openxmlformats.org/officeDocument/2006/relationships/slide" Target="slide121.xml"/><Relationship Id="rId2" Type="http://schemas.openxmlformats.org/officeDocument/2006/relationships/slide" Target="slide119.xml"/><Relationship Id="rId1" Type="http://schemas.openxmlformats.org/officeDocument/2006/relationships/slideLayout" Target="../slideLayouts/slideLayout4.xml"/><Relationship Id="rId5" Type="http://schemas.openxmlformats.org/officeDocument/2006/relationships/slide" Target="slide134.xml"/><Relationship Id="rId4" Type="http://schemas.openxmlformats.org/officeDocument/2006/relationships/slide" Target="slide4.xml"/></Relationships>
</file>

<file path=ppt/slides/_rels/slide13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132.xml"/><Relationship Id="rId7" Type="http://schemas.openxmlformats.org/officeDocument/2006/relationships/hyperlink" Target="https://bnf.nice.org.uk/" TargetMode="External"/><Relationship Id="rId2" Type="http://schemas.openxmlformats.org/officeDocument/2006/relationships/slide" Target="slide133.xml"/><Relationship Id="rId1" Type="http://schemas.openxmlformats.org/officeDocument/2006/relationships/slideLayout" Target="../slideLayouts/slideLayout4.xml"/><Relationship Id="rId6" Type="http://schemas.openxmlformats.org/officeDocument/2006/relationships/hyperlink" Target="https://1drv.ms/w/c/c8400551a459cf67/EaKjQ8wzdwpIj9VIIBrki3wBEVl_8ku4EDOI2ZBEEIVGMw?e=fiNZf8" TargetMode="External"/><Relationship Id="rId5" Type="http://schemas.openxmlformats.org/officeDocument/2006/relationships/slide" Target="slide134.xml"/><Relationship Id="rId4" Type="http://schemas.openxmlformats.org/officeDocument/2006/relationships/slide" Target="slide4.xml"/></Relationships>
</file>

<file path=ppt/slides/_rels/slide132.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40.jpeg"/><Relationship Id="rId4" Type="http://schemas.openxmlformats.org/officeDocument/2006/relationships/slide" Target="slide117.xml"/></Relationships>
</file>

<file path=ppt/slides/_rels/slide133.xml.rels><?xml version="1.0" encoding="UTF-8" standalone="yes"?>
<Relationships xmlns="http://schemas.openxmlformats.org/package/2006/relationships"><Relationship Id="rId3" Type="http://schemas.openxmlformats.org/officeDocument/2006/relationships/slide" Target="slide13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slide" Target="slide117.xml"/></Relationships>
</file>

<file path=ppt/slides/_rels/slide13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slide" Target="slide4.xml"/><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8" Type="http://schemas.openxmlformats.org/officeDocument/2006/relationships/hyperlink" Target="https://commons.wikimedia.org/wiki/File:Normal_values_for_peak_expiratory_flow_-_EU_scale.png" TargetMode="External"/><Relationship Id="rId3" Type="http://schemas.openxmlformats.org/officeDocument/2006/relationships/hyperlink" Target="https://geekymedics.com/reference-ranges/" TargetMode="External"/><Relationship Id="rId7" Type="http://schemas.openxmlformats.org/officeDocument/2006/relationships/hyperlink" Target="https://commons.wikimedia.org/wiki/File:12_lead_ECG_of_a_26_year_old_male.jpg" TargetMode="External"/><Relationship Id="rId2" Type="http://schemas.openxmlformats.org/officeDocument/2006/relationships/hyperlink" Target="https://geekymedics.com/peak-expiratory-flow-rate-pefr/" TargetMode="External"/><Relationship Id="rId1" Type="http://schemas.openxmlformats.org/officeDocument/2006/relationships/slideLayout" Target="../slideLayouts/slideLayout2.xml"/><Relationship Id="rId6" Type="http://schemas.openxmlformats.org/officeDocument/2006/relationships/hyperlink" Target="https://commons.wikimedia.org/wiki/File:Amoxicillin.JPG" TargetMode="External"/><Relationship Id="rId11" Type="http://schemas.openxmlformats.org/officeDocument/2006/relationships/slide" Target="slide4.xml"/><Relationship Id="rId5" Type="http://schemas.openxmlformats.org/officeDocument/2006/relationships/hyperlink" Target="https://commons.wikimedia.org/wiki/File:Incentive_spirometer.jpg" TargetMode="External"/><Relationship Id="rId10" Type="http://schemas.openxmlformats.org/officeDocument/2006/relationships/hyperlink" Target="https://commons.wikimedia.org/wiki/File:CPAP.png" TargetMode="External"/><Relationship Id="rId4" Type="http://schemas.openxmlformats.org/officeDocument/2006/relationships/hyperlink" Target="https://doi.org/10.53347/rID-48666" TargetMode="External"/><Relationship Id="rId9" Type="http://schemas.openxmlformats.org/officeDocument/2006/relationships/hyperlink" Target="https://doi.org/10.53347/rID-174594"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commons.wikimedia.org/wiki/File:Incentive_Spirometer.png" TargetMode="External"/><Relationship Id="rId3" Type="http://schemas.openxmlformats.org/officeDocument/2006/relationships/hyperlink" Target="https://doi.org/10.53347/rID-37865" TargetMode="External"/><Relationship Id="rId7" Type="http://schemas.openxmlformats.org/officeDocument/2006/relationships/hyperlink" Target="https://doi.org/10.53347/rID-13284" TargetMode="External"/><Relationship Id="rId2" Type="http://schemas.openxmlformats.org/officeDocument/2006/relationships/hyperlink" Target="https://commons.wikimedia.org/wiki/File:Maquet_Flow-I_anesthesia_machine.jpg" TargetMode="External"/><Relationship Id="rId1" Type="http://schemas.openxmlformats.org/officeDocument/2006/relationships/slideLayout" Target="../slideLayouts/slideLayout2.xml"/><Relationship Id="rId6" Type="http://schemas.openxmlformats.org/officeDocument/2006/relationships/hyperlink" Target="https://doi.org/10.53347/rID-46178" TargetMode="External"/><Relationship Id="rId5" Type="http://schemas.openxmlformats.org/officeDocument/2006/relationships/hyperlink" Target="https://doi.org/10.53347/rID-50329" TargetMode="External"/><Relationship Id="rId4" Type="http://schemas.openxmlformats.org/officeDocument/2006/relationships/hyperlink" Target="https://doi.org/10.53347/rID-45926" TargetMode="External"/><Relationship Id="rId9" Type="http://schemas.openxmlformats.org/officeDocument/2006/relationships/slide" Target="slide4.xml"/></Relationships>
</file>

<file path=ppt/slides/_rels/slide14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e6SvkQk3w5Jr7vICl194A4Bs3nF6M0BVbyt5tzcD1nXLA?e=ndUO3z"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4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slide" Target="slide161.xml"/><Relationship Id="rId2" Type="http://schemas.openxmlformats.org/officeDocument/2006/relationships/slide" Target="slide145.xml"/><Relationship Id="rId1" Type="http://schemas.openxmlformats.org/officeDocument/2006/relationships/slideLayout" Target="../slideLayouts/slideLayout4.xml"/><Relationship Id="rId5" Type="http://schemas.openxmlformats.org/officeDocument/2006/relationships/slide" Target="slide168.xml"/><Relationship Id="rId4" Type="http://schemas.openxmlformats.org/officeDocument/2006/relationships/slide" Target="slide4.xml"/></Relationships>
</file>

<file path=ppt/slides/_rels/slide145.xml.rels><?xml version="1.0" encoding="UTF-8" standalone="yes"?>
<Relationships xmlns="http://schemas.openxmlformats.org/package/2006/relationships"><Relationship Id="rId3" Type="http://schemas.openxmlformats.org/officeDocument/2006/relationships/slide" Target="slide147.xml"/><Relationship Id="rId2" Type="http://schemas.openxmlformats.org/officeDocument/2006/relationships/slide" Target="slide146.xml"/><Relationship Id="rId1" Type="http://schemas.openxmlformats.org/officeDocument/2006/relationships/slideLayout" Target="../slideLayouts/slideLayout4.xml"/><Relationship Id="rId6" Type="http://schemas.openxmlformats.org/officeDocument/2006/relationships/hyperlink" Target="https://1drv.ms/w/c/c8400551a459cf67/EVHk6flENENPrFwu51Kc-w4BzZOfAp3AJozPKVKdFGbxzA?e=Jx7Jos" TargetMode="External"/><Relationship Id="rId5" Type="http://schemas.openxmlformats.org/officeDocument/2006/relationships/slide" Target="slide168.xml"/><Relationship Id="rId4" Type="http://schemas.openxmlformats.org/officeDocument/2006/relationships/slide" Target="slide4.xml"/></Relationships>
</file>

<file path=ppt/slides/_rels/slide146.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hyperlink" Target="https://1drv.ms/w/c/c8400551a459cf67/EVHk6flENENPrFwu51Kc-w4BzZOfAp3AJozPKVKdFGbxzA?e=Jx7Jos" TargetMode="External"/></Relationships>
</file>

<file path=ppt/slides/_rels/slide14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148.xml"/><Relationship Id="rId1" Type="http://schemas.openxmlformats.org/officeDocument/2006/relationships/slideLayout" Target="../slideLayouts/slideLayout4.xml"/><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68.xml"/></Relationships>
</file>

<file path=ppt/slides/_rels/slide148.xml.rels><?xml version="1.0" encoding="UTF-8" standalone="yes"?>
<Relationships xmlns="http://schemas.openxmlformats.org/package/2006/relationships"><Relationship Id="rId3" Type="http://schemas.openxmlformats.org/officeDocument/2006/relationships/slide" Target="slide149.xml"/><Relationship Id="rId2" Type="http://schemas.openxmlformats.org/officeDocument/2006/relationships/slide" Target="slide151.xml"/><Relationship Id="rId1" Type="http://schemas.openxmlformats.org/officeDocument/2006/relationships/slideLayout" Target="../slideLayouts/slideLayout4.xml"/><Relationship Id="rId6" Type="http://schemas.openxmlformats.org/officeDocument/2006/relationships/hyperlink" Target="https://1drv.ms/w/c/c8400551a459cf67/EVHk6flENENPrFwu51Kc-w4BzZOfAp3AJozPKVKdFGbxzA?e=Jx7Jos" TargetMode="External"/><Relationship Id="rId5" Type="http://schemas.openxmlformats.org/officeDocument/2006/relationships/slide" Target="slide168.xml"/><Relationship Id="rId4" Type="http://schemas.openxmlformats.org/officeDocument/2006/relationships/slide" Target="slide4.xml"/></Relationships>
</file>

<file path=ppt/slides/_rels/slide149.xml.rels><?xml version="1.0" encoding="UTF-8" standalone="yes"?>
<Relationships xmlns="http://schemas.openxmlformats.org/package/2006/relationships"><Relationship Id="rId8" Type="http://schemas.openxmlformats.org/officeDocument/2006/relationships/hyperlink" Target="https://1drv.ms/w/c/c8400551a459cf67/EVHk6flENENPrFwu51Kc-w4BzZOfAp3AJozPKVKdFGbxzA?e=Jx7Jos" TargetMode="External"/><Relationship Id="rId3" Type="http://schemas.openxmlformats.org/officeDocument/2006/relationships/slide" Target="slide159.xml"/><Relationship Id="rId7" Type="http://schemas.openxmlformats.org/officeDocument/2006/relationships/slide" Target="slide168.xml"/><Relationship Id="rId2" Type="http://schemas.openxmlformats.org/officeDocument/2006/relationships/slide" Target="slide158.xml"/><Relationship Id="rId1" Type="http://schemas.openxmlformats.org/officeDocument/2006/relationships/slideLayout" Target="../slideLayouts/slideLayout4.xml"/><Relationship Id="rId6" Type="http://schemas.openxmlformats.org/officeDocument/2006/relationships/slide" Target="slide4.xml"/><Relationship Id="rId5" Type="http://schemas.openxmlformats.org/officeDocument/2006/relationships/slide" Target="slide160.xml"/><Relationship Id="rId4" Type="http://schemas.openxmlformats.org/officeDocument/2006/relationships/slide" Target="slide150.xml"/></Relationships>
</file>

<file path=ppt/slides/_rels/slide150.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151.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153.xml"/><Relationship Id="rId7" Type="http://schemas.openxmlformats.org/officeDocument/2006/relationships/slide" Target="slide157.xml"/><Relationship Id="rId2" Type="http://schemas.openxmlformats.org/officeDocument/2006/relationships/slide" Target="slide152.xml"/><Relationship Id="rId1" Type="http://schemas.openxmlformats.org/officeDocument/2006/relationships/slideLayout" Target="../slideLayouts/slideLayout4.xml"/><Relationship Id="rId6" Type="http://schemas.openxmlformats.org/officeDocument/2006/relationships/slide" Target="slide156.xml"/><Relationship Id="rId5" Type="http://schemas.openxmlformats.org/officeDocument/2006/relationships/slide" Target="slide155.xml"/><Relationship Id="rId10"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54.xml"/><Relationship Id="rId9" Type="http://schemas.openxmlformats.org/officeDocument/2006/relationships/slide" Target="slide168.xml"/></Relationships>
</file>

<file path=ppt/slides/_rels/slide152.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2.jpe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51.xml"/></Relationships>
</file>

<file path=ppt/slides/_rels/slide153.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51.xml"/></Relationships>
</file>

<file path=ppt/slides/_rels/slide154.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3.jpe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51.xml"/></Relationships>
</file>

<file path=ppt/slides/_rels/slide155.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51.xml"/></Relationships>
</file>

<file path=ppt/slides/_rels/slide156.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5.jpe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49.xml"/></Relationships>
</file>

<file path=ppt/slides/_rels/slide157.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49.xml"/></Relationships>
</file>

<file path=ppt/slides/_rels/slide158.xml.rels><?xml version="1.0" encoding="UTF-8" standalone="yes"?>
<Relationships xmlns="http://schemas.openxmlformats.org/package/2006/relationships"><Relationship Id="rId3" Type="http://schemas.openxmlformats.org/officeDocument/2006/relationships/slide" Target="slide168.xml"/><Relationship Id="rId7" Type="http://schemas.microsoft.com/office/2007/relationships/hdphoto" Target="../media/hdphoto1.wdp"/><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hyperlink" Target="https://1drv.ms/w/c/c8400551a459cf67/EVHk6flENENPrFwu51Kc-w4BzZOfAp3AJozPKVKdFGbxzA?e=Jx7Jos" TargetMode="External"/><Relationship Id="rId4" Type="http://schemas.openxmlformats.org/officeDocument/2006/relationships/slide" Target="slide149.xml"/></Relationships>
</file>

<file path=ppt/slides/_rels/slide159.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58.jpeg"/><Relationship Id="rId4" Type="http://schemas.openxmlformats.org/officeDocument/2006/relationships/slide" Target="slide149.xml"/></Relationships>
</file>

<file path=ppt/slides/_rels/slide160.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149.xml"/></Relationships>
</file>

<file path=ppt/slides/_rels/slide161.xml.rels><?xml version="1.0" encoding="UTF-8" standalone="yes"?>
<Relationships xmlns="http://schemas.openxmlformats.org/package/2006/relationships"><Relationship Id="rId3" Type="http://schemas.openxmlformats.org/officeDocument/2006/relationships/slide" Target="slide162.xml"/><Relationship Id="rId2" Type="http://schemas.openxmlformats.org/officeDocument/2006/relationships/slide" Target="slide145.xml"/><Relationship Id="rId1" Type="http://schemas.openxmlformats.org/officeDocument/2006/relationships/slideLayout" Target="../slideLayouts/slideLayout4.xml"/><Relationship Id="rId5" Type="http://schemas.openxmlformats.org/officeDocument/2006/relationships/slide" Target="slide168.xml"/><Relationship Id="rId4" Type="http://schemas.openxmlformats.org/officeDocument/2006/relationships/slide" Target="slide4.xml"/></Relationships>
</file>

<file path=ppt/slides/_rels/slide162.xml.rels><?xml version="1.0" encoding="UTF-8" standalone="yes"?>
<Relationships xmlns="http://schemas.openxmlformats.org/package/2006/relationships"><Relationship Id="rId3" Type="http://schemas.openxmlformats.org/officeDocument/2006/relationships/slide" Target="slide166.xml"/><Relationship Id="rId2" Type="http://schemas.openxmlformats.org/officeDocument/2006/relationships/slide" Target="slide163.xml"/><Relationship Id="rId1" Type="http://schemas.openxmlformats.org/officeDocument/2006/relationships/slideLayout" Target="../slideLayouts/slideLayout4.xml"/><Relationship Id="rId5" Type="http://schemas.openxmlformats.org/officeDocument/2006/relationships/slide" Target="slide168.xml"/><Relationship Id="rId4" Type="http://schemas.openxmlformats.org/officeDocument/2006/relationships/slide" Target="slide4.xml"/></Relationships>
</file>

<file path=ppt/slides/_rels/slide163.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hyperlink" Target="https://1drv.ms/w/c/c8400551a459cf67/EVHk6flENENPrFwu51Kc-w4BzZOfAp3AJozPKVKdFGbxzA?e=Jx7Jos" TargetMode="External"/></Relationships>
</file>

<file path=ppt/slides/_rels/slide164.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hyperlink" Target="https://1drv.ms/w/c/c8400551a459cf67/EVHk6flENENPrFwu51Kc-w4BzZOfAp3AJozPKVKdFGbxzA?e=Jx7Jos" TargetMode="External"/></Relationships>
</file>

<file path=ppt/slides/_rels/slide165.xml.rels><?xml version="1.0" encoding="UTF-8" standalone="yes"?>
<Relationships xmlns="http://schemas.openxmlformats.org/package/2006/relationships"><Relationship Id="rId3" Type="http://schemas.openxmlformats.org/officeDocument/2006/relationships/slide" Target="slide149.xml"/><Relationship Id="rId2" Type="http://schemas.openxmlformats.org/officeDocument/2006/relationships/slide" Target="slide167.xml"/><Relationship Id="rId1" Type="http://schemas.openxmlformats.org/officeDocument/2006/relationships/slideLayout" Target="../slideLayouts/slideLayout4.xml"/><Relationship Id="rId6" Type="http://schemas.openxmlformats.org/officeDocument/2006/relationships/hyperlink" Target="https://1drv.ms/w/c/c8400551a459cf67/EVHk6flENENPrFwu51Kc-w4BzZOfAp3AJozPKVKdFGbxzA?e=Jx7Jos" TargetMode="External"/><Relationship Id="rId5" Type="http://schemas.openxmlformats.org/officeDocument/2006/relationships/slide" Target="slide168.xml"/><Relationship Id="rId4" Type="http://schemas.openxmlformats.org/officeDocument/2006/relationships/slide" Target="slide4.xml"/></Relationships>
</file>

<file path=ppt/slides/_rels/slide166.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143.xml"/></Relationships>
</file>

<file path=ppt/slides/_rels/slide167.xml.rels><?xml version="1.0" encoding="UTF-8" standalone="yes"?>
<Relationships xmlns="http://schemas.openxmlformats.org/package/2006/relationships"><Relationship Id="rId3" Type="http://schemas.openxmlformats.org/officeDocument/2006/relationships/slide" Target="slide168.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59.jpeg"/><Relationship Id="rId4" Type="http://schemas.openxmlformats.org/officeDocument/2006/relationships/slide" Target="slide143.xml"/></Relationships>
</file>

<file path=ppt/slides/_rels/slide16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3" Type="http://schemas.openxmlformats.org/officeDocument/2006/relationships/hyperlink" Target="https://youtu.be/2iLPfCAMgZs?si=JWhPsbr_C_iHw2em" TargetMode="Externa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173.xml.rels><?xml version="1.0" encoding="UTF-8" standalone="yes"?>
<Relationships xmlns="http://schemas.openxmlformats.org/package/2006/relationships"><Relationship Id="rId8" Type="http://schemas.openxmlformats.org/officeDocument/2006/relationships/hyperlink" Target="https://radiopaedia.org/cases/34071" TargetMode="External"/><Relationship Id="rId3" Type="http://schemas.openxmlformats.org/officeDocument/2006/relationships/hyperlink" Target="https://pubmed.ncbi.nlm.nih.gov/31751034" TargetMode="External"/><Relationship Id="rId7" Type="http://schemas.openxmlformats.org/officeDocument/2006/relationships/hyperlink" Target="https://doi.org/10.53347/rID-41941" TargetMode="External"/><Relationship Id="rId2" Type="http://schemas.openxmlformats.org/officeDocument/2006/relationships/hyperlink" Target="https://www.ncbi.nlm.nih.gov/books/NBK549844/" TargetMode="External"/><Relationship Id="rId1" Type="http://schemas.openxmlformats.org/officeDocument/2006/relationships/slideLayout" Target="../slideLayouts/slideLayout2.xml"/><Relationship Id="rId6" Type="http://schemas.openxmlformats.org/officeDocument/2006/relationships/hyperlink" Target="https://litfl.com/normal-sinus-rhythm-ecg-library/" TargetMode="External"/><Relationship Id="rId11" Type="http://schemas.openxmlformats.org/officeDocument/2006/relationships/slide" Target="slide4.xml"/><Relationship Id="rId5" Type="http://schemas.openxmlformats.org/officeDocument/2006/relationships/hyperlink" Target="https://commons.wikimedia.org/wiki/File:Foley_catheter_inflated_and_deflated_EN.svg" TargetMode="External"/><Relationship Id="rId10" Type="http://schemas.openxmlformats.org/officeDocument/2006/relationships/hyperlink" Target="https://doi.org/10.53347/rID-32117" TargetMode="External"/><Relationship Id="rId4" Type="http://schemas.openxmlformats.org/officeDocument/2006/relationships/hyperlink" Target="https://litfl.com/post-obstructive-diuresis/" TargetMode="External"/><Relationship Id="rId9" Type="http://schemas.openxmlformats.org/officeDocument/2006/relationships/hyperlink" Target="https://commons.wikimedia.org/wiki/File:Ultrasound_of_trabeculated_urinary_bladder.jpg"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commons.wikimedia.org/wiki/File:NewlyPlaceSubprapubic.jpg" TargetMode="External"/><Relationship Id="rId7" Type="http://schemas.openxmlformats.org/officeDocument/2006/relationships/slide" Target="slide4.xml"/><Relationship Id="rId2" Type="http://schemas.openxmlformats.org/officeDocument/2006/relationships/hyperlink" Target="https://commons.wikimedia.org/wiki/File:Infuuszakjes.jpg" TargetMode="External"/><Relationship Id="rId1" Type="http://schemas.openxmlformats.org/officeDocument/2006/relationships/slideLayout" Target="../slideLayouts/slideLayout2.xml"/><Relationship Id="rId6" Type="http://schemas.openxmlformats.org/officeDocument/2006/relationships/hyperlink" Target="https://commons.wikimedia.org/wiki/File:Foley_Catheter_Drainage_(cropped).png" TargetMode="External"/><Relationship Id="rId5" Type="http://schemas.openxmlformats.org/officeDocument/2006/relationships/hyperlink" Target="https://www.emcurious.com/blog-1/2015/1/8/ultrasound-leadership-academy-the-basics-of-pelvic-transabdominal-ultrasound" TargetMode="External"/><Relationship Id="rId4" Type="http://schemas.openxmlformats.org/officeDocument/2006/relationships/hyperlink" Target="https://doi.org/10.53347/rID-21885" TargetMode="External"/></Relationships>
</file>

<file path=ppt/slides/_rels/slide17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V7r0RRM645OsKJ6YSZBXCgBWa1cPq8SsZRCKJa06BROvg?e=DpfrH0"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17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3" Type="http://schemas.openxmlformats.org/officeDocument/2006/relationships/slide" Target="slide180.xml"/><Relationship Id="rId2" Type="http://schemas.openxmlformats.org/officeDocument/2006/relationships/slide" Target="slide191.xml"/><Relationship Id="rId1" Type="http://schemas.openxmlformats.org/officeDocument/2006/relationships/slideLayout" Target="../slideLayouts/slideLayout4.xml"/><Relationship Id="rId6" Type="http://schemas.openxmlformats.org/officeDocument/2006/relationships/slide" Target="slide196.xml"/><Relationship Id="rId5" Type="http://schemas.openxmlformats.org/officeDocument/2006/relationships/slide" Target="slide4.xml"/><Relationship Id="rId4" Type="http://schemas.openxmlformats.org/officeDocument/2006/relationships/slide" Target="slide179.xml"/></Relationships>
</file>

<file path=ppt/slides/_rels/slide179.xml.rels><?xml version="1.0" encoding="UTF-8" standalone="yes"?>
<Relationships xmlns="http://schemas.openxmlformats.org/package/2006/relationships"><Relationship Id="rId3" Type="http://schemas.openxmlformats.org/officeDocument/2006/relationships/slide" Target="slide181.xml"/><Relationship Id="rId2" Type="http://schemas.openxmlformats.org/officeDocument/2006/relationships/slide" Target="slide191.xml"/><Relationship Id="rId1" Type="http://schemas.openxmlformats.org/officeDocument/2006/relationships/slideLayout" Target="../slideLayouts/slideLayout4.xml"/><Relationship Id="rId6" Type="http://schemas.openxmlformats.org/officeDocument/2006/relationships/hyperlink" Target="https://1drv.ms/w/c/c8400551a459cf67/ES6sL6yxDn1MkU_pTeogcjoBIUg8QfZFy4WnSNrSE-Qgxg?e=JBccmp" TargetMode="External"/><Relationship Id="rId5" Type="http://schemas.openxmlformats.org/officeDocument/2006/relationships/slide" Target="slide196.xml"/><Relationship Id="rId4" Type="http://schemas.openxmlformats.org/officeDocument/2006/relationships/slide" Target="slide4.xml"/></Relationships>
</file>

<file path=ppt/slides/_rels/slide180.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179.xml"/></Relationships>
</file>

<file path=ppt/slides/_rels/slide181.xml.rels><?xml version="1.0" encoding="UTF-8" standalone="yes"?>
<Relationships xmlns="http://schemas.openxmlformats.org/package/2006/relationships"><Relationship Id="rId3" Type="http://schemas.openxmlformats.org/officeDocument/2006/relationships/slide" Target="slide184.xml"/><Relationship Id="rId7" Type="http://schemas.openxmlformats.org/officeDocument/2006/relationships/hyperlink" Target="https://1drv.ms/w/c/c8400551a459cf67/ES6sL6yxDn1MkU_pTeogcjoBIUg8QfZFy4WnSNrSE-Qgxg?e=JBccmp" TargetMode="External"/><Relationship Id="rId2" Type="http://schemas.openxmlformats.org/officeDocument/2006/relationships/slide" Target="slide182.xml"/><Relationship Id="rId1" Type="http://schemas.openxmlformats.org/officeDocument/2006/relationships/slideLayout" Target="../slideLayouts/slideLayout4.xml"/><Relationship Id="rId6" Type="http://schemas.openxmlformats.org/officeDocument/2006/relationships/slide" Target="slide196.xml"/><Relationship Id="rId5" Type="http://schemas.openxmlformats.org/officeDocument/2006/relationships/slide" Target="slide4.xml"/><Relationship Id="rId4" Type="http://schemas.openxmlformats.org/officeDocument/2006/relationships/slide" Target="slide187.xml"/></Relationships>
</file>

<file path=ppt/slides/_rels/slide182.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hyperlink" Target="https://www.mdcalc.com/calc/1736/ciwa-ar-alcohol-withdrawal" TargetMode="External"/><Relationship Id="rId5" Type="http://schemas.openxmlformats.org/officeDocument/2006/relationships/slide" Target="slide183.xml"/><Relationship Id="rId4" Type="http://schemas.openxmlformats.org/officeDocument/2006/relationships/hyperlink" Target="https://1drv.ms/w/c/c8400551a459cf67/ES6sL6yxDn1MkU_pTeogcjoBIUg8QfZFy4WnSNrSE-Qgxg?e=JBccmp" TargetMode="External"/></Relationships>
</file>

<file path=ppt/slides/_rels/slide183.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186.xml"/><Relationship Id="rId4" Type="http://schemas.openxmlformats.org/officeDocument/2006/relationships/hyperlink" Target="https://1drv.ms/w/c/c8400551a459cf67/ES6sL6yxDn1MkU_pTeogcjoBIUg8QfZFy4WnSNrSE-Qgxg?e=JBccmp" TargetMode="External"/></Relationships>
</file>

<file path=ppt/slides/_rels/slide184.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hyperlink" Target="https://1drv.ms/w/c/c8400551a459cf67/ES6sL6yxDn1MkU_pTeogcjoBIUg8QfZFy4WnSNrSE-Qgxg?e=JBccmp" TargetMode="External"/></Relationships>
</file>

<file path=ppt/slides/_rels/slide185.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186.xml"/><Relationship Id="rId4" Type="http://schemas.openxmlformats.org/officeDocument/2006/relationships/hyperlink" Target="https://1drv.ms/w/c/c8400551a459cf67/ES6sL6yxDn1MkU_pTeogcjoBIUg8QfZFy4WnSNrSE-Qgxg?e=JBccmp" TargetMode="External"/></Relationships>
</file>

<file path=ppt/slides/_rels/slide186.xml.rels><?xml version="1.0" encoding="UTF-8" standalone="yes"?>
<Relationships xmlns="http://schemas.openxmlformats.org/package/2006/relationships"><Relationship Id="rId3" Type="http://schemas.openxmlformats.org/officeDocument/2006/relationships/slide" Target="slide187.xml"/><Relationship Id="rId2" Type="http://schemas.openxmlformats.org/officeDocument/2006/relationships/slide" Target="slide181.xml"/><Relationship Id="rId1" Type="http://schemas.openxmlformats.org/officeDocument/2006/relationships/slideLayout" Target="../slideLayouts/slideLayout4.xml"/><Relationship Id="rId6" Type="http://schemas.openxmlformats.org/officeDocument/2006/relationships/hyperlink" Target="https://1drv.ms/w/c/c8400551a459cf67/ES6sL6yxDn1MkU_pTeogcjoBIUg8QfZFy4WnSNrSE-Qgxg?e=JBccmp" TargetMode="External"/><Relationship Id="rId5" Type="http://schemas.openxmlformats.org/officeDocument/2006/relationships/slide" Target="slide196.xml"/><Relationship Id="rId4" Type="http://schemas.openxmlformats.org/officeDocument/2006/relationships/slide" Target="slide4.xml"/></Relationships>
</file>

<file path=ppt/slides/_rels/slide187.xml.rels><?xml version="1.0" encoding="UTF-8" standalone="yes"?>
<Relationships xmlns="http://schemas.openxmlformats.org/package/2006/relationships"><Relationship Id="rId8" Type="http://schemas.openxmlformats.org/officeDocument/2006/relationships/hyperlink" Target="https://1drv.ms/w/c/c8400551a459cf67/ES6sL6yxDn1MkU_pTeogcjoBIUg8QfZFy4WnSNrSE-Qgxg?e=JBccmp" TargetMode="External"/><Relationship Id="rId3" Type="http://schemas.openxmlformats.org/officeDocument/2006/relationships/slide" Target="slide188.xml"/><Relationship Id="rId7" Type="http://schemas.openxmlformats.org/officeDocument/2006/relationships/slide" Target="slide196.xml"/><Relationship Id="rId2" Type="http://schemas.openxmlformats.org/officeDocument/2006/relationships/slide" Target="slide192.xml"/><Relationship Id="rId1" Type="http://schemas.openxmlformats.org/officeDocument/2006/relationships/slideLayout" Target="../slideLayouts/slideLayout4.xml"/><Relationship Id="rId6" Type="http://schemas.openxmlformats.org/officeDocument/2006/relationships/slide" Target="slide4.xml"/><Relationship Id="rId5" Type="http://schemas.openxmlformats.org/officeDocument/2006/relationships/slide" Target="slide190.xml"/><Relationship Id="rId10" Type="http://schemas.openxmlformats.org/officeDocument/2006/relationships/image" Target="../media/image1.png"/><Relationship Id="rId4" Type="http://schemas.openxmlformats.org/officeDocument/2006/relationships/slide" Target="slide189.xml"/><Relationship Id="rId9" Type="http://schemas.openxmlformats.org/officeDocument/2006/relationships/hyperlink" Target="https://bnf.nice.org.uk/" TargetMode="External"/></Relationships>
</file>

<file path=ppt/slides/_rels/slide188.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177.xml"/></Relationships>
</file>

<file path=ppt/slides/_rels/slide190.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slide" Target="slide177.xml"/></Relationships>
</file>

<file path=ppt/slides/_rels/slide191.xml.rels><?xml version="1.0" encoding="UTF-8" standalone="yes"?>
<Relationships xmlns="http://schemas.openxmlformats.org/package/2006/relationships"><Relationship Id="rId3" Type="http://schemas.openxmlformats.org/officeDocument/2006/relationships/slide" Target="slide181.xml"/><Relationship Id="rId2" Type="http://schemas.openxmlformats.org/officeDocument/2006/relationships/slide" Target="slide192.xml"/><Relationship Id="rId1" Type="http://schemas.openxmlformats.org/officeDocument/2006/relationships/slideLayout" Target="../slideLayouts/slideLayout4.xml"/><Relationship Id="rId6" Type="http://schemas.openxmlformats.org/officeDocument/2006/relationships/hyperlink" Target="https://1drv.ms/w/c/c8400551a459cf67/ES6sL6yxDn1MkU_pTeogcjoBIUg8QfZFy4WnSNrSE-Qgxg?e=JBccmp" TargetMode="External"/><Relationship Id="rId5" Type="http://schemas.openxmlformats.org/officeDocument/2006/relationships/slide" Target="slide196.xml"/><Relationship Id="rId4" Type="http://schemas.openxmlformats.org/officeDocument/2006/relationships/slide" Target="slide4.xml"/></Relationships>
</file>

<file path=ppt/slides/_rels/slide192.xml.rels><?xml version="1.0" encoding="UTF-8" standalone="yes"?>
<Relationships xmlns="http://schemas.openxmlformats.org/package/2006/relationships"><Relationship Id="rId8" Type="http://schemas.openxmlformats.org/officeDocument/2006/relationships/hyperlink" Target="https://bnf.nice.org.uk/" TargetMode="External"/><Relationship Id="rId3" Type="http://schemas.openxmlformats.org/officeDocument/2006/relationships/slide" Target="slide193.xml"/><Relationship Id="rId7" Type="http://schemas.openxmlformats.org/officeDocument/2006/relationships/hyperlink" Target="https://1drv.ms/w/c/c8400551a459cf67/ES6sL6yxDn1MkU_pTeogcjoBIUg8QfZFy4WnSNrSE-Qgxg?e=JBccmp" TargetMode="External"/><Relationship Id="rId2" Type="http://schemas.openxmlformats.org/officeDocument/2006/relationships/slide" Target="slide194.xml"/><Relationship Id="rId1" Type="http://schemas.openxmlformats.org/officeDocument/2006/relationships/slideLayout" Target="../slideLayouts/slideLayout4.xml"/><Relationship Id="rId6" Type="http://schemas.openxmlformats.org/officeDocument/2006/relationships/slide" Target="slide196.xml"/><Relationship Id="rId5" Type="http://schemas.openxmlformats.org/officeDocument/2006/relationships/slide" Target="slide4.xml"/><Relationship Id="rId4" Type="http://schemas.openxmlformats.org/officeDocument/2006/relationships/slide" Target="slide195.xml"/><Relationship Id="rId9" Type="http://schemas.openxmlformats.org/officeDocument/2006/relationships/image" Target="../media/image1.png"/></Relationships>
</file>

<file path=ppt/slides/_rels/slide193.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65.png"/><Relationship Id="rId4" Type="http://schemas.openxmlformats.org/officeDocument/2006/relationships/slide" Target="slide177.xml"/></Relationships>
</file>

<file path=ppt/slides/_rels/slide194.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66.jpeg"/><Relationship Id="rId4" Type="http://schemas.openxmlformats.org/officeDocument/2006/relationships/slide" Target="slide177.xml"/></Relationships>
</file>

<file path=ppt/slides/_rels/slide195.xml.rels><?xml version="1.0" encoding="UTF-8" standalone="yes"?>
<Relationships xmlns="http://schemas.openxmlformats.org/package/2006/relationships"><Relationship Id="rId3" Type="http://schemas.openxmlformats.org/officeDocument/2006/relationships/slide" Target="slide196.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slide" Target="slide177.xml"/></Relationships>
</file>

<file path=ppt/slides/_rels/slide19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20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5.xml"/></Relationships>
</file>

<file path=ppt/slides/_rels/slide202.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geekymedics.com/alcohol-history/" TargetMode="External"/><Relationship Id="rId7" Type="http://schemas.openxmlformats.org/officeDocument/2006/relationships/hyperlink" Target="https://commons.wikimedia.org/wiki/File:Respiratory_therapist.jpg" TargetMode="External"/><Relationship Id="rId2" Type="http://schemas.openxmlformats.org/officeDocument/2006/relationships/hyperlink" Target="https://www.nhs.uk/mental-health/conditions/psychosis/causes/" TargetMode="External"/><Relationship Id="rId1" Type="http://schemas.openxmlformats.org/officeDocument/2006/relationships/slideLayout" Target="../slideLayouts/slideLayout2.xml"/><Relationship Id="rId6" Type="http://schemas.openxmlformats.org/officeDocument/2006/relationships/hyperlink" Target="https://commons.wikimedia.org/wiki/File:Sagittal_cross_section_view_of_laryngoscopy_intubation_with_mac_3.png" TargetMode="External"/><Relationship Id="rId5" Type="http://schemas.openxmlformats.org/officeDocument/2006/relationships/hyperlink" Target="https://commons.wikimedia.org/wiki/File:Resuscitator_3_-_Operation_(PSF).png" TargetMode="External"/><Relationship Id="rId4" Type="http://schemas.openxmlformats.org/officeDocument/2006/relationships/hyperlink" Target="https://www.ewin.nhs.uk/sites/default/files/Appendix%206%20-%20CIWA%20-Ar%20Form%203250.pdf"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commons.wikimedia.org/wiki/File:Benzodiazepine.svg" TargetMode="External"/><Relationship Id="rId2" Type="http://schemas.openxmlformats.org/officeDocument/2006/relationships/hyperlink" Target="https://www.ewin.nhs.uk/sites/default/files/Appendix%206%20-%20CIWA%20-Ar%20Form%203250.pdf"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20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Y6P6zqTY7hItVolAIqaEAUBVsnWwnVcQGkycG2h5APTNA?e=4etRkL"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20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3" Type="http://schemas.openxmlformats.org/officeDocument/2006/relationships/slide" Target="slide224.xml"/><Relationship Id="rId2" Type="http://schemas.openxmlformats.org/officeDocument/2006/relationships/slide" Target="slide208.xml"/><Relationship Id="rId1" Type="http://schemas.openxmlformats.org/officeDocument/2006/relationships/slideLayout" Target="../slideLayouts/slideLayout4.xml"/><Relationship Id="rId5" Type="http://schemas.openxmlformats.org/officeDocument/2006/relationships/slide" Target="slide227.xml"/><Relationship Id="rId4" Type="http://schemas.openxmlformats.org/officeDocument/2006/relationships/slide" Target="slide4.xml"/></Relationships>
</file>

<file path=ppt/slides/_rels/slide208.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slide" Target="slide209.xml"/><Relationship Id="rId5" Type="http://schemas.openxmlformats.org/officeDocument/2006/relationships/image" Target="../media/image72.png"/><Relationship Id="rId4" Type="http://schemas.openxmlformats.org/officeDocument/2006/relationships/hyperlink" Target="https://1drv.ms/w/c/c8400551a459cf67/ESrkP_fS_klInfyqBBWJrbQBrRjlndLceQoK0mCcpdRcwQ?e=oZon4K" TargetMode="External"/></Relationships>
</file>

<file path=ppt/slides/_rels/slide209.xml.rels><?xml version="1.0" encoding="UTF-8" standalone="yes"?>
<Relationships xmlns="http://schemas.openxmlformats.org/package/2006/relationships"><Relationship Id="rId3" Type="http://schemas.openxmlformats.org/officeDocument/2006/relationships/slide" Target="slide210.xml"/><Relationship Id="rId2" Type="http://schemas.openxmlformats.org/officeDocument/2006/relationships/slide" Target="slide211.xml"/><Relationship Id="rId1" Type="http://schemas.openxmlformats.org/officeDocument/2006/relationships/slideLayout" Target="../slideLayouts/slideLayout4.xml"/><Relationship Id="rId6" Type="http://schemas.openxmlformats.org/officeDocument/2006/relationships/slide" Target="slide227.xml"/><Relationship Id="rId5" Type="http://schemas.openxmlformats.org/officeDocument/2006/relationships/slide" Target="slide4.xml"/><Relationship Id="rId4" Type="http://schemas.openxmlformats.org/officeDocument/2006/relationships/slide" Target="slide212.xml"/></Relationships>
</file>

<file path=ppt/slides/_rels/slide210.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73.jpeg"/><Relationship Id="rId5" Type="http://schemas.openxmlformats.org/officeDocument/2006/relationships/slide" Target="slide213.xml"/><Relationship Id="rId4" Type="http://schemas.openxmlformats.org/officeDocument/2006/relationships/hyperlink" Target="https://1drv.ms/w/c/c8400551a459cf67/ESrkP_fS_klInfyqBBWJrbQBrRjlndLceQoK0mCcpdRcwQ?e=oZon4K" TargetMode="External"/></Relationships>
</file>

<file path=ppt/slides/_rels/slide211.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74.jpeg"/><Relationship Id="rId5" Type="http://schemas.openxmlformats.org/officeDocument/2006/relationships/slide" Target="slide213.xml"/><Relationship Id="rId4" Type="http://schemas.openxmlformats.org/officeDocument/2006/relationships/hyperlink" Target="https://1drv.ms/w/c/c8400551a459cf67/ESrkP_fS_klInfyqBBWJrbQBrRjlndLceQoK0mCcpdRcwQ?e=oZon4K" TargetMode="External"/></Relationships>
</file>

<file path=ppt/slides/_rels/slide212.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208.xml"/><Relationship Id="rId4" Type="http://schemas.openxmlformats.org/officeDocument/2006/relationships/hyperlink" Target="https://1drv.ms/w/c/c8400551a459cf67/ESrkP_fS_klInfyqBBWJrbQBrRjlndLceQoK0mCcpdRcwQ?e=oZon4K" TargetMode="External"/></Relationships>
</file>

<file path=ppt/slides/_rels/slide2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214.xml"/><Relationship Id="rId7" Type="http://schemas.openxmlformats.org/officeDocument/2006/relationships/hyperlink" Target="https://bnf.nice.org.uk/" TargetMode="External"/><Relationship Id="rId2" Type="http://schemas.openxmlformats.org/officeDocument/2006/relationships/slide" Target="slide215.xml"/><Relationship Id="rId1" Type="http://schemas.openxmlformats.org/officeDocument/2006/relationships/slideLayout" Target="../slideLayouts/slideLayout4.xml"/><Relationship Id="rId6" Type="http://schemas.openxmlformats.org/officeDocument/2006/relationships/hyperlink" Target="https://1drv.ms/w/c/c8400551a459cf67/ESrkP_fS_klInfyqBBWJrbQBrRjlndLceQoK0mCcpdRcwQ?e=oZon4K" TargetMode="External"/><Relationship Id="rId5" Type="http://schemas.openxmlformats.org/officeDocument/2006/relationships/slide" Target="slide227.xml"/><Relationship Id="rId4" Type="http://schemas.openxmlformats.org/officeDocument/2006/relationships/slide" Target="slide4.xml"/></Relationships>
</file>

<file path=ppt/slides/_rels/slide214.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slide" Target="slide216.xml"/><Relationship Id="rId4" Type="http://schemas.openxmlformats.org/officeDocument/2006/relationships/hyperlink" Target="https://1drv.ms/w/c/c8400551a459cf67/ESrkP_fS_klInfyqBBWJrbQBrRjlndLceQoK0mCcpdRcwQ?e=oZon4K" TargetMode="External"/></Relationships>
</file>

<file path=ppt/slides/_rels/slide215.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slide" Target="slide216.xml"/><Relationship Id="rId4" Type="http://schemas.openxmlformats.org/officeDocument/2006/relationships/hyperlink" Target="https://1drv.ms/w/c/c8400551a459cf67/ESrkP_fS_klInfyqBBWJrbQBrRjlndLceQoK0mCcpdRcwQ?e=oZon4K" TargetMode="External"/></Relationships>
</file>

<file path=ppt/slides/_rels/slide216.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217.xml"/><Relationship Id="rId4" Type="http://schemas.openxmlformats.org/officeDocument/2006/relationships/hyperlink" Target="https://1drv.ms/w/c/c8400551a459cf67/ESrkP_fS_klInfyqBBWJrbQBrRjlndLceQoK0mCcpdRcwQ?e=oZon4K" TargetMode="External"/></Relationships>
</file>

<file path=ppt/slides/_rels/slide217.xml.rels><?xml version="1.0" encoding="UTF-8" standalone="yes"?>
<Relationships xmlns="http://schemas.openxmlformats.org/package/2006/relationships"><Relationship Id="rId8" Type="http://schemas.openxmlformats.org/officeDocument/2006/relationships/hyperlink" Target="https://bnf.nice.org.uk/" TargetMode="External"/><Relationship Id="rId3" Type="http://schemas.openxmlformats.org/officeDocument/2006/relationships/slide" Target="slide220.xml"/><Relationship Id="rId7" Type="http://schemas.openxmlformats.org/officeDocument/2006/relationships/hyperlink" Target="https://1drv.ms/w/c/c8400551a459cf67/ESrkP_fS_klInfyqBBWJrbQBrRjlndLceQoK0mCcpdRcwQ?e=oZon4K" TargetMode="External"/><Relationship Id="rId2" Type="http://schemas.openxmlformats.org/officeDocument/2006/relationships/slide" Target="slide219.xml"/><Relationship Id="rId1" Type="http://schemas.openxmlformats.org/officeDocument/2006/relationships/slideLayout" Target="../slideLayouts/slideLayout4.xml"/><Relationship Id="rId6" Type="http://schemas.openxmlformats.org/officeDocument/2006/relationships/slide" Target="slide227.xml"/><Relationship Id="rId5" Type="http://schemas.openxmlformats.org/officeDocument/2006/relationships/slide" Target="slide4.xml"/><Relationship Id="rId10" Type="http://schemas.openxmlformats.org/officeDocument/2006/relationships/slide" Target="slide218.xml"/><Relationship Id="rId4" Type="http://schemas.openxmlformats.org/officeDocument/2006/relationships/slide" Target="slide221.xml"/><Relationship Id="rId9" Type="http://schemas.openxmlformats.org/officeDocument/2006/relationships/image" Target="../media/image1.png"/></Relationships>
</file>

<file path=ppt/slides/_rels/slide218.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17.xml"/></Relationships>
</file>

<file path=ppt/slides/_rels/slide220.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221.xml"/><Relationship Id="rId7" Type="http://schemas.openxmlformats.org/officeDocument/2006/relationships/hyperlink" Target="https://bnf.nice.org.uk/" TargetMode="External"/><Relationship Id="rId2" Type="http://schemas.openxmlformats.org/officeDocument/2006/relationships/slide" Target="slide222.xml"/><Relationship Id="rId1" Type="http://schemas.openxmlformats.org/officeDocument/2006/relationships/slideLayout" Target="../slideLayouts/slideLayout4.xml"/><Relationship Id="rId6" Type="http://schemas.openxmlformats.org/officeDocument/2006/relationships/hyperlink" Target="https://1drv.ms/w/c/c8400551a459cf67/ESrkP_fS_klInfyqBBWJrbQBrRjlndLceQoK0mCcpdRcwQ?e=oZon4K" TargetMode="External"/><Relationship Id="rId5" Type="http://schemas.openxmlformats.org/officeDocument/2006/relationships/slide" Target="slide227.xml"/><Relationship Id="rId4" Type="http://schemas.openxmlformats.org/officeDocument/2006/relationships/slide" Target="slide4.xml"/><Relationship Id="rId9" Type="http://schemas.openxmlformats.org/officeDocument/2006/relationships/slide" Target="slide218.xml"/></Relationships>
</file>

<file path=ppt/slides/_rels/slide222.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06.xml"/></Relationships>
</file>

<file path=ppt/slides/_rels/slide223.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06.xml"/></Relationships>
</file>

<file path=ppt/slides/_rels/slide2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225.xml"/><Relationship Id="rId7" Type="http://schemas.openxmlformats.org/officeDocument/2006/relationships/hyperlink" Target="https://bnf.nice.org.uk/" TargetMode="External"/><Relationship Id="rId2" Type="http://schemas.openxmlformats.org/officeDocument/2006/relationships/slide" Target="slide226.xml"/><Relationship Id="rId1" Type="http://schemas.openxmlformats.org/officeDocument/2006/relationships/slideLayout" Target="../slideLayouts/slideLayout4.xml"/><Relationship Id="rId6" Type="http://schemas.openxmlformats.org/officeDocument/2006/relationships/hyperlink" Target="https://1drv.ms/w/c/c8400551a459cf67/ESrkP_fS_klInfyqBBWJrbQBrRjlndLceQoK0mCcpdRcwQ?e=oZon4K" TargetMode="External"/><Relationship Id="rId5" Type="http://schemas.openxmlformats.org/officeDocument/2006/relationships/slide" Target="slide227.xml"/><Relationship Id="rId4" Type="http://schemas.openxmlformats.org/officeDocument/2006/relationships/slide" Target="slide4.xml"/></Relationships>
</file>

<file path=ppt/slides/_rels/slide225.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06.xml"/></Relationships>
</file>

<file path=ppt/slides/_rels/slide226.xml.rels><?xml version="1.0" encoding="UTF-8" standalone="yes"?>
<Relationships xmlns="http://schemas.openxmlformats.org/package/2006/relationships"><Relationship Id="rId3" Type="http://schemas.openxmlformats.org/officeDocument/2006/relationships/slide" Target="slide227.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06.xml"/></Relationships>
</file>

<file path=ppt/slides/_rels/slide22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2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2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23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32.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hyperlink" Target="https://www.nice.org.uk/guidance/ng125/chapter/Recommendations#postoperative-phase" TargetMode="External"/><Relationship Id="rId7" Type="http://schemas.openxmlformats.org/officeDocument/2006/relationships/hyperlink" Target="https://geekymedics.com/prescribing-in-primary-care/" TargetMode="External"/><Relationship Id="rId2" Type="http://schemas.openxmlformats.org/officeDocument/2006/relationships/hyperlink" Target="https://doi.org/10.3390/antibiotics10101162" TargetMode="External"/><Relationship Id="rId1" Type="http://schemas.openxmlformats.org/officeDocument/2006/relationships/slideLayout" Target="../slideLayouts/slideLayout2.xml"/><Relationship Id="rId6" Type="http://schemas.openxmlformats.org/officeDocument/2006/relationships/hyperlink" Target="https://commons.wikimedia.org/wiki/File:Sterile_charcoal_transport_swab.jpg" TargetMode="External"/><Relationship Id="rId5" Type="http://schemas.openxmlformats.org/officeDocument/2006/relationships/hyperlink" Target="https://commons.wikimedia.org/wiki/File:Staphylococcus_aureus_appearance_on_agar_plates.jpg" TargetMode="External"/><Relationship Id="rId4" Type="http://schemas.openxmlformats.org/officeDocument/2006/relationships/hyperlink" Target="https://pubmed.ncbi.nlm.nih.gov/22334835/"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s://commons.wikimedia.org/wiki/File:Antibiotic_sensitivity_test.jpg" TargetMode="External"/><Relationship Id="rId2" Type="http://schemas.openxmlformats.org/officeDocument/2006/relationships/hyperlink" Target="https://commons.wikimedia.org/wiki/File:Sterile_charcoal_transport_swab.jpg"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2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RwQAPyK1R1CglY51PeMVdIBWMGgs1b-m1MFIpMe4WM7sA?e=rOBNkG"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23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3" Type="http://schemas.openxmlformats.org/officeDocument/2006/relationships/slide" Target="slide248.xml"/><Relationship Id="rId2" Type="http://schemas.openxmlformats.org/officeDocument/2006/relationships/slide" Target="slide238.xml"/><Relationship Id="rId1" Type="http://schemas.openxmlformats.org/officeDocument/2006/relationships/slideLayout" Target="../slideLayouts/slideLayout4.xml"/><Relationship Id="rId5" Type="http://schemas.openxmlformats.org/officeDocument/2006/relationships/slide" Target="slide254.xml"/><Relationship Id="rId4" Type="http://schemas.openxmlformats.org/officeDocument/2006/relationships/slide" Target="slide4.xml"/></Relationships>
</file>

<file path=ppt/slides/_rels/slide238.xml.rels><?xml version="1.0" encoding="UTF-8" standalone="yes"?>
<Relationships xmlns="http://schemas.openxmlformats.org/package/2006/relationships"><Relationship Id="rId3" Type="http://schemas.openxmlformats.org/officeDocument/2006/relationships/slide" Target="slide240.xml"/><Relationship Id="rId2" Type="http://schemas.openxmlformats.org/officeDocument/2006/relationships/slide" Target="slide239.xml"/><Relationship Id="rId1" Type="http://schemas.openxmlformats.org/officeDocument/2006/relationships/slideLayout" Target="../slideLayouts/slideLayout4.xml"/><Relationship Id="rId6" Type="http://schemas.openxmlformats.org/officeDocument/2006/relationships/hyperlink" Target="https://1drv.ms/w/c/c8400551a459cf67/EaiEzHJbR81AsBtIxwsolCwBsXTFBeewr-lgDztXRpYwEQ?e=6imZS8" TargetMode="External"/><Relationship Id="rId5" Type="http://schemas.openxmlformats.org/officeDocument/2006/relationships/slide" Target="slide254.xml"/><Relationship Id="rId4" Type="http://schemas.openxmlformats.org/officeDocument/2006/relationships/slide" Target="slide4.xml"/></Relationships>
</file>

<file path=ppt/slides/_rels/slide23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9.jpeg"/><Relationship Id="rId1" Type="http://schemas.openxmlformats.org/officeDocument/2006/relationships/slideLayout" Target="../slideLayouts/slideLayout4.xml"/><Relationship Id="rId6" Type="http://schemas.openxmlformats.org/officeDocument/2006/relationships/slide" Target="slide240.xml"/><Relationship Id="rId5" Type="http://schemas.openxmlformats.org/officeDocument/2006/relationships/hyperlink" Target="https://1drv.ms/w/c/c8400551a459cf67/EaiEzHJbR81AsBtIxwsolCwBsXTFBeewr-lgDztXRpYwEQ?e=6imZS8" TargetMode="External"/><Relationship Id="rId4" Type="http://schemas.openxmlformats.org/officeDocument/2006/relationships/slide" Target="slide254.xml"/></Relationships>
</file>

<file path=ppt/slides/_rels/slide240.xml.rels><?xml version="1.0" encoding="UTF-8" standalone="yes"?>
<Relationships xmlns="http://schemas.openxmlformats.org/package/2006/relationships"><Relationship Id="rId3" Type="http://schemas.openxmlformats.org/officeDocument/2006/relationships/slide" Target="slide241.xml"/><Relationship Id="rId2" Type="http://schemas.openxmlformats.org/officeDocument/2006/relationships/slide" Target="slide242.xml"/><Relationship Id="rId1" Type="http://schemas.openxmlformats.org/officeDocument/2006/relationships/slideLayout" Target="../slideLayouts/slideLayout4.xml"/><Relationship Id="rId6" Type="http://schemas.openxmlformats.org/officeDocument/2006/relationships/hyperlink" Target="https://1drv.ms/w/c/c8400551a459cf67/EaiEzHJbR81AsBtIxwsolCwBsXTFBeewr-lgDztXRpYwEQ?e=6imZS8" TargetMode="External"/><Relationship Id="rId5" Type="http://schemas.openxmlformats.org/officeDocument/2006/relationships/slide" Target="slide254.xml"/><Relationship Id="rId4" Type="http://schemas.openxmlformats.org/officeDocument/2006/relationships/slide" Target="slide4.xml"/></Relationships>
</file>

<file path=ppt/slides/_rels/slide241.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74.jpeg"/><Relationship Id="rId4" Type="http://schemas.openxmlformats.org/officeDocument/2006/relationships/slide" Target="slide243.xml"/></Relationships>
</file>

<file path=ppt/slides/_rels/slide242.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80.jpeg"/><Relationship Id="rId4" Type="http://schemas.openxmlformats.org/officeDocument/2006/relationships/slide" Target="slide240.xml"/></Relationships>
</file>

<file path=ppt/slides/_rels/slide243.xml.rels><?xml version="1.0" encoding="UTF-8" standalone="yes"?>
<Relationships xmlns="http://schemas.openxmlformats.org/package/2006/relationships"><Relationship Id="rId3" Type="http://schemas.openxmlformats.org/officeDocument/2006/relationships/slide" Target="slide245.xml"/><Relationship Id="rId2" Type="http://schemas.openxmlformats.org/officeDocument/2006/relationships/slide" Target="slide244.xml"/><Relationship Id="rId1" Type="http://schemas.openxmlformats.org/officeDocument/2006/relationships/slideLayout" Target="../slideLayouts/slideLayout4.xml"/><Relationship Id="rId6" Type="http://schemas.openxmlformats.org/officeDocument/2006/relationships/hyperlink" Target="https://1drv.ms/w/c/c8400551a459cf67/EaiEzHJbR81AsBtIxwsolCwBsXTFBeewr-lgDztXRpYwEQ?e=6imZS8" TargetMode="External"/><Relationship Id="rId5" Type="http://schemas.openxmlformats.org/officeDocument/2006/relationships/slide" Target="slide254.xml"/><Relationship Id="rId4" Type="http://schemas.openxmlformats.org/officeDocument/2006/relationships/slide" Target="slide4.xml"/></Relationships>
</file>

<file path=ppt/slides/_rels/slide24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9.jpeg"/><Relationship Id="rId1" Type="http://schemas.openxmlformats.org/officeDocument/2006/relationships/slideLayout" Target="../slideLayouts/slideLayout4.xml"/><Relationship Id="rId6" Type="http://schemas.openxmlformats.org/officeDocument/2006/relationships/slide" Target="slide245.xml"/><Relationship Id="rId5" Type="http://schemas.openxmlformats.org/officeDocument/2006/relationships/hyperlink" Target="https://1drv.ms/w/c/c8400551a459cf67/EaiEzHJbR81AsBtIxwsolCwBsXTFBeewr-lgDztXRpYwEQ?e=6imZS8" TargetMode="External"/><Relationship Id="rId4" Type="http://schemas.openxmlformats.org/officeDocument/2006/relationships/slide" Target="slide254.xml"/></Relationships>
</file>

<file path=ppt/slides/_rels/slide245.xml.rels><?xml version="1.0" encoding="UTF-8" standalone="yes"?>
<Relationships xmlns="http://schemas.openxmlformats.org/package/2006/relationships"><Relationship Id="rId3" Type="http://schemas.openxmlformats.org/officeDocument/2006/relationships/slide" Target="slide246.xml"/><Relationship Id="rId2" Type="http://schemas.openxmlformats.org/officeDocument/2006/relationships/slide" Target="slide247.xml"/><Relationship Id="rId1" Type="http://schemas.openxmlformats.org/officeDocument/2006/relationships/slideLayout" Target="../slideLayouts/slideLayout4.xml"/><Relationship Id="rId6" Type="http://schemas.openxmlformats.org/officeDocument/2006/relationships/hyperlink" Target="https://1drv.ms/w/c/c8400551a459cf67/EaiEzHJbR81AsBtIxwsolCwBsXTFBeewr-lgDztXRpYwEQ?e=6imZS8" TargetMode="External"/><Relationship Id="rId5" Type="http://schemas.openxmlformats.org/officeDocument/2006/relationships/slide" Target="slide254.xml"/><Relationship Id="rId4" Type="http://schemas.openxmlformats.org/officeDocument/2006/relationships/slide" Target="slide4.xml"/></Relationships>
</file>

<file path=ppt/slides/_rels/slide246.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79.jpeg"/></Relationships>
</file>

<file path=ppt/slides/_rels/slide247.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245.xml"/><Relationship Id="rId4" Type="http://schemas.openxmlformats.org/officeDocument/2006/relationships/hyperlink" Target="https://1drv.ms/w/c/c8400551a459cf67/EaiEzHJbR81AsBtIxwsolCwBsXTFBeewr-lgDztXRpYwEQ?e=6imZS8" TargetMode="External"/></Relationships>
</file>

<file path=ppt/slides/_rels/slide248.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249.xml"/><Relationship Id="rId4" Type="http://schemas.openxmlformats.org/officeDocument/2006/relationships/hyperlink" Target="https://1drv.ms/w/c/c8400551a459cf67/EaiEzHJbR81AsBtIxwsolCwBsXTFBeewr-lgDztXRpYwEQ?e=6imZS8" TargetMode="External"/></Relationships>
</file>

<file path=ppt/slides/_rels/slide249.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slide" Target="slide250.xml"/><Relationship Id="rId7" Type="http://schemas.openxmlformats.org/officeDocument/2006/relationships/hyperlink" Target="https://1drv.ms/w/c/c8400551a459cf67/EaiEzHJbR81AsBtIxwsolCwBsXTFBeewr-lgDztXRpYwEQ?e=6imZS8" TargetMode="External"/><Relationship Id="rId2" Type="http://schemas.openxmlformats.org/officeDocument/2006/relationships/slide" Target="slide238.xml"/><Relationship Id="rId1" Type="http://schemas.openxmlformats.org/officeDocument/2006/relationships/slideLayout" Target="../slideLayouts/slideLayout4.xml"/><Relationship Id="rId6" Type="http://schemas.openxmlformats.org/officeDocument/2006/relationships/slide" Target="slide254.xml"/><Relationship Id="rId5" Type="http://schemas.openxmlformats.org/officeDocument/2006/relationships/slide" Target="slide4.xml"/><Relationship Id="rId4" Type="http://schemas.openxmlformats.org/officeDocument/2006/relationships/slide" Target="slide251.xml"/></Relationships>
</file>

<file path=ppt/slides/_rels/slide250.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slide" Target="slide240.xml"/><Relationship Id="rId4" Type="http://schemas.openxmlformats.org/officeDocument/2006/relationships/hyperlink" Target="https://1drv.ms/w/c/c8400551a459cf67/EaiEzHJbR81AsBtIxwsolCwBsXTFBeewr-lgDztXRpYwEQ?e=6imZS8" TargetMode="External"/></Relationships>
</file>

<file path=ppt/slides/_rels/slide251.xml.rels><?xml version="1.0" encoding="UTF-8" standalone="yes"?>
<Relationships xmlns="http://schemas.openxmlformats.org/package/2006/relationships"><Relationship Id="rId3" Type="http://schemas.openxmlformats.org/officeDocument/2006/relationships/slide" Target="slide253.xml"/><Relationship Id="rId2" Type="http://schemas.openxmlformats.org/officeDocument/2006/relationships/slide" Target="slide252.xml"/><Relationship Id="rId1" Type="http://schemas.openxmlformats.org/officeDocument/2006/relationships/slideLayout" Target="../slideLayouts/slideLayout4.xml"/><Relationship Id="rId6" Type="http://schemas.openxmlformats.org/officeDocument/2006/relationships/hyperlink" Target="https://1drv.ms/w/c/c8400551a459cf67/EaiEzHJbR81AsBtIxwsolCwBsXTFBeewr-lgDztXRpYwEQ?e=6imZS8" TargetMode="External"/><Relationship Id="rId5" Type="http://schemas.openxmlformats.org/officeDocument/2006/relationships/slide" Target="slide254.xml"/><Relationship Id="rId4" Type="http://schemas.openxmlformats.org/officeDocument/2006/relationships/slide" Target="slide4.xml"/></Relationships>
</file>

<file path=ppt/slides/_rels/slide252.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slide" Target="slide236.xml"/></Relationships>
</file>

<file path=ppt/slides/_rels/slide253.xml.rels><?xml version="1.0" encoding="UTF-8" standalone="yes"?>
<Relationships xmlns="http://schemas.openxmlformats.org/package/2006/relationships"><Relationship Id="rId3" Type="http://schemas.openxmlformats.org/officeDocument/2006/relationships/slide" Target="slide254.xml"/><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81.png"/></Relationships>
</file>

<file path=ppt/slides/_rels/slide25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5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5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25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59.xml.rels><?xml version="1.0" encoding="UTF-8" standalone="yes"?>
<Relationships xmlns="http://schemas.openxmlformats.org/package/2006/relationships"><Relationship Id="rId8" Type="http://schemas.openxmlformats.org/officeDocument/2006/relationships/hyperlink" Target="https://commons.wikimedia.org/wiki/File:Bloodculturetubes.JPG" TargetMode="External"/><Relationship Id="rId3" Type="http://schemas.openxmlformats.org/officeDocument/2006/relationships/hyperlink" Target="https://www.rcog.org.uk/for-the-public/perineal-tears-and-episiotomies-in-childbirth/perineal-wound-breakdown/" TargetMode="External"/><Relationship Id="rId7" Type="http://schemas.openxmlformats.org/officeDocument/2006/relationships/hyperlink" Target="https://commons.wikimedia.org/wiki/File:Sterile_charcoal_transport_swab.jpg" TargetMode="External"/><Relationship Id="rId2" Type="http://schemas.openxmlformats.org/officeDocument/2006/relationships/hyperlink" Target="https://www.ncbi.nlm.nih.gov/books/NBK551712/" TargetMode="External"/><Relationship Id="rId1" Type="http://schemas.openxmlformats.org/officeDocument/2006/relationships/slideLayout" Target="../slideLayouts/slideLayout2.xml"/><Relationship Id="rId6" Type="http://schemas.openxmlformats.org/officeDocument/2006/relationships/hyperlink" Target="https://commons.wikimedia.org/wiki/File:Female_Vagina_Close_Up.jpg" TargetMode="External"/><Relationship Id="rId5" Type="http://schemas.openxmlformats.org/officeDocument/2006/relationships/hyperlink" Target="https://geekymedics.com/breaking-bad-news/" TargetMode="External"/><Relationship Id="rId4" Type="http://schemas.openxmlformats.org/officeDocument/2006/relationships/hyperlink" Target="https://www.essentialgptrainingbook.com/wp-content/online-resources/04%20consultation%20models.pdf" TargetMode="External"/><Relationship Id="rId9" Type="http://schemas.openxmlformats.org/officeDocument/2006/relationships/slide" Target="slide4.xml"/></Relationships>
</file>

<file path=ppt/slides/_rels/slide260.xml.rels><?xml version="1.0" encoding="UTF-8" standalone="yes"?>
<Relationships xmlns="http://schemas.openxmlformats.org/package/2006/relationships"><Relationship Id="rId3" Type="http://schemas.openxmlformats.org/officeDocument/2006/relationships/hyperlink" Target="https://en.wikipedia.org/wiki/File:National_Health_Service_(England)_logo.svg" TargetMode="External"/><Relationship Id="rId2" Type="http://schemas.openxmlformats.org/officeDocument/2006/relationships/hyperlink" Target="https://commons.wikimedia.org/wiki/File:Female_Vagina_Close_Up.jpg" TargetMode="Externa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hyperlink" Target="https://commons.wikimedia.org/wiki/File:E.coli_on_growing_on_various_agar_media.jpg" TargetMode="External"/><Relationship Id="rId4" Type="http://schemas.openxmlformats.org/officeDocument/2006/relationships/hyperlink" Target="https://commons.wikimedia.org/wiki/File:Incisions_of_the_torso.svg" TargetMode="External"/></Relationships>
</file>

<file path=ppt/slides/_rels/slide26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cmPRgK_XbVIrxX9QX9Wk4wBROyv8fJEmJ0GL_EGD8B2eQ?e=0aRma4"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26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26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6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6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6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6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79.xml.rels><?xml version="1.0" encoding="UTF-8" standalone="yes"?>
<Relationships xmlns="http://schemas.openxmlformats.org/package/2006/relationships"><Relationship Id="rId3" Type="http://schemas.openxmlformats.org/officeDocument/2006/relationships/hyperlink" Target="https://www.kch.nhs.uk/wp-content/uploads/2023/01/pl-1002.1-investigations-for-suspected-blood-clots-during-or-after-pregnancy.pdf" TargetMode="External"/><Relationship Id="rId2" Type="http://schemas.openxmlformats.org/officeDocument/2006/relationships/hyperlink" Target="https://geekymedics.com/blood-transfusion-reactions/"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28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hyperlink" Target="https://1drv.ms/w/c/c8400551a459cf67/EVqGMCwT4O9Hlu1rxOEK-wIBG42BuNjuoAUzPki3jneiig?e=1q2XEI" TargetMode="External"/><Relationship Id="rId1" Type="http://schemas.openxmlformats.org/officeDocument/2006/relationships/slideLayout" Target="../slideLayouts/slideLayout4.xml"/><Relationship Id="rId4" Type="http://schemas.openxmlformats.org/officeDocument/2006/relationships/slide" Target="slide4.xml"/></Relationships>
</file>

<file path=ppt/slides/_rels/slide28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3.xml"/></Relationships>
</file>

<file path=ppt/slides/_rels/slide282.xml.rels><?xml version="1.0" encoding="UTF-8" standalone="yes"?>
<Relationships xmlns="http://schemas.openxmlformats.org/package/2006/relationships"><Relationship Id="rId3" Type="http://schemas.openxmlformats.org/officeDocument/2006/relationships/hyperlink" Target="https://forms.office.com/Pages/ResponsePage.aspx?id=DQSIkWdsW0yxEjajBLZtrQAAAAAAAAAAAAO__dS_1JRUOTNSUVA3QldMNzQyWVJHTFJJOVBYUUhURC4u" TargetMode="External"/><Relationship Id="rId2" Type="http://schemas.openxmlformats.org/officeDocument/2006/relationships/slide" Target="slide4.xml"/><Relationship Id="rId1" Type="http://schemas.openxmlformats.org/officeDocument/2006/relationships/slideLayout" Target="../slideLayouts/slideLayout4.xml"/></Relationships>
</file>

<file path=ppt/slides/_rels/slide28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28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33" name="Straight Connector 32">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7"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9"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41" name="Isosceles Triangle 40">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43"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45" name="Isosceles Triangle 44">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47" name="Freeform: Shape 46">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9" name="Isosceles Triangle 48">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042C1D04-249B-46E2-9FAF-8DF29CC445DB}"/>
              </a:ext>
            </a:extLst>
          </p:cNvPr>
          <p:cNvSpPr>
            <a:spLocks noGrp="1"/>
          </p:cNvSpPr>
          <p:nvPr>
            <p:ph type="ctrTitle"/>
          </p:nvPr>
        </p:nvSpPr>
        <p:spPr>
          <a:xfrm>
            <a:off x="4419136" y="1020871"/>
            <a:ext cx="6960759" cy="2849671"/>
          </a:xfrm>
        </p:spPr>
        <p:txBody>
          <a:bodyPr>
            <a:normAutofit/>
          </a:bodyPr>
          <a:lstStyle/>
          <a:p>
            <a:pPr algn="l"/>
            <a:r>
              <a:rPr lang="en-GB" sz="7200" b="1" noProof="0">
                <a:solidFill>
                  <a:srgbClr val="FFFFFF"/>
                </a:solidFill>
              </a:rPr>
              <a:t>Postoperative Complications</a:t>
            </a:r>
          </a:p>
        </p:txBody>
      </p:sp>
      <p:sp>
        <p:nvSpPr>
          <p:cNvPr id="3" name="Subtitle 2">
            <a:extLst>
              <a:ext uri="{FF2B5EF4-FFF2-40B4-BE49-F238E27FC236}">
                <a16:creationId xmlns:a16="http://schemas.microsoft.com/office/drawing/2014/main" id="{728B1921-F533-4F9E-8BF6-80EC4D451D77}"/>
              </a:ext>
            </a:extLst>
          </p:cNvPr>
          <p:cNvSpPr>
            <a:spLocks noGrp="1"/>
          </p:cNvSpPr>
          <p:nvPr>
            <p:ph type="subTitle" idx="1"/>
          </p:nvPr>
        </p:nvSpPr>
        <p:spPr>
          <a:xfrm>
            <a:off x="4548104" y="3962088"/>
            <a:ext cx="6112077" cy="1186108"/>
          </a:xfrm>
        </p:spPr>
        <p:txBody>
          <a:bodyPr>
            <a:normAutofit/>
          </a:bodyPr>
          <a:lstStyle/>
          <a:p>
            <a:pPr algn="l"/>
            <a:r>
              <a:rPr lang="en-GB" sz="3200" b="1" noProof="0">
                <a:solidFill>
                  <a:srgbClr val="FFFFFF">
                    <a:alpha val="70000"/>
                  </a:srgbClr>
                </a:solidFill>
              </a:rPr>
              <a:t>James Bibey</a:t>
            </a:r>
          </a:p>
        </p:txBody>
      </p:sp>
      <p:sp>
        <p:nvSpPr>
          <p:cNvPr id="4" name="Action Button: Go Forward or Next 3">
            <a:hlinkClick r:id="" action="ppaction://hlinkshowjump?jump=nextslide" highlightClick="1"/>
            <a:extLst>
              <a:ext uri="{FF2B5EF4-FFF2-40B4-BE49-F238E27FC236}">
                <a16:creationId xmlns:a16="http://schemas.microsoft.com/office/drawing/2014/main" id="{13679844-9BC6-EEF7-7CB6-EF62123AF3F7}"/>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156800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D55A-C859-27C6-8995-81A198FCDF4A}"/>
              </a:ext>
            </a:extLst>
          </p:cNvPr>
          <p:cNvSpPr>
            <a:spLocks noGrp="1"/>
          </p:cNvSpPr>
          <p:nvPr>
            <p:ph type="title"/>
          </p:nvPr>
        </p:nvSpPr>
        <p:spPr/>
        <p:txBody>
          <a:bodyPr>
            <a:normAutofit/>
          </a:bodyPr>
          <a:lstStyle/>
          <a:p>
            <a:pPr algn="ctr"/>
            <a:r>
              <a:rPr lang="en-GB" sz="7200" b="1" i="1" noProof="0">
                <a:solidFill>
                  <a:schemeClr val="bg1"/>
                </a:solidFill>
              </a:rPr>
              <a:t>House Officer</a:t>
            </a:r>
          </a:p>
        </p:txBody>
      </p:sp>
      <p:sp>
        <p:nvSpPr>
          <p:cNvPr id="3" name="Content Placeholder 2">
            <a:extLst>
              <a:ext uri="{FF2B5EF4-FFF2-40B4-BE49-F238E27FC236}">
                <a16:creationId xmlns:a16="http://schemas.microsoft.com/office/drawing/2014/main" id="{BDD811F4-4FE6-7B1D-BB47-7B52B9586BD1}"/>
              </a:ext>
            </a:extLst>
          </p:cNvPr>
          <p:cNvSpPr>
            <a:spLocks noGrp="1"/>
          </p:cNvSpPr>
          <p:nvPr>
            <p:ph sz="half" idx="1"/>
          </p:nvPr>
        </p:nvSpPr>
        <p:spPr>
          <a:xfrm>
            <a:off x="677334" y="2160589"/>
            <a:ext cx="3040619" cy="386668"/>
          </a:xfrm>
        </p:spPr>
        <p:txBody>
          <a:bodyPr/>
          <a:lstStyle/>
          <a:p>
            <a:pPr marL="0" indent="0" algn="ctr">
              <a:buNone/>
            </a:pPr>
            <a:r>
              <a:rPr lang="en-GB" noProof="0">
                <a:solidFill>
                  <a:schemeClr val="bg1"/>
                </a:solidFill>
              </a:rPr>
              <a:t>Other resources available:</a:t>
            </a:r>
          </a:p>
        </p:txBody>
      </p:sp>
      <p:sp>
        <p:nvSpPr>
          <p:cNvPr id="4" name="Content Placeholder 3">
            <a:extLst>
              <a:ext uri="{FF2B5EF4-FFF2-40B4-BE49-F238E27FC236}">
                <a16:creationId xmlns:a16="http://schemas.microsoft.com/office/drawing/2014/main" id="{14D2ABA7-25C0-D7A8-6673-AE9474E40FC8}"/>
              </a:ext>
            </a:extLst>
          </p:cNvPr>
          <p:cNvSpPr>
            <a:spLocks noGrp="1"/>
          </p:cNvSpPr>
          <p:nvPr>
            <p:ph sz="half" idx="2"/>
          </p:nvPr>
        </p:nvSpPr>
        <p:spPr/>
        <p:txBody>
          <a:bodyPr/>
          <a:lstStyle/>
          <a:p>
            <a:r>
              <a:rPr lang="en-GB" noProof="0">
                <a:solidFill>
                  <a:schemeClr val="bg1"/>
                </a:solidFill>
              </a:rPr>
              <a:t>This presentation is part of the </a:t>
            </a:r>
            <a:r>
              <a:rPr lang="en-GB" i="1" noProof="0">
                <a:solidFill>
                  <a:schemeClr val="bg1"/>
                </a:solidFill>
              </a:rPr>
              <a:t>House Officer</a:t>
            </a:r>
            <a:r>
              <a:rPr lang="en-GB" noProof="0">
                <a:solidFill>
                  <a:schemeClr val="bg1"/>
                </a:solidFill>
              </a:rPr>
              <a:t> series of learning resources (currently under development).</a:t>
            </a:r>
          </a:p>
        </p:txBody>
      </p:sp>
      <p:sp>
        <p:nvSpPr>
          <p:cNvPr id="5" name="Action Button: Go Forward or Next 4">
            <a:hlinkClick r:id="" action="ppaction://hlinkshowjump?jump=nextslide" highlightClick="1"/>
            <a:extLst>
              <a:ext uri="{FF2B5EF4-FFF2-40B4-BE49-F238E27FC236}">
                <a16:creationId xmlns:a16="http://schemas.microsoft.com/office/drawing/2014/main" id="{32F6392B-651D-76AC-4BC1-BF8ED50928F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A3F14D2-9F68-349F-90B8-5874C726E29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Blank 6">
            <a:extLst>
              <a:ext uri="{FF2B5EF4-FFF2-40B4-BE49-F238E27FC236}">
                <a16:creationId xmlns:a16="http://schemas.microsoft.com/office/drawing/2014/main" id="{136828ED-ADE9-1737-5DEC-BDEE52ACAD74}"/>
              </a:ext>
            </a:extLst>
          </p:cNvPr>
          <p:cNvSpPr/>
          <p:nvPr/>
        </p:nvSpPr>
        <p:spPr>
          <a:xfrm>
            <a:off x="677334" y="2547257"/>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Transfusion Reactions</a:t>
            </a:r>
            <a:endParaRPr lang="en-GB" sz="1400" noProof="0">
              <a:solidFill>
                <a:schemeClr val="tx1"/>
              </a:solidFill>
            </a:endParaRPr>
          </a:p>
        </p:txBody>
      </p:sp>
      <p:sp>
        <p:nvSpPr>
          <p:cNvPr id="8" name="Action Button: Blank 7">
            <a:extLst>
              <a:ext uri="{FF2B5EF4-FFF2-40B4-BE49-F238E27FC236}">
                <a16:creationId xmlns:a16="http://schemas.microsoft.com/office/drawing/2014/main" id="{14FE5ADF-E098-7804-41E2-ACA20FCBBEB2}"/>
              </a:ext>
            </a:extLst>
          </p:cNvPr>
          <p:cNvSpPr/>
          <p:nvPr/>
        </p:nvSpPr>
        <p:spPr>
          <a:xfrm>
            <a:off x="2277953" y="2547257"/>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noProof="0">
              <a:solidFill>
                <a:schemeClr val="tx1"/>
              </a:solidFill>
            </a:endParaRPr>
          </a:p>
        </p:txBody>
      </p:sp>
      <p:sp>
        <p:nvSpPr>
          <p:cNvPr id="9" name="Action Button: Blank 8">
            <a:extLst>
              <a:ext uri="{FF2B5EF4-FFF2-40B4-BE49-F238E27FC236}">
                <a16:creationId xmlns:a16="http://schemas.microsoft.com/office/drawing/2014/main" id="{F72603C6-D9A7-808B-E0C5-B73FA3598D90}"/>
              </a:ext>
            </a:extLst>
          </p:cNvPr>
          <p:cNvSpPr/>
          <p:nvPr/>
        </p:nvSpPr>
        <p:spPr>
          <a:xfrm>
            <a:off x="677334" y="4155232"/>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noProof="0">
              <a:solidFill>
                <a:schemeClr val="tx1"/>
              </a:solidFill>
            </a:endParaRPr>
          </a:p>
        </p:txBody>
      </p:sp>
      <p:sp>
        <p:nvSpPr>
          <p:cNvPr id="10" name="Action Button: Blank 9">
            <a:extLst>
              <a:ext uri="{FF2B5EF4-FFF2-40B4-BE49-F238E27FC236}">
                <a16:creationId xmlns:a16="http://schemas.microsoft.com/office/drawing/2014/main" id="{40FC500F-14D3-B554-7541-AEBB4A58E2B1}"/>
              </a:ext>
            </a:extLst>
          </p:cNvPr>
          <p:cNvSpPr/>
          <p:nvPr/>
        </p:nvSpPr>
        <p:spPr>
          <a:xfrm>
            <a:off x="2277953" y="4155232"/>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noProof="0">
              <a:solidFill>
                <a:schemeClr val="tx1"/>
              </a:solidFill>
            </a:endParaRPr>
          </a:p>
        </p:txBody>
      </p:sp>
    </p:spTree>
    <p:extLst>
      <p:ext uri="{BB962C8B-B14F-4D97-AF65-F5344CB8AC3E}">
        <p14:creationId xmlns:p14="http://schemas.microsoft.com/office/powerpoint/2010/main" val="1925188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FF549-51B8-4EE3-57A4-436D355A41D1}"/>
              </a:ext>
            </a:extLst>
          </p:cNvPr>
          <p:cNvSpPr>
            <a:spLocks noGrp="1"/>
          </p:cNvSpPr>
          <p:nvPr>
            <p:ph type="title"/>
          </p:nvPr>
        </p:nvSpPr>
        <p:spPr>
          <a:xfrm>
            <a:off x="677334" y="609601"/>
            <a:ext cx="8596668" cy="720000"/>
          </a:xfrm>
        </p:spPr>
        <p:txBody>
          <a:bodyPr/>
          <a:lstStyle/>
          <a:p>
            <a:r>
              <a:rPr lang="en-GB" b="1" noProof="0">
                <a:solidFill>
                  <a:schemeClr val="bg1"/>
                </a:solidFill>
              </a:rPr>
              <a:t>Introduction</a:t>
            </a:r>
          </a:p>
        </p:txBody>
      </p:sp>
      <p:sp>
        <p:nvSpPr>
          <p:cNvPr id="3" name="Content Placeholder 2">
            <a:extLst>
              <a:ext uri="{FF2B5EF4-FFF2-40B4-BE49-F238E27FC236}">
                <a16:creationId xmlns:a16="http://schemas.microsoft.com/office/drawing/2014/main" id="{EF1C7E47-B50F-F252-EBD8-0CF1891AE3F5}"/>
              </a:ext>
            </a:extLst>
          </p:cNvPr>
          <p:cNvSpPr>
            <a:spLocks noGrp="1"/>
          </p:cNvSpPr>
          <p:nvPr>
            <p:ph idx="1"/>
          </p:nvPr>
        </p:nvSpPr>
        <p:spPr>
          <a:xfrm>
            <a:off x="677334" y="1329601"/>
            <a:ext cx="8596668" cy="4711761"/>
          </a:xfrm>
        </p:spPr>
        <p:txBody>
          <a:bodyPr/>
          <a:lstStyle/>
          <a:p>
            <a:r>
              <a:rPr lang="en-GB" noProof="0">
                <a:solidFill>
                  <a:schemeClr val="bg1"/>
                </a:solidFill>
              </a:rPr>
              <a:t>The following slides are different from what you may have experienced from other teaching. The cases here are interactive, and allow you to make decisions throughout.</a:t>
            </a:r>
          </a:p>
          <a:p>
            <a:r>
              <a:rPr lang="en-GB" noProof="0">
                <a:solidFill>
                  <a:schemeClr val="bg1"/>
                </a:solidFill>
              </a:rPr>
              <a:t>You will simulate being a foundation doctor in a surgical job in the NHS. You will be presented with cases that will teach you about postoperative complications.</a:t>
            </a:r>
          </a:p>
          <a:p>
            <a:r>
              <a:rPr lang="en-GB" noProof="0">
                <a:solidFill>
                  <a:schemeClr val="bg1"/>
                </a:solidFill>
              </a:rPr>
              <a:t>Everything that follows is formative (with no exam or assessment). If you make a mistake, you may not know immediately. This simulates real-life, where you need to be confident in your decisions and rationale.</a:t>
            </a:r>
          </a:p>
        </p:txBody>
      </p:sp>
      <p:sp>
        <p:nvSpPr>
          <p:cNvPr id="5" name="Action Button: Go Forward or Next 4">
            <a:hlinkClick r:id="" action="ppaction://hlinkshowjump?jump=nextslide" highlightClick="1"/>
            <a:extLst>
              <a:ext uri="{FF2B5EF4-FFF2-40B4-BE49-F238E27FC236}">
                <a16:creationId xmlns:a16="http://schemas.microsoft.com/office/drawing/2014/main" id="{AB78F5E1-40AB-15BF-338A-446E339F77D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8B4E235-366E-1415-3A70-CB6556E355CC}"/>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08161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A02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C5F8-9358-E0D4-9D8E-2395D1E6C6D4}"/>
              </a:ext>
            </a:extLst>
          </p:cNvPr>
          <p:cNvSpPr>
            <a:spLocks noGrp="1"/>
          </p:cNvSpPr>
          <p:nvPr>
            <p:ph type="title"/>
          </p:nvPr>
        </p:nvSpPr>
        <p:spPr>
          <a:xfrm>
            <a:off x="677334" y="609600"/>
            <a:ext cx="8596668" cy="720000"/>
          </a:xfrm>
        </p:spPr>
        <p:txBody>
          <a:bodyPr/>
          <a:lstStyle/>
          <a:p>
            <a:r>
              <a:rPr lang="en-GB" b="1" noProof="0">
                <a:solidFill>
                  <a:schemeClr val="bg1"/>
                </a:solidFill>
              </a:rPr>
              <a:t>Instructions</a:t>
            </a:r>
          </a:p>
        </p:txBody>
      </p:sp>
      <p:sp>
        <p:nvSpPr>
          <p:cNvPr id="3" name="Content Placeholder 2">
            <a:extLst>
              <a:ext uri="{FF2B5EF4-FFF2-40B4-BE49-F238E27FC236}">
                <a16:creationId xmlns:a16="http://schemas.microsoft.com/office/drawing/2014/main" id="{7751A00B-FFD3-6574-4A7E-3A922A4854CF}"/>
              </a:ext>
            </a:extLst>
          </p:cNvPr>
          <p:cNvSpPr>
            <a:spLocks noGrp="1"/>
          </p:cNvSpPr>
          <p:nvPr>
            <p:ph idx="1"/>
          </p:nvPr>
        </p:nvSpPr>
        <p:spPr>
          <a:xfrm>
            <a:off x="677334" y="1377387"/>
            <a:ext cx="8596668" cy="4663975"/>
          </a:xfrm>
        </p:spPr>
        <p:txBody>
          <a:bodyPr/>
          <a:lstStyle/>
          <a:p>
            <a:r>
              <a:rPr lang="en-GB" b="1" noProof="0">
                <a:solidFill>
                  <a:schemeClr val="bg1"/>
                </a:solidFill>
              </a:rPr>
              <a:t>Forward arrows move you to the next section when there is no choice.</a:t>
            </a:r>
          </a:p>
          <a:p>
            <a:r>
              <a:rPr lang="en-GB" b="1" noProof="0">
                <a:solidFill>
                  <a:schemeClr val="bg1"/>
                </a:solidFill>
              </a:rPr>
              <a:t>Backward arrows move you to the page you just came from.</a:t>
            </a:r>
          </a:p>
          <a:p>
            <a:r>
              <a:rPr lang="en-GB" b="1" noProof="0">
                <a:solidFill>
                  <a:schemeClr val="bg1"/>
                </a:solidFill>
              </a:rPr>
              <a:t>Return backward arrows return you to the start of the module.</a:t>
            </a:r>
          </a:p>
          <a:p>
            <a:r>
              <a:rPr lang="en-GB" b="1" noProof="0">
                <a:solidFill>
                  <a:srgbClr val="00B0F0"/>
                </a:solidFill>
                <a:hlinkClick r:id="rId2" action="ppaction://hlinksldjump">
                  <a:extLst>
                    <a:ext uri="{A12FA001-AC4F-418D-AE19-62706E023703}">
                      <ahyp:hlinkClr xmlns:ahyp="http://schemas.microsoft.com/office/drawing/2018/hyperlinkcolor" val="tx"/>
                    </a:ext>
                  </a:extLst>
                </a:hlinkClick>
              </a:rPr>
              <a:t>Hyperlinks</a:t>
            </a:r>
            <a:r>
              <a:rPr lang="en-GB" b="1" noProof="0"/>
              <a:t> </a:t>
            </a:r>
            <a:r>
              <a:rPr lang="en-GB" b="1" noProof="0">
                <a:solidFill>
                  <a:schemeClr val="bg1"/>
                </a:solidFill>
              </a:rPr>
              <a:t>move you to the next section of your choice.</a:t>
            </a:r>
          </a:p>
          <a:p>
            <a:r>
              <a:rPr lang="en-GB" b="1" noProof="0">
                <a:solidFill>
                  <a:schemeClr val="bg1"/>
                </a:solidFill>
              </a:rPr>
              <a:t>Notes are available from some slides. Clicking on this will open the patient’s notes as a PDF for you to study.</a:t>
            </a:r>
          </a:p>
          <a:p>
            <a:r>
              <a:rPr lang="en-GB" b="1" noProof="0">
                <a:solidFill>
                  <a:schemeClr val="bg1"/>
                </a:solidFill>
              </a:rPr>
              <a:t>You can access this information by clicking on the i button at any time.</a:t>
            </a:r>
            <a:br>
              <a:rPr lang="en-GB" b="1" noProof="0">
                <a:solidFill>
                  <a:schemeClr val="bg1"/>
                </a:solidFill>
              </a:rPr>
            </a:br>
            <a:r>
              <a:rPr lang="en-GB" b="1" noProof="0">
                <a:solidFill>
                  <a:schemeClr val="bg1"/>
                </a:solidFill>
              </a:rPr>
              <a:t>You can access error reporting on the next page.</a:t>
            </a:r>
          </a:p>
          <a:p>
            <a:r>
              <a:rPr lang="en-GB" b="1" noProof="0">
                <a:solidFill>
                  <a:schemeClr val="bg1"/>
                </a:solidFill>
              </a:rPr>
              <a:t>If something goes wrong, use the return button to get to the end.</a:t>
            </a:r>
          </a:p>
          <a:p>
            <a:r>
              <a:rPr lang="en-GB" b="1" noProof="0">
                <a:solidFill>
                  <a:schemeClr val="bg1"/>
                </a:solidFill>
              </a:rPr>
              <a:t>To go to the cases page to choose a case, click the home button.</a:t>
            </a:r>
          </a:p>
          <a:p>
            <a:r>
              <a:rPr lang="en-GB" b="1" noProof="0">
                <a:solidFill>
                  <a:schemeClr val="bg1"/>
                </a:solidFill>
              </a:rPr>
              <a:t>When you may need the BNF, a button is provided for this.</a:t>
            </a:r>
          </a:p>
        </p:txBody>
      </p:sp>
      <p:sp>
        <p:nvSpPr>
          <p:cNvPr id="4" name="Action Button: Go Forward or Next 3">
            <a:hlinkClick r:id="" action="ppaction://noaction" highlightClick="1"/>
            <a:extLst>
              <a:ext uri="{FF2B5EF4-FFF2-40B4-BE49-F238E27FC236}">
                <a16:creationId xmlns:a16="http://schemas.microsoft.com/office/drawing/2014/main" id="{DB8D1BF4-6A79-468E-B865-D8667F127EFF}"/>
              </a:ext>
            </a:extLst>
          </p:cNvPr>
          <p:cNvSpPr/>
          <p:nvPr/>
        </p:nvSpPr>
        <p:spPr>
          <a:xfrm>
            <a:off x="3634" y="1203768"/>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Document 4">
            <a:extLst>
              <a:ext uri="{FF2B5EF4-FFF2-40B4-BE49-F238E27FC236}">
                <a16:creationId xmlns:a16="http://schemas.microsoft.com/office/drawing/2014/main" id="{5D47D222-2E80-C728-68E0-59318654FCA3}"/>
              </a:ext>
            </a:extLst>
          </p:cNvPr>
          <p:cNvSpPr/>
          <p:nvPr/>
        </p:nvSpPr>
        <p:spPr>
          <a:xfrm>
            <a:off x="7941" y="2882718"/>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p:txBody>
      </p:sp>
      <p:sp>
        <p:nvSpPr>
          <p:cNvPr id="6" name="Action Button: Go Back or Previous 5">
            <a:hlinkClick r:id="" action="ppaction://hlinkshowjump?jump=lastslideviewed" highlightClick="1"/>
            <a:extLst>
              <a:ext uri="{FF2B5EF4-FFF2-40B4-BE49-F238E27FC236}">
                <a16:creationId xmlns:a16="http://schemas.microsoft.com/office/drawing/2014/main" id="{81A99CBE-9919-FBBB-2B40-0E291CADCCA4}"/>
              </a:ext>
            </a:extLst>
          </p:cNvPr>
          <p:cNvSpPr/>
          <p:nvPr/>
        </p:nvSpPr>
        <p:spPr>
          <a:xfrm>
            <a:off x="8785184" y="1744019"/>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639FF994-94D0-884A-89A2-50D0BCCF27B6}"/>
              </a:ext>
            </a:extLst>
          </p:cNvPr>
          <p:cNvSpPr/>
          <p:nvPr/>
        </p:nvSpPr>
        <p:spPr>
          <a:xfrm>
            <a:off x="8793125" y="3510849"/>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Return 7">
            <a:hlinkClick r:id="" action="ppaction://noaction" highlightClick="1"/>
            <a:extLst>
              <a:ext uri="{FF2B5EF4-FFF2-40B4-BE49-F238E27FC236}">
                <a16:creationId xmlns:a16="http://schemas.microsoft.com/office/drawing/2014/main" id="{5C7EDA64-930B-E8D0-D291-BB36EC639D28}"/>
              </a:ext>
            </a:extLst>
          </p:cNvPr>
          <p:cNvSpPr/>
          <p:nvPr/>
        </p:nvSpPr>
        <p:spPr>
          <a:xfrm>
            <a:off x="0" y="412896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Home 8">
            <a:extLst>
              <a:ext uri="{FF2B5EF4-FFF2-40B4-BE49-F238E27FC236}">
                <a16:creationId xmlns:a16="http://schemas.microsoft.com/office/drawing/2014/main" id="{BBAEFAA6-134D-13BE-9BB7-AAA0876CE288}"/>
              </a:ext>
            </a:extLst>
          </p:cNvPr>
          <p:cNvSpPr/>
          <p:nvPr/>
        </p:nvSpPr>
        <p:spPr>
          <a:xfrm>
            <a:off x="8793125" y="4542306"/>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Action Button: Go to Beginning 10">
            <a:extLst>
              <a:ext uri="{FF2B5EF4-FFF2-40B4-BE49-F238E27FC236}">
                <a16:creationId xmlns:a16="http://schemas.microsoft.com/office/drawing/2014/main" id="{8F2B12B2-0220-9F30-5D82-F772BE747B24}"/>
              </a:ext>
            </a:extLst>
          </p:cNvPr>
          <p:cNvSpPr/>
          <p:nvPr/>
        </p:nvSpPr>
        <p:spPr>
          <a:xfrm>
            <a:off x="0" y="2043243"/>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Action Button: Get Information 11">
            <a:hlinkClick r:id="rId2" action="ppaction://hlinksldjump" highlightClick="1"/>
            <a:extLst>
              <a:ext uri="{FF2B5EF4-FFF2-40B4-BE49-F238E27FC236}">
                <a16:creationId xmlns:a16="http://schemas.microsoft.com/office/drawing/2014/main" id="{1283E270-5827-A5BA-4482-57DF3F50781D}"/>
              </a:ext>
            </a:extLst>
          </p:cNvPr>
          <p:cNvSpPr/>
          <p:nvPr/>
        </p:nvSpPr>
        <p:spPr>
          <a:xfrm>
            <a:off x="3402965" y="633494"/>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Action Button: Go Forward or Next 14">
            <a:hlinkClick r:id="" action="ppaction://hlinkshowjump?jump=nextslide" highlightClick="1"/>
            <a:extLst>
              <a:ext uri="{FF2B5EF4-FFF2-40B4-BE49-F238E27FC236}">
                <a16:creationId xmlns:a16="http://schemas.microsoft.com/office/drawing/2014/main" id="{AF947206-0010-32E0-F5CA-6CCBCCE0389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Action Button: Go Back or Previous 15">
            <a:hlinkClick r:id="" action="ppaction://hlinkshowjump?jump=lastslideviewed" highlightClick="1"/>
            <a:extLst>
              <a:ext uri="{FF2B5EF4-FFF2-40B4-BE49-F238E27FC236}">
                <a16:creationId xmlns:a16="http://schemas.microsoft.com/office/drawing/2014/main" id="{DAA852C6-498E-605F-EE61-3924C3EA45E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2" descr="BNF + BNFC on the App Store">
            <a:hlinkClick r:id="rId3"/>
            <a:extLst>
              <a:ext uri="{FF2B5EF4-FFF2-40B4-BE49-F238E27FC236}">
                <a16:creationId xmlns:a16="http://schemas.microsoft.com/office/drawing/2014/main" id="{B45178BE-F932-3557-8120-B724207337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34" t="13265" r="31660" b="13510"/>
          <a:stretch>
            <a:fillRect/>
          </a:stretch>
        </p:blipFill>
        <p:spPr bwMode="auto">
          <a:xfrm>
            <a:off x="8071" y="5015202"/>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13" name="Action Button: Help 12">
            <a:hlinkClick r:id="rId5" highlightClick="1"/>
            <a:extLst>
              <a:ext uri="{FF2B5EF4-FFF2-40B4-BE49-F238E27FC236}">
                <a16:creationId xmlns:a16="http://schemas.microsoft.com/office/drawing/2014/main" id="{70270BC9-A3EC-9030-75CD-32BF39AA3998}"/>
              </a:ext>
            </a:extLst>
          </p:cNvPr>
          <p:cNvSpPr/>
          <p:nvPr/>
        </p:nvSpPr>
        <p:spPr>
          <a:xfrm>
            <a:off x="11472000" y="0"/>
            <a:ext cx="720000" cy="720000"/>
          </a:xfrm>
          <a:prstGeom prst="actionButtonHelp">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009176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42F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EFD16-191C-3DC2-4F3B-4A3CD86BC468}"/>
              </a:ext>
            </a:extLst>
          </p:cNvPr>
          <p:cNvSpPr>
            <a:spLocks noGrp="1"/>
          </p:cNvSpPr>
          <p:nvPr>
            <p:ph type="title"/>
          </p:nvPr>
        </p:nvSpPr>
        <p:spPr/>
        <p:txBody>
          <a:bodyPr/>
          <a:lstStyle/>
          <a:p>
            <a:r>
              <a:rPr lang="en-GB" b="1" noProof="0">
                <a:solidFill>
                  <a:schemeClr val="bg1"/>
                </a:solidFill>
              </a:rPr>
              <a:t>Error Reporting</a:t>
            </a:r>
          </a:p>
        </p:txBody>
      </p:sp>
      <p:sp>
        <p:nvSpPr>
          <p:cNvPr id="4" name="Content Placeholder 3">
            <a:extLst>
              <a:ext uri="{FF2B5EF4-FFF2-40B4-BE49-F238E27FC236}">
                <a16:creationId xmlns:a16="http://schemas.microsoft.com/office/drawing/2014/main" id="{F722E952-B58B-7CB8-B597-4C72F8A3972D}"/>
              </a:ext>
            </a:extLst>
          </p:cNvPr>
          <p:cNvSpPr>
            <a:spLocks noGrp="1"/>
          </p:cNvSpPr>
          <p:nvPr>
            <p:ph sz="half" idx="2"/>
          </p:nvPr>
        </p:nvSpPr>
        <p:spPr/>
        <p:txBody>
          <a:bodyPr/>
          <a:lstStyle/>
          <a:p>
            <a:r>
              <a:rPr lang="en-GB" b="1" noProof="0">
                <a:solidFill>
                  <a:schemeClr val="bg1"/>
                </a:solidFill>
              </a:rPr>
              <a:t>If you should experience any issues with the learning resource as you use it, use the red question mark to access the short error reporting form.</a:t>
            </a:r>
          </a:p>
          <a:p>
            <a:r>
              <a:rPr lang="en-GB" b="1" noProof="0">
                <a:solidFill>
                  <a:schemeClr val="bg1"/>
                </a:solidFill>
              </a:rPr>
              <a:t>Example issues to report:</a:t>
            </a:r>
          </a:p>
          <a:p>
            <a:pPr lvl="1"/>
            <a:r>
              <a:rPr lang="en-GB" b="1" noProof="0">
                <a:solidFill>
                  <a:schemeClr val="bg1"/>
                </a:solidFill>
              </a:rPr>
              <a:t>Problems with slide progression</a:t>
            </a:r>
          </a:p>
          <a:p>
            <a:pPr lvl="1"/>
            <a:r>
              <a:rPr lang="en-GB" b="1" noProof="0">
                <a:solidFill>
                  <a:schemeClr val="bg1"/>
                </a:solidFill>
              </a:rPr>
              <a:t>Content accuracy or clarity issue</a:t>
            </a:r>
          </a:p>
          <a:p>
            <a:pPr lvl="1"/>
            <a:r>
              <a:rPr lang="en-GB" b="1" noProof="0">
                <a:solidFill>
                  <a:schemeClr val="bg1"/>
                </a:solidFill>
              </a:rPr>
              <a:t>Accessibility</a:t>
            </a:r>
          </a:p>
        </p:txBody>
      </p:sp>
      <p:sp>
        <p:nvSpPr>
          <p:cNvPr id="5" name="Action Button: Go Back or Previous 4">
            <a:hlinkClick r:id="" action="ppaction://hlinkshowjump?jump=lastslideviewed" highlightClick="1"/>
            <a:extLst>
              <a:ext uri="{FF2B5EF4-FFF2-40B4-BE49-F238E27FC236}">
                <a16:creationId xmlns:a16="http://schemas.microsoft.com/office/drawing/2014/main" id="{81BCDDEC-56D7-C4FA-18F2-740BF99E12C4}"/>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Home 5">
            <a:hlinkClick r:id="rId2" action="ppaction://hlinksldjump" highlightClick="1"/>
            <a:extLst>
              <a:ext uri="{FF2B5EF4-FFF2-40B4-BE49-F238E27FC236}">
                <a16:creationId xmlns:a16="http://schemas.microsoft.com/office/drawing/2014/main" id="{139D7955-3B8D-640C-0963-72485450FBBC}"/>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Help 6">
            <a:hlinkClick r:id="rId3" highlightClick="1"/>
            <a:extLst>
              <a:ext uri="{FF2B5EF4-FFF2-40B4-BE49-F238E27FC236}">
                <a16:creationId xmlns:a16="http://schemas.microsoft.com/office/drawing/2014/main" id="{16FE6DFE-4B16-E944-F7AF-5932803D313C}"/>
              </a:ext>
            </a:extLst>
          </p:cNvPr>
          <p:cNvSpPr/>
          <p:nvPr/>
        </p:nvSpPr>
        <p:spPr>
          <a:xfrm>
            <a:off x="4255668" y="609600"/>
            <a:ext cx="720000" cy="720000"/>
          </a:xfrm>
          <a:prstGeom prst="actionButtonHelp">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et Information 7">
            <a:hlinkClick r:id="rId4" action="ppaction://hlinksldjump" highlightClick="1"/>
            <a:extLst>
              <a:ext uri="{FF2B5EF4-FFF2-40B4-BE49-F238E27FC236}">
                <a16:creationId xmlns:a16="http://schemas.microsoft.com/office/drawing/2014/main" id="{A1199700-E87C-9BE3-7919-E929658B29B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Help 8">
            <a:hlinkClick r:id="rId3" highlightClick="1"/>
            <a:extLst>
              <a:ext uri="{FF2B5EF4-FFF2-40B4-BE49-F238E27FC236}">
                <a16:creationId xmlns:a16="http://schemas.microsoft.com/office/drawing/2014/main" id="{07F51965-41EF-2937-081B-5F1243BADADC}"/>
              </a:ext>
            </a:extLst>
          </p:cNvPr>
          <p:cNvSpPr/>
          <p:nvPr/>
        </p:nvSpPr>
        <p:spPr>
          <a:xfrm>
            <a:off x="969351" y="2300975"/>
            <a:ext cx="3600000" cy="3600000"/>
          </a:xfrm>
          <a:prstGeom prst="actionButtonHelp">
            <a:avLst/>
          </a:pr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noProof="0"/>
          </a:p>
        </p:txBody>
      </p:sp>
    </p:spTree>
    <p:extLst>
      <p:ext uri="{BB962C8B-B14F-4D97-AF65-F5344CB8AC3E}">
        <p14:creationId xmlns:p14="http://schemas.microsoft.com/office/powerpoint/2010/main" val="3275107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8" name="Action Button: Blank 7">
            <a:hlinkClick r:id="rId2" action="ppaction://hlinksldjump" highlightClick="1"/>
            <a:extLst>
              <a:ext uri="{FF2B5EF4-FFF2-40B4-BE49-F238E27FC236}">
                <a16:creationId xmlns:a16="http://schemas.microsoft.com/office/drawing/2014/main" id="{826A879B-6516-44ED-C98D-0A48491265B9}"/>
              </a:ext>
            </a:extLst>
          </p:cNvPr>
          <p:cNvSpPr/>
          <p:nvPr/>
        </p:nvSpPr>
        <p:spPr>
          <a:xfrm>
            <a:off x="5509767" y="2175758"/>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Quiz</a:t>
            </a:r>
          </a:p>
        </p:txBody>
      </p:sp>
      <p:sp>
        <p:nvSpPr>
          <p:cNvPr id="2" name="Title 1">
            <a:extLst>
              <a:ext uri="{FF2B5EF4-FFF2-40B4-BE49-F238E27FC236}">
                <a16:creationId xmlns:a16="http://schemas.microsoft.com/office/drawing/2014/main" id="{E550691B-7510-6C60-F1D3-114E3F9DACBF}"/>
              </a:ext>
            </a:extLst>
          </p:cNvPr>
          <p:cNvSpPr>
            <a:spLocks noGrp="1"/>
          </p:cNvSpPr>
          <p:nvPr>
            <p:ph type="title"/>
          </p:nvPr>
        </p:nvSpPr>
        <p:spPr>
          <a:xfrm>
            <a:off x="677334" y="609600"/>
            <a:ext cx="8596668" cy="718669"/>
          </a:xfrm>
        </p:spPr>
        <p:txBody>
          <a:bodyPr/>
          <a:lstStyle/>
          <a:p>
            <a:r>
              <a:rPr lang="en-GB" b="1" noProof="0">
                <a:solidFill>
                  <a:schemeClr val="bg1"/>
                </a:solidFill>
              </a:rPr>
              <a:t>Cases and Resources</a:t>
            </a:r>
          </a:p>
        </p:txBody>
      </p:sp>
      <p:sp>
        <p:nvSpPr>
          <p:cNvPr id="3" name="Content Placeholder 2">
            <a:extLst>
              <a:ext uri="{FF2B5EF4-FFF2-40B4-BE49-F238E27FC236}">
                <a16:creationId xmlns:a16="http://schemas.microsoft.com/office/drawing/2014/main" id="{03C4B7EE-603F-12AF-FECC-E40B08912F17}"/>
              </a:ext>
            </a:extLst>
          </p:cNvPr>
          <p:cNvSpPr>
            <a:spLocks noGrp="1"/>
          </p:cNvSpPr>
          <p:nvPr>
            <p:ph idx="1"/>
          </p:nvPr>
        </p:nvSpPr>
        <p:spPr>
          <a:xfrm>
            <a:off x="677334" y="1393484"/>
            <a:ext cx="8596668" cy="721507"/>
          </a:xfrm>
        </p:spPr>
        <p:txBody>
          <a:bodyPr>
            <a:normAutofit fontScale="92500"/>
          </a:bodyPr>
          <a:lstStyle/>
          <a:p>
            <a:r>
              <a:rPr lang="en-GB" noProof="0">
                <a:solidFill>
                  <a:schemeClr val="bg1"/>
                </a:solidFill>
              </a:rPr>
              <a:t>Please choose from the seminar and cases below. When you have finished each one, you will be returned to this page to choose more cases or finish the session.</a:t>
            </a:r>
          </a:p>
        </p:txBody>
      </p:sp>
      <p:sp>
        <p:nvSpPr>
          <p:cNvPr id="4" name="Content Placeholder 2">
            <a:extLst>
              <a:ext uri="{FF2B5EF4-FFF2-40B4-BE49-F238E27FC236}">
                <a16:creationId xmlns:a16="http://schemas.microsoft.com/office/drawing/2014/main" id="{6DC5D987-31D3-242F-D2C0-47CA36715A75}"/>
              </a:ext>
            </a:extLst>
          </p:cNvPr>
          <p:cNvSpPr txBox="1">
            <a:spLocks/>
          </p:cNvSpPr>
          <p:nvPr/>
        </p:nvSpPr>
        <p:spPr>
          <a:xfrm>
            <a:off x="470919" y="6136493"/>
            <a:ext cx="8596668" cy="72150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noProof="0">
                <a:solidFill>
                  <a:schemeClr val="bg1"/>
                </a:solidFill>
              </a:rPr>
              <a:t>When you are finished, click the forwards arrow to review the summary teaching. Note that you will not be able to return.</a:t>
            </a:r>
          </a:p>
        </p:txBody>
      </p:sp>
      <p:sp>
        <p:nvSpPr>
          <p:cNvPr id="5" name="Action Button: Get Information 4">
            <a:hlinkClick r:id="rId3" action="ppaction://hlinksldjump" highlightClick="1"/>
            <a:extLst>
              <a:ext uri="{FF2B5EF4-FFF2-40B4-BE49-F238E27FC236}">
                <a16:creationId xmlns:a16="http://schemas.microsoft.com/office/drawing/2014/main" id="{40895950-7196-0230-11BD-C93C1912B97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to End 5">
            <a:hlinkClick r:id="rId4" action="ppaction://hlinksldjump" highlightClick="1"/>
            <a:extLst>
              <a:ext uri="{FF2B5EF4-FFF2-40B4-BE49-F238E27FC236}">
                <a16:creationId xmlns:a16="http://schemas.microsoft.com/office/drawing/2014/main" id="{909956D2-FD26-A2B8-3049-235A210C360A}"/>
              </a:ext>
            </a:extLst>
          </p:cNvPr>
          <p:cNvSpPr/>
          <p:nvPr/>
        </p:nvSpPr>
        <p:spPr>
          <a:xfrm>
            <a:off x="8731389" y="2175758"/>
            <a:ext cx="1440000" cy="1440000"/>
          </a:xfrm>
          <a:prstGeom prst="actionButtonEnd">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Document 9">
            <a:hlinkClick r:id="rId5" action="ppaction://hlinksldjump"/>
            <a:extLst>
              <a:ext uri="{FF2B5EF4-FFF2-40B4-BE49-F238E27FC236}">
                <a16:creationId xmlns:a16="http://schemas.microsoft.com/office/drawing/2014/main" id="{7D74AA6E-90F2-9947-8B44-A2848AE79992}"/>
              </a:ext>
            </a:extLst>
          </p:cNvPr>
          <p:cNvSpPr/>
          <p:nvPr/>
        </p:nvSpPr>
        <p:spPr>
          <a:xfrm>
            <a:off x="677334" y="3801856"/>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1</a:t>
            </a:r>
          </a:p>
        </p:txBody>
      </p:sp>
      <p:sp>
        <p:nvSpPr>
          <p:cNvPr id="11" name="Action Button: Document 10">
            <a:hlinkClick r:id="rId6" action="ppaction://hlinksldjump"/>
            <a:extLst>
              <a:ext uri="{FF2B5EF4-FFF2-40B4-BE49-F238E27FC236}">
                <a16:creationId xmlns:a16="http://schemas.microsoft.com/office/drawing/2014/main" id="{A81A79F3-4562-94FA-9E44-4013AAAE2B8D}"/>
              </a:ext>
            </a:extLst>
          </p:cNvPr>
          <p:cNvSpPr/>
          <p:nvPr/>
        </p:nvSpPr>
        <p:spPr>
          <a:xfrm>
            <a:off x="8735435" y="3790395"/>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6</a:t>
            </a:r>
          </a:p>
        </p:txBody>
      </p:sp>
      <p:sp>
        <p:nvSpPr>
          <p:cNvPr id="12" name="Action Button: Document 11">
            <a:hlinkClick r:id="rId7" action="ppaction://hlinksldjump"/>
            <a:extLst>
              <a:ext uri="{FF2B5EF4-FFF2-40B4-BE49-F238E27FC236}">
                <a16:creationId xmlns:a16="http://schemas.microsoft.com/office/drawing/2014/main" id="{EBD22E96-CA82-E969-1C3B-150B9195F4A5}"/>
              </a:ext>
            </a:extLst>
          </p:cNvPr>
          <p:cNvSpPr/>
          <p:nvPr/>
        </p:nvSpPr>
        <p:spPr>
          <a:xfrm>
            <a:off x="3898956" y="3801856"/>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3</a:t>
            </a:r>
          </a:p>
        </p:txBody>
      </p:sp>
      <p:sp>
        <p:nvSpPr>
          <p:cNvPr id="13" name="Action Button: Document 12">
            <a:hlinkClick r:id="rId8" action="ppaction://hlinksldjump"/>
            <a:extLst>
              <a:ext uri="{FF2B5EF4-FFF2-40B4-BE49-F238E27FC236}">
                <a16:creationId xmlns:a16="http://schemas.microsoft.com/office/drawing/2014/main" id="{F380F1BA-43D2-826F-A0A6-9E4D0C61E30F}"/>
              </a:ext>
            </a:extLst>
          </p:cNvPr>
          <p:cNvSpPr/>
          <p:nvPr/>
        </p:nvSpPr>
        <p:spPr>
          <a:xfrm>
            <a:off x="5513813" y="3791315"/>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4</a:t>
            </a:r>
          </a:p>
        </p:txBody>
      </p:sp>
      <p:sp>
        <p:nvSpPr>
          <p:cNvPr id="14" name="Action Button: Document 13">
            <a:hlinkClick r:id="rId9" action="ppaction://hlinksldjump"/>
            <a:extLst>
              <a:ext uri="{FF2B5EF4-FFF2-40B4-BE49-F238E27FC236}">
                <a16:creationId xmlns:a16="http://schemas.microsoft.com/office/drawing/2014/main" id="{6A96A23F-6153-4B3D-06B9-438B4523FE01}"/>
              </a:ext>
            </a:extLst>
          </p:cNvPr>
          <p:cNvSpPr/>
          <p:nvPr/>
        </p:nvSpPr>
        <p:spPr>
          <a:xfrm>
            <a:off x="2288145" y="3801856"/>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2</a:t>
            </a:r>
          </a:p>
        </p:txBody>
      </p:sp>
      <p:sp>
        <p:nvSpPr>
          <p:cNvPr id="15" name="Action Button: Document 14">
            <a:hlinkClick r:id="rId10" action="ppaction://hlinksldjump"/>
            <a:extLst>
              <a:ext uri="{FF2B5EF4-FFF2-40B4-BE49-F238E27FC236}">
                <a16:creationId xmlns:a16="http://schemas.microsoft.com/office/drawing/2014/main" id="{B772D104-1A99-090F-8E35-AFC8C1460DEE}"/>
              </a:ext>
            </a:extLst>
          </p:cNvPr>
          <p:cNvSpPr/>
          <p:nvPr/>
        </p:nvSpPr>
        <p:spPr>
          <a:xfrm>
            <a:off x="7124624" y="3790395"/>
            <a:ext cx="1440000" cy="1440000"/>
          </a:xfrm>
          <a:prstGeom prst="actionButton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solidFill>
                  <a:schemeClr val="tx1"/>
                </a:solidFill>
              </a:rPr>
              <a:t>Case</a:t>
            </a:r>
          </a:p>
          <a:p>
            <a:pPr algn="ctr"/>
            <a:r>
              <a:rPr lang="en-GB" sz="2400" noProof="0">
                <a:solidFill>
                  <a:schemeClr val="tx1"/>
                </a:solidFill>
              </a:rPr>
              <a:t>5</a:t>
            </a:r>
          </a:p>
        </p:txBody>
      </p:sp>
      <p:sp>
        <p:nvSpPr>
          <p:cNvPr id="16" name="Action Button: Blank 15">
            <a:hlinkClick r:id="rId11" action="ppaction://hlinksldjump" highlightClick="1"/>
            <a:extLst>
              <a:ext uri="{FF2B5EF4-FFF2-40B4-BE49-F238E27FC236}">
                <a16:creationId xmlns:a16="http://schemas.microsoft.com/office/drawing/2014/main" id="{E2BEADD6-588E-6C3F-A337-B5043F4DA653}"/>
              </a:ext>
            </a:extLst>
          </p:cNvPr>
          <p:cNvSpPr/>
          <p:nvPr/>
        </p:nvSpPr>
        <p:spPr>
          <a:xfrm>
            <a:off x="677334" y="2175758"/>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u="sng" noProof="0">
                <a:solidFill>
                  <a:schemeClr val="tx1"/>
                </a:solidFill>
              </a:rPr>
              <a:t>Seminar 1</a:t>
            </a:r>
            <a:r>
              <a:rPr lang="en-GB" sz="1400" noProof="0">
                <a:solidFill>
                  <a:schemeClr val="tx1"/>
                </a:solidFill>
              </a:rPr>
              <a:t> Postoperative Complications</a:t>
            </a:r>
          </a:p>
        </p:txBody>
      </p:sp>
      <p:sp>
        <p:nvSpPr>
          <p:cNvPr id="17" name="Action Button: Blank 16">
            <a:hlinkClick r:id="rId12" action="ppaction://hlinksldjump" highlightClick="1"/>
            <a:extLst>
              <a:ext uri="{FF2B5EF4-FFF2-40B4-BE49-F238E27FC236}">
                <a16:creationId xmlns:a16="http://schemas.microsoft.com/office/drawing/2014/main" id="{835DB4B8-57CC-168E-936E-411AE528F14B}"/>
              </a:ext>
            </a:extLst>
          </p:cNvPr>
          <p:cNvSpPr/>
          <p:nvPr/>
        </p:nvSpPr>
        <p:spPr>
          <a:xfrm>
            <a:off x="2288145" y="2175758"/>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u="sng" noProof="0">
                <a:solidFill>
                  <a:schemeClr val="tx1"/>
                </a:solidFill>
              </a:rPr>
              <a:t>Seminar 2</a:t>
            </a:r>
            <a:endParaRPr lang="en-GB" sz="1400" noProof="0">
              <a:solidFill>
                <a:schemeClr val="tx1"/>
              </a:solidFill>
            </a:endParaRPr>
          </a:p>
          <a:p>
            <a:pPr algn="ctr"/>
            <a:r>
              <a:rPr lang="en-GB" sz="1400" noProof="0">
                <a:solidFill>
                  <a:schemeClr val="tx1"/>
                </a:solidFill>
              </a:rPr>
              <a:t>Organisation of Surgical Care</a:t>
            </a:r>
          </a:p>
        </p:txBody>
      </p:sp>
      <p:sp>
        <p:nvSpPr>
          <p:cNvPr id="7" name="Action Button: Blank 6">
            <a:hlinkClick r:id="rId13" action="ppaction://hlinksldjump" highlightClick="1"/>
            <a:extLst>
              <a:ext uri="{FF2B5EF4-FFF2-40B4-BE49-F238E27FC236}">
                <a16:creationId xmlns:a16="http://schemas.microsoft.com/office/drawing/2014/main" id="{0810A747-58CF-BF8D-0563-7E3464E4CBFF}"/>
              </a:ext>
            </a:extLst>
          </p:cNvPr>
          <p:cNvSpPr/>
          <p:nvPr/>
        </p:nvSpPr>
        <p:spPr>
          <a:xfrm>
            <a:off x="3898956" y="2164297"/>
            <a:ext cx="1440000" cy="1440000"/>
          </a:xfrm>
          <a:prstGeom prst="actionButtonBlank">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u="sng" noProof="0">
                <a:solidFill>
                  <a:schemeClr val="tx1"/>
                </a:solidFill>
              </a:rPr>
              <a:t>Seminar 3</a:t>
            </a:r>
            <a:r>
              <a:rPr lang="en-GB" sz="1400" noProof="0">
                <a:solidFill>
                  <a:schemeClr val="tx1"/>
                </a:solidFill>
              </a:rPr>
              <a:t> Structured Postsurgical Review</a:t>
            </a:r>
          </a:p>
        </p:txBody>
      </p:sp>
      <p:sp>
        <p:nvSpPr>
          <p:cNvPr id="9" name="Action Button: Go Home 8">
            <a:hlinkClick r:id="rId14" action="ppaction://hlinksldjump" highlightClick="1"/>
            <a:extLst>
              <a:ext uri="{FF2B5EF4-FFF2-40B4-BE49-F238E27FC236}">
                <a16:creationId xmlns:a16="http://schemas.microsoft.com/office/drawing/2014/main" id="{19B52532-EC35-373D-6AF9-53AF11AFB2F2}"/>
              </a:ext>
            </a:extLst>
          </p:cNvPr>
          <p:cNvSpPr/>
          <p:nvPr/>
        </p:nvSpPr>
        <p:spPr>
          <a:xfrm>
            <a:off x="5338956" y="608269"/>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208568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E3CFB416-41AA-C116-F833-A656E563E9D8}"/>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Seminar 1</a:t>
            </a:r>
          </a:p>
        </p:txBody>
      </p:sp>
      <p:sp>
        <p:nvSpPr>
          <p:cNvPr id="2" name="Title 1">
            <a:extLst>
              <a:ext uri="{FF2B5EF4-FFF2-40B4-BE49-F238E27FC236}">
                <a16:creationId xmlns:a16="http://schemas.microsoft.com/office/drawing/2014/main" id="{440E4F32-0110-B5B4-618D-141BAB3C35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GB" sz="5400" noProof="0"/>
              <a:t>Postoperative Complications</a:t>
            </a:r>
          </a:p>
        </p:txBody>
      </p:sp>
      <p:sp>
        <p:nvSpPr>
          <p:cNvPr id="4" name="Action Button: Go Forward or Next 3">
            <a:hlinkClick r:id="" action="ppaction://hlinkshowjump?jump=nextslide" highlightClick="1"/>
            <a:extLst>
              <a:ext uri="{FF2B5EF4-FFF2-40B4-BE49-F238E27FC236}">
                <a16:creationId xmlns:a16="http://schemas.microsoft.com/office/drawing/2014/main" id="{3C8F2BA5-3FBF-6AF1-2560-2A3C2D72DA8A}"/>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2" action="ppaction://hlinksldjump" highlightClick="1"/>
            <a:extLst>
              <a:ext uri="{FF2B5EF4-FFF2-40B4-BE49-F238E27FC236}">
                <a16:creationId xmlns:a16="http://schemas.microsoft.com/office/drawing/2014/main" id="{848C2ABD-0CF4-FA15-9184-16BF010E2722}"/>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6883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244EC716-D8D8-1CB0-645F-9D7590FF1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C65D7-C025-0FD0-2A41-EA794C389F94}"/>
              </a:ext>
            </a:extLst>
          </p:cNvPr>
          <p:cNvSpPr>
            <a:spLocks noGrp="1"/>
          </p:cNvSpPr>
          <p:nvPr>
            <p:ph type="title"/>
          </p:nvPr>
        </p:nvSpPr>
        <p:spPr/>
        <p:txBody>
          <a:bodyPr/>
          <a:lstStyle/>
          <a:p>
            <a:r>
              <a:rPr lang="en-GB" noProof="0"/>
              <a:t>Overview</a:t>
            </a:r>
          </a:p>
        </p:txBody>
      </p:sp>
      <p:sp>
        <p:nvSpPr>
          <p:cNvPr id="3" name="Content Placeholder 2">
            <a:extLst>
              <a:ext uri="{FF2B5EF4-FFF2-40B4-BE49-F238E27FC236}">
                <a16:creationId xmlns:a16="http://schemas.microsoft.com/office/drawing/2014/main" id="{A835B3A1-E6A1-E9C5-C21F-D5623C22F698}"/>
              </a:ext>
            </a:extLst>
          </p:cNvPr>
          <p:cNvSpPr>
            <a:spLocks noGrp="1"/>
          </p:cNvSpPr>
          <p:nvPr>
            <p:ph sz="half" idx="1"/>
          </p:nvPr>
        </p:nvSpPr>
        <p:spPr/>
        <p:txBody>
          <a:bodyPr/>
          <a:lstStyle/>
          <a:p>
            <a:r>
              <a:rPr lang="en-GB" noProof="0">
                <a:solidFill>
                  <a:schemeClr val="bg1"/>
                </a:solidFill>
              </a:rPr>
              <a:t>Common complications</a:t>
            </a:r>
          </a:p>
          <a:p>
            <a:r>
              <a:rPr lang="en-GB" noProof="0">
                <a:solidFill>
                  <a:schemeClr val="bg1"/>
                </a:solidFill>
              </a:rPr>
              <a:t>Timeline of complications</a:t>
            </a:r>
          </a:p>
          <a:p>
            <a:r>
              <a:rPr lang="en-GB" noProof="0">
                <a:solidFill>
                  <a:schemeClr val="bg1"/>
                </a:solidFill>
              </a:rPr>
              <a:t>Consenting</a:t>
            </a:r>
          </a:p>
          <a:p>
            <a:r>
              <a:rPr lang="en-GB" noProof="0">
                <a:solidFill>
                  <a:schemeClr val="bg1"/>
                </a:solidFill>
              </a:rPr>
              <a:t>Reducing complications</a:t>
            </a:r>
          </a:p>
          <a:p>
            <a:pPr lvl="1"/>
            <a:r>
              <a:rPr lang="en-GB">
                <a:solidFill>
                  <a:schemeClr val="bg1"/>
                </a:solidFill>
              </a:rPr>
              <a:t>Clinical urgency</a:t>
            </a:r>
          </a:p>
          <a:p>
            <a:pPr lvl="1"/>
            <a:r>
              <a:rPr lang="en-GB" noProof="0">
                <a:solidFill>
                  <a:schemeClr val="bg1"/>
                </a:solidFill>
              </a:rPr>
              <a:t>Presurgical optimisation</a:t>
            </a:r>
          </a:p>
          <a:p>
            <a:pPr lvl="1"/>
            <a:r>
              <a:rPr lang="en-GB" noProof="0">
                <a:solidFill>
                  <a:schemeClr val="bg1"/>
                </a:solidFill>
              </a:rPr>
              <a:t>Standardisation and checklists</a:t>
            </a:r>
          </a:p>
        </p:txBody>
      </p:sp>
      <p:sp>
        <p:nvSpPr>
          <p:cNvPr id="4" name="Content Placeholder 3">
            <a:extLst>
              <a:ext uri="{FF2B5EF4-FFF2-40B4-BE49-F238E27FC236}">
                <a16:creationId xmlns:a16="http://schemas.microsoft.com/office/drawing/2014/main" id="{10C41BBC-FFA9-352C-F2DB-8824C345BF4B}"/>
              </a:ext>
            </a:extLst>
          </p:cNvPr>
          <p:cNvSpPr>
            <a:spLocks noGrp="1"/>
          </p:cNvSpPr>
          <p:nvPr>
            <p:ph sz="half" idx="2"/>
          </p:nvPr>
        </p:nvSpPr>
        <p:spPr/>
        <p:txBody>
          <a:bodyPr/>
          <a:lstStyle/>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8871E958-7B5E-D3AB-3FF0-15CBC34CF6C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2EACDCD-34D2-7876-2FD7-2CFCFDB036C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BE556C52-9CD5-8D08-42D9-3CB2C25B698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3897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 name="Title 1">
            <a:extLst>
              <a:ext uri="{FF2B5EF4-FFF2-40B4-BE49-F238E27FC236}">
                <a16:creationId xmlns:a16="http://schemas.microsoft.com/office/drawing/2014/main" id="{4DE42CA2-AA91-DABF-9162-8266BF765091}"/>
              </a:ext>
            </a:extLst>
          </p:cNvPr>
          <p:cNvSpPr>
            <a:spLocks noGrp="1"/>
          </p:cNvSpPr>
          <p:nvPr>
            <p:ph type="title"/>
          </p:nvPr>
        </p:nvSpPr>
        <p:spPr>
          <a:xfrm>
            <a:off x="677334" y="609600"/>
            <a:ext cx="3843375" cy="5175624"/>
          </a:xfrm>
        </p:spPr>
        <p:txBody>
          <a:bodyPr anchor="ctr">
            <a:normAutofit/>
          </a:bodyPr>
          <a:lstStyle/>
          <a:p>
            <a:r>
              <a:rPr lang="en-GB" noProof="0">
                <a:solidFill>
                  <a:schemeClr val="tx1">
                    <a:lumMod val="85000"/>
                    <a:lumOff val="15000"/>
                  </a:schemeClr>
                </a:solidFill>
              </a:rPr>
              <a:t>General Complications</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3" name="Content Placeholder 2">
            <a:extLst>
              <a:ext uri="{FF2B5EF4-FFF2-40B4-BE49-F238E27FC236}">
                <a16:creationId xmlns:a16="http://schemas.microsoft.com/office/drawing/2014/main" id="{35F5AAE8-E5D6-B8EA-E792-5FCA78E834C7}"/>
              </a:ext>
            </a:extLst>
          </p:cNvPr>
          <p:cNvSpPr>
            <a:spLocks noGrp="1"/>
          </p:cNvSpPr>
          <p:nvPr>
            <p:ph idx="1"/>
          </p:nvPr>
        </p:nvSpPr>
        <p:spPr>
          <a:xfrm>
            <a:off x="6096000" y="310093"/>
            <a:ext cx="5511296" cy="6200774"/>
          </a:xfrm>
          <a:solidFill>
            <a:schemeClr val="tx1"/>
          </a:solidFill>
        </p:spPr>
        <p:txBody>
          <a:bodyPr anchor="ctr">
            <a:normAutofit/>
          </a:bodyPr>
          <a:lstStyle/>
          <a:p>
            <a:r>
              <a:rPr lang="en-GB" noProof="0">
                <a:solidFill>
                  <a:schemeClr val="bg1"/>
                </a:solidFill>
              </a:rPr>
              <a:t>Anaesthetic</a:t>
            </a:r>
          </a:p>
          <a:p>
            <a:pPr lvl="1"/>
            <a:r>
              <a:rPr lang="en-GB" noProof="0">
                <a:solidFill>
                  <a:schemeClr val="bg1"/>
                </a:solidFill>
              </a:rPr>
              <a:t>Airway obstruction</a:t>
            </a:r>
          </a:p>
          <a:p>
            <a:pPr lvl="1"/>
            <a:r>
              <a:rPr lang="en-GB" noProof="0">
                <a:solidFill>
                  <a:schemeClr val="bg1"/>
                </a:solidFill>
              </a:rPr>
              <a:t>Pneumothorax</a:t>
            </a:r>
          </a:p>
          <a:p>
            <a:pPr lvl="1"/>
            <a:r>
              <a:rPr lang="en-GB" noProof="0">
                <a:solidFill>
                  <a:schemeClr val="bg1"/>
                </a:solidFill>
              </a:rPr>
              <a:t>Basal atelectasis (and pyrexia)</a:t>
            </a:r>
          </a:p>
          <a:p>
            <a:r>
              <a:rPr lang="en-GB" noProof="0">
                <a:solidFill>
                  <a:schemeClr val="bg1"/>
                </a:solidFill>
              </a:rPr>
              <a:t>Surgical</a:t>
            </a:r>
          </a:p>
          <a:p>
            <a:pPr lvl="1"/>
            <a:r>
              <a:rPr lang="en-GB" noProof="0">
                <a:solidFill>
                  <a:schemeClr val="bg1"/>
                </a:solidFill>
              </a:rPr>
              <a:t>Haemorrhage</a:t>
            </a:r>
          </a:p>
          <a:p>
            <a:pPr lvl="1"/>
            <a:r>
              <a:rPr lang="en-GB" noProof="0">
                <a:solidFill>
                  <a:schemeClr val="bg1"/>
                </a:solidFill>
              </a:rPr>
              <a:t>Stroke, myocardial infarct, renal impairment</a:t>
            </a:r>
          </a:p>
          <a:p>
            <a:pPr lvl="1"/>
            <a:r>
              <a:rPr lang="en-GB" noProof="0">
                <a:solidFill>
                  <a:schemeClr val="bg1"/>
                </a:solidFill>
              </a:rPr>
              <a:t>Urinary retention</a:t>
            </a:r>
          </a:p>
          <a:p>
            <a:pPr lvl="1"/>
            <a:r>
              <a:rPr lang="en-GB" noProof="0">
                <a:solidFill>
                  <a:schemeClr val="bg1"/>
                </a:solidFill>
              </a:rPr>
              <a:t>Wound dehiscence</a:t>
            </a:r>
          </a:p>
          <a:p>
            <a:r>
              <a:rPr lang="en-GB" noProof="0">
                <a:solidFill>
                  <a:schemeClr val="bg1"/>
                </a:solidFill>
              </a:rPr>
              <a:t>Medical</a:t>
            </a:r>
          </a:p>
          <a:p>
            <a:pPr lvl="1"/>
            <a:r>
              <a:rPr lang="en-GB" noProof="0">
                <a:solidFill>
                  <a:schemeClr val="bg1"/>
                </a:solidFill>
              </a:rPr>
              <a:t>Delirium tremens</a:t>
            </a:r>
          </a:p>
          <a:p>
            <a:pPr lvl="1"/>
            <a:r>
              <a:rPr lang="en-GB" noProof="0">
                <a:solidFill>
                  <a:schemeClr val="bg1"/>
                </a:solidFill>
              </a:rPr>
              <a:t>Infections</a:t>
            </a:r>
          </a:p>
          <a:p>
            <a:pPr lvl="1"/>
            <a:r>
              <a:rPr lang="en-GB" noProof="0">
                <a:solidFill>
                  <a:schemeClr val="bg1"/>
                </a:solidFill>
              </a:rPr>
              <a:t>DVT / PE</a:t>
            </a:r>
          </a:p>
        </p:txBody>
      </p:sp>
      <p:sp>
        <p:nvSpPr>
          <p:cNvPr id="4" name="Action Button: Go Forward or Next 3">
            <a:hlinkClick r:id="" action="ppaction://hlinkshowjump?jump=nextslide" highlightClick="1"/>
            <a:extLst>
              <a:ext uri="{FF2B5EF4-FFF2-40B4-BE49-F238E27FC236}">
                <a16:creationId xmlns:a16="http://schemas.microsoft.com/office/drawing/2014/main" id="{19F6BF70-5659-8734-C3F4-A799360A38CF}"/>
              </a:ext>
            </a:extLst>
          </p:cNvPr>
          <p:cNvSpPr/>
          <p:nvPr/>
        </p:nvSpPr>
        <p:spPr>
          <a:xfrm>
            <a:off x="11472001" y="541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3B6435D3-30AF-46AE-FF6C-697848B0081B}"/>
              </a:ext>
            </a:extLst>
          </p:cNvPr>
          <p:cNvSpPr/>
          <p:nvPr/>
        </p:nvSpPr>
        <p:spPr>
          <a:xfrm>
            <a:off x="11472001" y="6138000"/>
            <a:ext cx="720000" cy="720000"/>
          </a:xfrm>
          <a:prstGeom prst="actionButtonBackPrevious">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74B7D91-E8B0-F583-06C0-434BC6B270DF}"/>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2978295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 name="Title 1">
            <a:extLst>
              <a:ext uri="{FF2B5EF4-FFF2-40B4-BE49-F238E27FC236}">
                <a16:creationId xmlns:a16="http://schemas.microsoft.com/office/drawing/2014/main" id="{793D8841-F602-DF7D-B7C5-08948520254C}"/>
              </a:ext>
            </a:extLst>
          </p:cNvPr>
          <p:cNvSpPr>
            <a:spLocks noGrp="1"/>
          </p:cNvSpPr>
          <p:nvPr>
            <p:ph type="title"/>
          </p:nvPr>
        </p:nvSpPr>
        <p:spPr>
          <a:xfrm>
            <a:off x="677334" y="609600"/>
            <a:ext cx="3843375" cy="5175624"/>
          </a:xfrm>
        </p:spPr>
        <p:txBody>
          <a:bodyPr anchor="ctr">
            <a:normAutofit/>
          </a:bodyPr>
          <a:lstStyle/>
          <a:p>
            <a:r>
              <a:rPr lang="en-GB" noProof="0">
                <a:solidFill>
                  <a:schemeClr val="tx1">
                    <a:lumMod val="85000"/>
                    <a:lumOff val="15000"/>
                  </a:schemeClr>
                </a:solidFill>
              </a:rPr>
              <a:t>Specific Complications</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3" name="Content Placeholder 2">
            <a:extLst>
              <a:ext uri="{FF2B5EF4-FFF2-40B4-BE49-F238E27FC236}">
                <a16:creationId xmlns:a16="http://schemas.microsoft.com/office/drawing/2014/main" id="{99F3BC96-2ECE-FB82-F039-087AE5C9CB08}"/>
              </a:ext>
            </a:extLst>
          </p:cNvPr>
          <p:cNvSpPr>
            <a:spLocks noGrp="1"/>
          </p:cNvSpPr>
          <p:nvPr>
            <p:ph idx="1"/>
          </p:nvPr>
        </p:nvSpPr>
        <p:spPr>
          <a:xfrm>
            <a:off x="6096000" y="307909"/>
            <a:ext cx="5511296" cy="6204857"/>
          </a:xfrm>
          <a:solidFill>
            <a:schemeClr val="tx1"/>
          </a:solidFill>
        </p:spPr>
        <p:txBody>
          <a:bodyPr anchor="ctr">
            <a:normAutofit/>
          </a:bodyPr>
          <a:lstStyle/>
          <a:p>
            <a:r>
              <a:rPr lang="en-GB" noProof="0">
                <a:solidFill>
                  <a:schemeClr val="bg1"/>
                </a:solidFill>
              </a:rPr>
              <a:t>Anaesthetic</a:t>
            </a:r>
          </a:p>
          <a:p>
            <a:pPr lvl="1"/>
            <a:r>
              <a:rPr lang="en-GB" noProof="0">
                <a:solidFill>
                  <a:schemeClr val="bg1"/>
                </a:solidFill>
              </a:rPr>
              <a:t>Malignant hyperthermia (gas anaesthetic)</a:t>
            </a:r>
          </a:p>
          <a:p>
            <a:pPr lvl="1"/>
            <a:r>
              <a:rPr lang="en-GB" noProof="0">
                <a:solidFill>
                  <a:schemeClr val="bg1"/>
                </a:solidFill>
              </a:rPr>
              <a:t>Transfusion reaction (when transfusion used)</a:t>
            </a:r>
          </a:p>
          <a:p>
            <a:r>
              <a:rPr lang="en-GB" noProof="0">
                <a:solidFill>
                  <a:schemeClr val="bg1"/>
                </a:solidFill>
              </a:rPr>
              <a:t>Surgical</a:t>
            </a:r>
          </a:p>
          <a:p>
            <a:pPr lvl="1"/>
            <a:r>
              <a:rPr lang="en-GB" noProof="0">
                <a:solidFill>
                  <a:schemeClr val="bg1"/>
                </a:solidFill>
              </a:rPr>
              <a:t>Paralytic ileus (abdominal surgery)</a:t>
            </a:r>
          </a:p>
          <a:p>
            <a:pPr lvl="1"/>
            <a:r>
              <a:rPr lang="en-GB" noProof="0">
                <a:solidFill>
                  <a:schemeClr val="bg1"/>
                </a:solidFill>
              </a:rPr>
              <a:t>Implant infection (when implants used)</a:t>
            </a:r>
          </a:p>
          <a:p>
            <a:pPr lvl="1"/>
            <a:r>
              <a:rPr lang="en-GB" noProof="0">
                <a:solidFill>
                  <a:schemeClr val="bg1"/>
                </a:solidFill>
              </a:rPr>
              <a:t>Neurological damage (anatomy-dependent)</a:t>
            </a:r>
          </a:p>
          <a:p>
            <a:r>
              <a:rPr lang="en-GB" noProof="0">
                <a:solidFill>
                  <a:schemeClr val="bg1"/>
                </a:solidFill>
              </a:rPr>
              <a:t>Medical</a:t>
            </a:r>
          </a:p>
          <a:p>
            <a:pPr lvl="1"/>
            <a:r>
              <a:rPr lang="en-GB" noProof="0">
                <a:solidFill>
                  <a:schemeClr val="bg1"/>
                </a:solidFill>
              </a:rPr>
              <a:t>Drug reactions (drug-dependent)</a:t>
            </a:r>
          </a:p>
          <a:p>
            <a:pPr lvl="1"/>
            <a:r>
              <a:rPr lang="en-GB" noProof="0">
                <a:solidFill>
                  <a:schemeClr val="bg1"/>
                </a:solidFill>
              </a:rPr>
              <a:t>Adrenal insufficiency, pancreatitis, thyrotoxicosis (when organ handled)</a:t>
            </a:r>
          </a:p>
          <a:p>
            <a:pPr lvl="1"/>
            <a:r>
              <a:rPr lang="en-GB" noProof="0">
                <a:solidFill>
                  <a:schemeClr val="bg1"/>
                </a:solidFill>
              </a:rPr>
              <a:t>Central line infection (when catheters used)</a:t>
            </a:r>
          </a:p>
          <a:p>
            <a:pPr lvl="1"/>
            <a:r>
              <a:rPr lang="en-GB" i="1" noProof="0">
                <a:solidFill>
                  <a:schemeClr val="bg1"/>
                </a:solidFill>
              </a:rPr>
              <a:t>C. diff.</a:t>
            </a:r>
            <a:r>
              <a:rPr lang="en-GB" noProof="0">
                <a:solidFill>
                  <a:schemeClr val="bg1"/>
                </a:solidFill>
              </a:rPr>
              <a:t> diarrhoea (prolonged antibiotics)</a:t>
            </a:r>
            <a:endParaRPr lang="en-GB" i="1"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D07DB9C1-9265-C081-9A90-BB5C28EEB1A4}"/>
              </a:ext>
            </a:extLst>
          </p:cNvPr>
          <p:cNvSpPr/>
          <p:nvPr/>
        </p:nvSpPr>
        <p:spPr>
          <a:xfrm>
            <a:off x="11472001" y="541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46ECEE39-E606-1BC0-9617-4CE12EEE085B}"/>
              </a:ext>
            </a:extLst>
          </p:cNvPr>
          <p:cNvSpPr/>
          <p:nvPr/>
        </p:nvSpPr>
        <p:spPr>
          <a:xfrm>
            <a:off x="11472001" y="6138000"/>
            <a:ext cx="720000" cy="720000"/>
          </a:xfrm>
          <a:prstGeom prst="actionButtonBackPrevious">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2" action="ppaction://hlinksldjump" highlightClick="1"/>
            <a:extLst>
              <a:ext uri="{FF2B5EF4-FFF2-40B4-BE49-F238E27FC236}">
                <a16:creationId xmlns:a16="http://schemas.microsoft.com/office/drawing/2014/main" id="{0665791A-8BE3-1ED6-7CB4-513C9D2DAABF}"/>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1556814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7976-8B2F-82F5-7584-7182C7E4F4E8}"/>
              </a:ext>
            </a:extLst>
          </p:cNvPr>
          <p:cNvSpPr>
            <a:spLocks noGrp="1"/>
          </p:cNvSpPr>
          <p:nvPr>
            <p:ph type="title"/>
          </p:nvPr>
        </p:nvSpPr>
        <p:spPr>
          <a:xfrm>
            <a:off x="677334" y="609600"/>
            <a:ext cx="8596668" cy="1320800"/>
          </a:xfrm>
        </p:spPr>
        <p:txBody>
          <a:bodyPr anchor="t">
            <a:normAutofit/>
          </a:bodyPr>
          <a:lstStyle/>
          <a:p>
            <a:r>
              <a:rPr lang="en-GB" noProof="0"/>
              <a:t>Timeline</a:t>
            </a:r>
          </a:p>
        </p:txBody>
      </p:sp>
      <p:pic>
        <p:nvPicPr>
          <p:cNvPr id="7" name="Picture 6" descr="A diagram of a patient's flow&#10;&#10;AI-generated content may be incorrect.">
            <a:extLst>
              <a:ext uri="{FF2B5EF4-FFF2-40B4-BE49-F238E27FC236}">
                <a16:creationId xmlns:a16="http://schemas.microsoft.com/office/drawing/2014/main" id="{9AD5AA2D-88A5-28FD-9FBE-B92525DC1340}"/>
              </a:ext>
            </a:extLst>
          </p:cNvPr>
          <p:cNvPicPr>
            <a:picLocks noChangeAspect="1"/>
          </p:cNvPicPr>
          <p:nvPr/>
        </p:nvPicPr>
        <p:blipFill>
          <a:blip r:embed="rId2"/>
          <a:stretch>
            <a:fillRect/>
          </a:stretch>
        </p:blipFill>
        <p:spPr>
          <a:xfrm>
            <a:off x="677334" y="1289050"/>
            <a:ext cx="7836045" cy="4820240"/>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463CC68A-D88F-5332-9936-DF0759D5EA88}"/>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o Back or Previous 9">
            <a:hlinkClick r:id="" action="ppaction://hlinkshowjump?jump=previousslide" highlightClick="1"/>
            <a:extLst>
              <a:ext uri="{FF2B5EF4-FFF2-40B4-BE49-F238E27FC236}">
                <a16:creationId xmlns:a16="http://schemas.microsoft.com/office/drawing/2014/main" id="{647EF91B-7CEC-11B1-C964-FAE1B34B697E}"/>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3" action="ppaction://hlinksldjump" highlightClick="1"/>
            <a:extLst>
              <a:ext uri="{FF2B5EF4-FFF2-40B4-BE49-F238E27FC236}">
                <a16:creationId xmlns:a16="http://schemas.microsoft.com/office/drawing/2014/main" id="{1E82B44D-4598-3BDF-A45F-8F0BF4D551F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268644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CCAF-55C7-187D-7524-869B4118F709}"/>
              </a:ext>
            </a:extLst>
          </p:cNvPr>
          <p:cNvSpPr>
            <a:spLocks noGrp="1"/>
          </p:cNvSpPr>
          <p:nvPr>
            <p:ph type="title"/>
          </p:nvPr>
        </p:nvSpPr>
        <p:spPr>
          <a:xfrm>
            <a:off x="677334" y="609600"/>
            <a:ext cx="8596668" cy="646331"/>
          </a:xfrm>
        </p:spPr>
        <p:txBody>
          <a:bodyPr/>
          <a:lstStyle/>
          <a:p>
            <a:r>
              <a:rPr lang="en-GB" noProof="0"/>
              <a:t>Example 1</a:t>
            </a:r>
          </a:p>
        </p:txBody>
      </p:sp>
      <p:sp>
        <p:nvSpPr>
          <p:cNvPr id="3" name="Text Placeholder 2">
            <a:extLst>
              <a:ext uri="{FF2B5EF4-FFF2-40B4-BE49-F238E27FC236}">
                <a16:creationId xmlns:a16="http://schemas.microsoft.com/office/drawing/2014/main" id="{4640B7AA-171E-F3BB-AB29-B2C239099798}"/>
              </a:ext>
            </a:extLst>
          </p:cNvPr>
          <p:cNvSpPr>
            <a:spLocks noGrp="1"/>
          </p:cNvSpPr>
          <p:nvPr>
            <p:ph type="body" idx="1"/>
          </p:nvPr>
        </p:nvSpPr>
        <p:spPr>
          <a:xfrm>
            <a:off x="675746" y="2368021"/>
            <a:ext cx="4185623" cy="576262"/>
          </a:xfrm>
        </p:spPr>
        <p:txBody>
          <a:bodyPr/>
          <a:lstStyle/>
          <a:p>
            <a:r>
              <a:rPr lang="en-GB" noProof="0"/>
              <a:t>Case A</a:t>
            </a:r>
          </a:p>
        </p:txBody>
      </p:sp>
      <p:sp>
        <p:nvSpPr>
          <p:cNvPr id="4" name="Content Placeholder 3">
            <a:extLst>
              <a:ext uri="{FF2B5EF4-FFF2-40B4-BE49-F238E27FC236}">
                <a16:creationId xmlns:a16="http://schemas.microsoft.com/office/drawing/2014/main" id="{1404E80D-5210-7BB5-43A0-7EBDF393B7D2}"/>
              </a:ext>
            </a:extLst>
          </p:cNvPr>
          <p:cNvSpPr>
            <a:spLocks noGrp="1"/>
          </p:cNvSpPr>
          <p:nvPr>
            <p:ph sz="half" idx="2"/>
          </p:nvPr>
        </p:nvSpPr>
        <p:spPr>
          <a:xfrm>
            <a:off x="675746" y="2944283"/>
            <a:ext cx="4185623" cy="3304117"/>
          </a:xfrm>
        </p:spPr>
        <p:txBody>
          <a:bodyPr/>
          <a:lstStyle/>
          <a:p>
            <a:r>
              <a:rPr lang="en-GB" noProof="0"/>
              <a:t>A patient who had a laparoscopic cholecystectomy 1 day ago is on the ward, and reports breathlessness to the surgical team.</a:t>
            </a:r>
          </a:p>
          <a:p>
            <a:pPr marL="0" indent="0">
              <a:buNone/>
            </a:pPr>
            <a:r>
              <a:rPr lang="en-GB" b="1" noProof="0"/>
              <a:t>What is the most likely diagnosis?</a:t>
            </a:r>
          </a:p>
          <a:p>
            <a:pPr marL="0" indent="0">
              <a:buNone/>
            </a:pPr>
            <a:r>
              <a:rPr lang="en-GB" b="1" noProof="0"/>
              <a:t>What tests should you organise?</a:t>
            </a:r>
          </a:p>
        </p:txBody>
      </p:sp>
      <p:sp>
        <p:nvSpPr>
          <p:cNvPr id="5" name="Text Placeholder 4">
            <a:extLst>
              <a:ext uri="{FF2B5EF4-FFF2-40B4-BE49-F238E27FC236}">
                <a16:creationId xmlns:a16="http://schemas.microsoft.com/office/drawing/2014/main" id="{BFE6F0AE-BC43-4E1B-8EAC-BA151B587767}"/>
              </a:ext>
            </a:extLst>
          </p:cNvPr>
          <p:cNvSpPr>
            <a:spLocks noGrp="1"/>
          </p:cNvSpPr>
          <p:nvPr>
            <p:ph type="body" sz="quarter" idx="3"/>
          </p:nvPr>
        </p:nvSpPr>
        <p:spPr>
          <a:xfrm>
            <a:off x="5088384" y="2368021"/>
            <a:ext cx="4185618" cy="576262"/>
          </a:xfrm>
        </p:spPr>
        <p:txBody>
          <a:bodyPr/>
          <a:lstStyle/>
          <a:p>
            <a:r>
              <a:rPr lang="en-GB" noProof="0"/>
              <a:t>Case B</a:t>
            </a:r>
          </a:p>
        </p:txBody>
      </p:sp>
      <p:sp>
        <p:nvSpPr>
          <p:cNvPr id="6" name="Content Placeholder 5">
            <a:extLst>
              <a:ext uri="{FF2B5EF4-FFF2-40B4-BE49-F238E27FC236}">
                <a16:creationId xmlns:a16="http://schemas.microsoft.com/office/drawing/2014/main" id="{2ADA6AEB-3D51-9D90-21F9-70A17C0B983B}"/>
              </a:ext>
            </a:extLst>
          </p:cNvPr>
          <p:cNvSpPr>
            <a:spLocks noGrp="1"/>
          </p:cNvSpPr>
          <p:nvPr>
            <p:ph sz="quarter" idx="4"/>
          </p:nvPr>
        </p:nvSpPr>
        <p:spPr>
          <a:xfrm>
            <a:off x="5088385" y="2944283"/>
            <a:ext cx="4185617" cy="3304117"/>
          </a:xfrm>
        </p:spPr>
        <p:txBody>
          <a:bodyPr/>
          <a:lstStyle/>
          <a:p>
            <a:r>
              <a:rPr lang="en-GB" noProof="0"/>
              <a:t>A patient who had a laparoscopic cholecystectomy 13 days ago returns to hospital, and reports breathlessness to emergency doctors.</a:t>
            </a:r>
          </a:p>
          <a:p>
            <a:pPr marL="0" indent="0">
              <a:buNone/>
            </a:pPr>
            <a:r>
              <a:rPr lang="en-GB" b="1" noProof="0"/>
              <a:t>What is the most likely diagnosis?</a:t>
            </a:r>
          </a:p>
          <a:p>
            <a:pPr marL="0" indent="0">
              <a:buNone/>
            </a:pPr>
            <a:r>
              <a:rPr lang="en-GB" b="1" noProof="0"/>
              <a:t>What tests should you organise?</a:t>
            </a:r>
          </a:p>
        </p:txBody>
      </p:sp>
      <p:sp>
        <p:nvSpPr>
          <p:cNvPr id="7" name="TextBox 6">
            <a:extLst>
              <a:ext uri="{FF2B5EF4-FFF2-40B4-BE49-F238E27FC236}">
                <a16:creationId xmlns:a16="http://schemas.microsoft.com/office/drawing/2014/main" id="{E35E73E1-AAA4-8067-A2FE-DC9AF9FBF85B}"/>
              </a:ext>
            </a:extLst>
          </p:cNvPr>
          <p:cNvSpPr txBox="1"/>
          <p:nvPr/>
        </p:nvSpPr>
        <p:spPr>
          <a:xfrm>
            <a:off x="675746" y="1436914"/>
            <a:ext cx="8596668" cy="646331"/>
          </a:xfrm>
          <a:prstGeom prst="rect">
            <a:avLst/>
          </a:prstGeom>
          <a:noFill/>
        </p:spPr>
        <p:txBody>
          <a:bodyPr wrap="square" rtlCol="0">
            <a:spAutoFit/>
          </a:bodyPr>
          <a:lstStyle/>
          <a:p>
            <a:r>
              <a:rPr lang="en-GB" noProof="0"/>
              <a:t>One can use the postoperative complications timeline to structure the order of your differential diagnosis.</a:t>
            </a:r>
          </a:p>
        </p:txBody>
      </p:sp>
      <p:sp>
        <p:nvSpPr>
          <p:cNvPr id="8" name="Action Button: Go Forward or Next 7">
            <a:hlinkClick r:id="" action="ppaction://hlinkshowjump?jump=nextslide" highlightClick="1"/>
            <a:extLst>
              <a:ext uri="{FF2B5EF4-FFF2-40B4-BE49-F238E27FC236}">
                <a16:creationId xmlns:a16="http://schemas.microsoft.com/office/drawing/2014/main" id="{7CEF7732-F3CD-5107-FD07-38733607FFF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96789738-F480-B18A-08AF-02AA30A0CEC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2" action="ppaction://hlinksldjump" highlightClick="1"/>
            <a:extLst>
              <a:ext uri="{FF2B5EF4-FFF2-40B4-BE49-F238E27FC236}">
                <a16:creationId xmlns:a16="http://schemas.microsoft.com/office/drawing/2014/main" id="{1C10A4A9-A296-CFC7-6FA2-A007FDF3FF0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43141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EF8D-F7B7-8C6B-CDA4-C37A25A35952}"/>
              </a:ext>
            </a:extLst>
          </p:cNvPr>
          <p:cNvSpPr>
            <a:spLocks noGrp="1"/>
          </p:cNvSpPr>
          <p:nvPr>
            <p:ph type="title"/>
          </p:nvPr>
        </p:nvSpPr>
        <p:spPr>
          <a:xfrm>
            <a:off x="677334" y="609600"/>
            <a:ext cx="8596668" cy="744538"/>
          </a:xfrm>
        </p:spPr>
        <p:txBody>
          <a:bodyPr/>
          <a:lstStyle/>
          <a:p>
            <a:r>
              <a:rPr lang="en-GB" noProof="0"/>
              <a:t>Example 1</a:t>
            </a:r>
          </a:p>
        </p:txBody>
      </p:sp>
      <p:sp>
        <p:nvSpPr>
          <p:cNvPr id="3" name="Text Placeholder 2">
            <a:extLst>
              <a:ext uri="{FF2B5EF4-FFF2-40B4-BE49-F238E27FC236}">
                <a16:creationId xmlns:a16="http://schemas.microsoft.com/office/drawing/2014/main" id="{F1B4298D-195D-B149-ACEA-ADC5D2521DA4}"/>
              </a:ext>
            </a:extLst>
          </p:cNvPr>
          <p:cNvSpPr>
            <a:spLocks noGrp="1"/>
          </p:cNvSpPr>
          <p:nvPr>
            <p:ph type="body" idx="1"/>
          </p:nvPr>
        </p:nvSpPr>
        <p:spPr>
          <a:xfrm>
            <a:off x="675746" y="1354138"/>
            <a:ext cx="4185623" cy="576262"/>
          </a:xfrm>
        </p:spPr>
        <p:txBody>
          <a:bodyPr/>
          <a:lstStyle/>
          <a:p>
            <a:r>
              <a:rPr lang="en-GB" noProof="0"/>
              <a:t>Case A</a:t>
            </a:r>
          </a:p>
        </p:txBody>
      </p:sp>
      <p:sp>
        <p:nvSpPr>
          <p:cNvPr id="4" name="Content Placeholder 3">
            <a:extLst>
              <a:ext uri="{FF2B5EF4-FFF2-40B4-BE49-F238E27FC236}">
                <a16:creationId xmlns:a16="http://schemas.microsoft.com/office/drawing/2014/main" id="{B95CA8C0-4373-3B72-E45B-85F9A98AF7C2}"/>
              </a:ext>
            </a:extLst>
          </p:cNvPr>
          <p:cNvSpPr>
            <a:spLocks noGrp="1"/>
          </p:cNvSpPr>
          <p:nvPr>
            <p:ph sz="half" idx="2"/>
          </p:nvPr>
        </p:nvSpPr>
        <p:spPr>
          <a:xfrm>
            <a:off x="675746" y="1930400"/>
            <a:ext cx="4185623" cy="3304117"/>
          </a:xfrm>
        </p:spPr>
        <p:txBody>
          <a:bodyPr/>
          <a:lstStyle/>
          <a:p>
            <a:r>
              <a:rPr lang="en-GB" b="1" noProof="0"/>
              <a:t>Basal atelectasis </a:t>
            </a:r>
            <a:r>
              <a:rPr lang="en-GB" noProof="0"/>
              <a:t>(due to mucus plugging from intubation).</a:t>
            </a:r>
          </a:p>
          <a:p>
            <a:r>
              <a:rPr lang="en-GB" noProof="0"/>
              <a:t>Perform chest radiograph.</a:t>
            </a:r>
          </a:p>
        </p:txBody>
      </p:sp>
      <p:sp>
        <p:nvSpPr>
          <p:cNvPr id="5" name="Text Placeholder 4">
            <a:extLst>
              <a:ext uri="{FF2B5EF4-FFF2-40B4-BE49-F238E27FC236}">
                <a16:creationId xmlns:a16="http://schemas.microsoft.com/office/drawing/2014/main" id="{FF96F563-450C-AA9A-6458-17A4A9F4FAC2}"/>
              </a:ext>
            </a:extLst>
          </p:cNvPr>
          <p:cNvSpPr>
            <a:spLocks noGrp="1"/>
          </p:cNvSpPr>
          <p:nvPr>
            <p:ph type="body" sz="quarter" idx="3"/>
          </p:nvPr>
        </p:nvSpPr>
        <p:spPr>
          <a:xfrm>
            <a:off x="5088384" y="1354138"/>
            <a:ext cx="4185618" cy="576262"/>
          </a:xfrm>
        </p:spPr>
        <p:txBody>
          <a:bodyPr/>
          <a:lstStyle/>
          <a:p>
            <a:r>
              <a:rPr lang="en-GB" noProof="0"/>
              <a:t>Case B</a:t>
            </a:r>
          </a:p>
        </p:txBody>
      </p:sp>
      <p:sp>
        <p:nvSpPr>
          <p:cNvPr id="6" name="Content Placeholder 5">
            <a:extLst>
              <a:ext uri="{FF2B5EF4-FFF2-40B4-BE49-F238E27FC236}">
                <a16:creationId xmlns:a16="http://schemas.microsoft.com/office/drawing/2014/main" id="{6795DB90-0E79-7AFB-53D1-63B848D71AD5}"/>
              </a:ext>
            </a:extLst>
          </p:cNvPr>
          <p:cNvSpPr>
            <a:spLocks noGrp="1"/>
          </p:cNvSpPr>
          <p:nvPr>
            <p:ph sz="quarter" idx="4"/>
          </p:nvPr>
        </p:nvSpPr>
        <p:spPr>
          <a:xfrm>
            <a:off x="5088385" y="1930400"/>
            <a:ext cx="4185617" cy="3304117"/>
          </a:xfrm>
        </p:spPr>
        <p:txBody>
          <a:bodyPr/>
          <a:lstStyle/>
          <a:p>
            <a:r>
              <a:rPr lang="en-GB" b="1" noProof="0"/>
              <a:t>Pulmonary embolism</a:t>
            </a:r>
            <a:r>
              <a:rPr lang="en-GB" noProof="0"/>
              <a:t> (from prolonged immobility).</a:t>
            </a:r>
          </a:p>
          <a:p>
            <a:r>
              <a:rPr lang="en-GB" noProof="0"/>
              <a:t>Follow Wells’s criteria (D-dimer, proximal leg ultrasound, CTPA).</a:t>
            </a:r>
          </a:p>
        </p:txBody>
      </p:sp>
      <p:pic>
        <p:nvPicPr>
          <p:cNvPr id="1026" name="Picture 2">
            <a:extLst>
              <a:ext uri="{FF2B5EF4-FFF2-40B4-BE49-F238E27FC236}">
                <a16:creationId xmlns:a16="http://schemas.microsoft.com/office/drawing/2014/main" id="{24C9C3FD-8ED5-F374-A61B-C7E1398C2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178" y="3237723"/>
            <a:ext cx="2924758" cy="35027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8B973BF-85A2-C719-6036-C59A91E12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667" y="3350631"/>
            <a:ext cx="3713366" cy="3359712"/>
          </a:xfrm>
          <a:prstGeom prst="rect">
            <a:avLst/>
          </a:prstGeom>
          <a:noFill/>
          <a:extLst>
            <a:ext uri="{909E8E84-426E-40DD-AFC4-6F175D3DCCD1}">
              <a14:hiddenFill xmlns:a14="http://schemas.microsoft.com/office/drawing/2010/main">
                <a:solidFill>
                  <a:srgbClr val="FFFFFF"/>
                </a:solidFill>
              </a14:hiddenFill>
            </a:ext>
          </a:extLst>
        </p:spPr>
      </p:pic>
      <p:sp>
        <p:nvSpPr>
          <p:cNvPr id="7" name="Action Button: Go Forward or Next 6">
            <a:hlinkClick r:id="" action="ppaction://hlinkshowjump?jump=nextslide" highlightClick="1"/>
            <a:extLst>
              <a:ext uri="{FF2B5EF4-FFF2-40B4-BE49-F238E27FC236}">
                <a16:creationId xmlns:a16="http://schemas.microsoft.com/office/drawing/2014/main" id="{BDCF2972-576F-41E6-F46F-15C75C36B142}"/>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F377B60B-999B-2E23-C6E7-E2CB03B30B4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4" action="ppaction://hlinksldjump" highlightClick="1"/>
            <a:extLst>
              <a:ext uri="{FF2B5EF4-FFF2-40B4-BE49-F238E27FC236}">
                <a16:creationId xmlns:a16="http://schemas.microsoft.com/office/drawing/2014/main" id="{A143CCFC-25AE-936B-9A02-CEC4044460B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9580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70BB2-A451-06F7-274B-49606737B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56477-57E0-49B1-B210-FCFF7DD5EF7C}"/>
              </a:ext>
            </a:extLst>
          </p:cNvPr>
          <p:cNvSpPr>
            <a:spLocks noGrp="1"/>
          </p:cNvSpPr>
          <p:nvPr>
            <p:ph type="title"/>
          </p:nvPr>
        </p:nvSpPr>
        <p:spPr>
          <a:xfrm>
            <a:off x="677334" y="609600"/>
            <a:ext cx="8596668" cy="646331"/>
          </a:xfrm>
        </p:spPr>
        <p:txBody>
          <a:bodyPr/>
          <a:lstStyle/>
          <a:p>
            <a:r>
              <a:rPr lang="en-GB" noProof="0"/>
              <a:t>Example 2</a:t>
            </a:r>
          </a:p>
        </p:txBody>
      </p:sp>
      <p:sp>
        <p:nvSpPr>
          <p:cNvPr id="3" name="Text Placeholder 2">
            <a:extLst>
              <a:ext uri="{FF2B5EF4-FFF2-40B4-BE49-F238E27FC236}">
                <a16:creationId xmlns:a16="http://schemas.microsoft.com/office/drawing/2014/main" id="{A8AA74B3-ECD8-74AE-93EF-10A88019BB83}"/>
              </a:ext>
            </a:extLst>
          </p:cNvPr>
          <p:cNvSpPr>
            <a:spLocks noGrp="1"/>
          </p:cNvSpPr>
          <p:nvPr>
            <p:ph type="body" idx="1"/>
          </p:nvPr>
        </p:nvSpPr>
        <p:spPr>
          <a:xfrm>
            <a:off x="675746" y="2368021"/>
            <a:ext cx="4185623" cy="576262"/>
          </a:xfrm>
        </p:spPr>
        <p:txBody>
          <a:bodyPr/>
          <a:lstStyle/>
          <a:p>
            <a:r>
              <a:rPr lang="en-GB" noProof="0"/>
              <a:t>Case A</a:t>
            </a:r>
          </a:p>
        </p:txBody>
      </p:sp>
      <p:sp>
        <p:nvSpPr>
          <p:cNvPr id="4" name="Content Placeholder 3">
            <a:extLst>
              <a:ext uri="{FF2B5EF4-FFF2-40B4-BE49-F238E27FC236}">
                <a16:creationId xmlns:a16="http://schemas.microsoft.com/office/drawing/2014/main" id="{1DE45569-5CFA-609A-8C2D-1B804F32CC77}"/>
              </a:ext>
            </a:extLst>
          </p:cNvPr>
          <p:cNvSpPr>
            <a:spLocks noGrp="1"/>
          </p:cNvSpPr>
          <p:nvPr>
            <p:ph sz="half" idx="2"/>
          </p:nvPr>
        </p:nvSpPr>
        <p:spPr>
          <a:xfrm>
            <a:off x="675746" y="2944283"/>
            <a:ext cx="4185623" cy="3304117"/>
          </a:xfrm>
        </p:spPr>
        <p:txBody>
          <a:bodyPr/>
          <a:lstStyle/>
          <a:p>
            <a:r>
              <a:rPr lang="en-GB" noProof="0"/>
              <a:t>A patient who had a dynamic hip screw fitted (for hip fracture) 4 hours ago is confused, agitated and reports pain across the body. On examination, they are tachycardic, tachypnoeic, and have pale skin.</a:t>
            </a:r>
          </a:p>
          <a:p>
            <a:pPr marL="0" indent="0">
              <a:buNone/>
            </a:pPr>
            <a:r>
              <a:rPr lang="en-GB" b="1" noProof="0"/>
              <a:t>What is the most likely diagnosis?</a:t>
            </a:r>
          </a:p>
          <a:p>
            <a:pPr marL="0" indent="0">
              <a:buNone/>
            </a:pPr>
            <a:r>
              <a:rPr lang="en-GB" b="1" noProof="0"/>
              <a:t>What tests should you organise?</a:t>
            </a:r>
          </a:p>
        </p:txBody>
      </p:sp>
      <p:sp>
        <p:nvSpPr>
          <p:cNvPr id="5" name="Text Placeholder 4">
            <a:extLst>
              <a:ext uri="{FF2B5EF4-FFF2-40B4-BE49-F238E27FC236}">
                <a16:creationId xmlns:a16="http://schemas.microsoft.com/office/drawing/2014/main" id="{BB9E08A7-ECD5-E852-E2D2-82A8302683C1}"/>
              </a:ext>
            </a:extLst>
          </p:cNvPr>
          <p:cNvSpPr>
            <a:spLocks noGrp="1"/>
          </p:cNvSpPr>
          <p:nvPr>
            <p:ph type="body" sz="quarter" idx="3"/>
          </p:nvPr>
        </p:nvSpPr>
        <p:spPr>
          <a:xfrm>
            <a:off x="5088384" y="2368021"/>
            <a:ext cx="4185618" cy="576262"/>
          </a:xfrm>
        </p:spPr>
        <p:txBody>
          <a:bodyPr/>
          <a:lstStyle/>
          <a:p>
            <a:r>
              <a:rPr lang="en-GB" noProof="0"/>
              <a:t>Case B</a:t>
            </a:r>
          </a:p>
        </p:txBody>
      </p:sp>
      <p:sp>
        <p:nvSpPr>
          <p:cNvPr id="6" name="Content Placeholder 5">
            <a:extLst>
              <a:ext uri="{FF2B5EF4-FFF2-40B4-BE49-F238E27FC236}">
                <a16:creationId xmlns:a16="http://schemas.microsoft.com/office/drawing/2014/main" id="{623B9DDC-37F8-5441-946A-269C96A6F781}"/>
              </a:ext>
            </a:extLst>
          </p:cNvPr>
          <p:cNvSpPr>
            <a:spLocks noGrp="1"/>
          </p:cNvSpPr>
          <p:nvPr>
            <p:ph sz="quarter" idx="4"/>
          </p:nvPr>
        </p:nvSpPr>
        <p:spPr>
          <a:xfrm>
            <a:off x="5088385" y="2944283"/>
            <a:ext cx="4185617" cy="3304117"/>
          </a:xfrm>
        </p:spPr>
        <p:txBody>
          <a:bodyPr/>
          <a:lstStyle/>
          <a:p>
            <a:r>
              <a:rPr lang="en-GB" noProof="0"/>
              <a:t>A patient who had a dynamic hip screw fitted (for hip fracture) 3 days ago is confused, agitated and reports pain across the body. On examination, they are tachycardic, tachypnoeic, and have pale skin.</a:t>
            </a:r>
          </a:p>
          <a:p>
            <a:pPr marL="0" indent="0">
              <a:buNone/>
            </a:pPr>
            <a:r>
              <a:rPr lang="en-GB" b="1" noProof="0"/>
              <a:t>What is the most likely diagnosis?</a:t>
            </a:r>
          </a:p>
          <a:p>
            <a:pPr marL="0" indent="0">
              <a:buNone/>
            </a:pPr>
            <a:r>
              <a:rPr lang="en-GB" b="1" noProof="0"/>
              <a:t>What tests should you organise?</a:t>
            </a:r>
          </a:p>
        </p:txBody>
      </p:sp>
      <p:sp>
        <p:nvSpPr>
          <p:cNvPr id="7" name="TextBox 6">
            <a:extLst>
              <a:ext uri="{FF2B5EF4-FFF2-40B4-BE49-F238E27FC236}">
                <a16:creationId xmlns:a16="http://schemas.microsoft.com/office/drawing/2014/main" id="{0C46B16B-D1E0-4F6F-C608-36B5F524D72A}"/>
              </a:ext>
            </a:extLst>
          </p:cNvPr>
          <p:cNvSpPr txBox="1"/>
          <p:nvPr/>
        </p:nvSpPr>
        <p:spPr>
          <a:xfrm>
            <a:off x="675746" y="1436914"/>
            <a:ext cx="8596668" cy="646331"/>
          </a:xfrm>
          <a:prstGeom prst="rect">
            <a:avLst/>
          </a:prstGeom>
          <a:noFill/>
        </p:spPr>
        <p:txBody>
          <a:bodyPr wrap="square" rtlCol="0">
            <a:spAutoFit/>
          </a:bodyPr>
          <a:lstStyle/>
          <a:p>
            <a:r>
              <a:rPr lang="en-GB" noProof="0"/>
              <a:t>One can use the postoperative complications timeline to structure the order of your differential diagnosis.</a:t>
            </a:r>
          </a:p>
        </p:txBody>
      </p:sp>
      <p:sp>
        <p:nvSpPr>
          <p:cNvPr id="8" name="Action Button: Go Forward or Next 7">
            <a:hlinkClick r:id="" action="ppaction://hlinkshowjump?jump=nextslide" highlightClick="1"/>
            <a:extLst>
              <a:ext uri="{FF2B5EF4-FFF2-40B4-BE49-F238E27FC236}">
                <a16:creationId xmlns:a16="http://schemas.microsoft.com/office/drawing/2014/main" id="{E33AB317-9A26-CCAF-38F7-5190BEF9FB0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2214E659-3514-3306-5A0C-506BD005C68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2" action="ppaction://hlinksldjump" highlightClick="1"/>
            <a:extLst>
              <a:ext uri="{FF2B5EF4-FFF2-40B4-BE49-F238E27FC236}">
                <a16:creationId xmlns:a16="http://schemas.microsoft.com/office/drawing/2014/main" id="{F2A512E0-27D0-57D7-DDE7-BD45414DCBE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937040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5DD81-D234-C78D-F799-7595A29EAF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85F39-D65C-5077-7589-7466E4558D87}"/>
              </a:ext>
            </a:extLst>
          </p:cNvPr>
          <p:cNvSpPr>
            <a:spLocks noGrp="1"/>
          </p:cNvSpPr>
          <p:nvPr>
            <p:ph type="title"/>
          </p:nvPr>
        </p:nvSpPr>
        <p:spPr>
          <a:xfrm>
            <a:off x="677334" y="609600"/>
            <a:ext cx="8596668" cy="744538"/>
          </a:xfrm>
        </p:spPr>
        <p:txBody>
          <a:bodyPr/>
          <a:lstStyle/>
          <a:p>
            <a:r>
              <a:rPr lang="en-GB" noProof="0"/>
              <a:t>Example 2</a:t>
            </a:r>
          </a:p>
        </p:txBody>
      </p:sp>
      <p:sp>
        <p:nvSpPr>
          <p:cNvPr id="3" name="Text Placeholder 2">
            <a:extLst>
              <a:ext uri="{FF2B5EF4-FFF2-40B4-BE49-F238E27FC236}">
                <a16:creationId xmlns:a16="http://schemas.microsoft.com/office/drawing/2014/main" id="{D3F10ABA-E0D4-058D-CCB5-87E58367FED2}"/>
              </a:ext>
            </a:extLst>
          </p:cNvPr>
          <p:cNvSpPr>
            <a:spLocks noGrp="1"/>
          </p:cNvSpPr>
          <p:nvPr>
            <p:ph type="body" idx="1"/>
          </p:nvPr>
        </p:nvSpPr>
        <p:spPr>
          <a:xfrm>
            <a:off x="675746" y="1354138"/>
            <a:ext cx="4185623" cy="576262"/>
          </a:xfrm>
        </p:spPr>
        <p:txBody>
          <a:bodyPr/>
          <a:lstStyle/>
          <a:p>
            <a:r>
              <a:rPr lang="en-GB" noProof="0"/>
              <a:t>Case A</a:t>
            </a:r>
          </a:p>
        </p:txBody>
      </p:sp>
      <p:sp>
        <p:nvSpPr>
          <p:cNvPr id="4" name="Content Placeholder 3">
            <a:extLst>
              <a:ext uri="{FF2B5EF4-FFF2-40B4-BE49-F238E27FC236}">
                <a16:creationId xmlns:a16="http://schemas.microsoft.com/office/drawing/2014/main" id="{CF63D24B-A463-85B0-0B74-64D295EC58DA}"/>
              </a:ext>
            </a:extLst>
          </p:cNvPr>
          <p:cNvSpPr>
            <a:spLocks noGrp="1"/>
          </p:cNvSpPr>
          <p:nvPr>
            <p:ph sz="half" idx="2"/>
          </p:nvPr>
        </p:nvSpPr>
        <p:spPr>
          <a:xfrm>
            <a:off x="675746" y="1930400"/>
            <a:ext cx="4185623" cy="3304117"/>
          </a:xfrm>
        </p:spPr>
        <p:txBody>
          <a:bodyPr/>
          <a:lstStyle/>
          <a:p>
            <a:r>
              <a:rPr lang="en-GB" b="1" noProof="0"/>
              <a:t>Sepsis</a:t>
            </a:r>
            <a:r>
              <a:rPr lang="en-GB" noProof="0"/>
              <a:t> (due to fracture).</a:t>
            </a:r>
          </a:p>
          <a:p>
            <a:r>
              <a:rPr lang="en-GB" noProof="0"/>
              <a:t>Calculate NEWS2. Perform sepsis 6 (with senior review), and look for sources of infection (consider wound swabs).</a:t>
            </a:r>
          </a:p>
        </p:txBody>
      </p:sp>
      <p:sp>
        <p:nvSpPr>
          <p:cNvPr id="5" name="Text Placeholder 4">
            <a:extLst>
              <a:ext uri="{FF2B5EF4-FFF2-40B4-BE49-F238E27FC236}">
                <a16:creationId xmlns:a16="http://schemas.microsoft.com/office/drawing/2014/main" id="{D53ABAE6-598D-9272-652F-2D68EE86BA47}"/>
              </a:ext>
            </a:extLst>
          </p:cNvPr>
          <p:cNvSpPr>
            <a:spLocks noGrp="1"/>
          </p:cNvSpPr>
          <p:nvPr>
            <p:ph type="body" sz="quarter" idx="3"/>
          </p:nvPr>
        </p:nvSpPr>
        <p:spPr>
          <a:xfrm>
            <a:off x="5088384" y="1354138"/>
            <a:ext cx="4185618" cy="576262"/>
          </a:xfrm>
        </p:spPr>
        <p:txBody>
          <a:bodyPr/>
          <a:lstStyle/>
          <a:p>
            <a:r>
              <a:rPr lang="en-GB" noProof="0"/>
              <a:t>Case B</a:t>
            </a:r>
          </a:p>
        </p:txBody>
      </p:sp>
      <p:sp>
        <p:nvSpPr>
          <p:cNvPr id="6" name="Content Placeholder 5">
            <a:extLst>
              <a:ext uri="{FF2B5EF4-FFF2-40B4-BE49-F238E27FC236}">
                <a16:creationId xmlns:a16="http://schemas.microsoft.com/office/drawing/2014/main" id="{D2956EF8-F08A-DEEE-56F7-F0753008AB56}"/>
              </a:ext>
            </a:extLst>
          </p:cNvPr>
          <p:cNvSpPr>
            <a:spLocks noGrp="1"/>
          </p:cNvSpPr>
          <p:nvPr>
            <p:ph sz="quarter" idx="4"/>
          </p:nvPr>
        </p:nvSpPr>
        <p:spPr>
          <a:xfrm>
            <a:off x="5088385" y="1930400"/>
            <a:ext cx="4185617" cy="3304117"/>
          </a:xfrm>
        </p:spPr>
        <p:txBody>
          <a:bodyPr/>
          <a:lstStyle/>
          <a:p>
            <a:r>
              <a:rPr lang="en-GB" b="1" noProof="0"/>
              <a:t>Delirium tremens</a:t>
            </a:r>
            <a:r>
              <a:rPr lang="en-GB" noProof="0"/>
              <a:t> (due to deprivation of alcohol, on which the patient is physically dependent).</a:t>
            </a:r>
          </a:p>
          <a:p>
            <a:r>
              <a:rPr lang="en-GB" noProof="0"/>
              <a:t>Calculate NEWS2 and perform sepsis 6 first, but also use CIWA-Ar score to guide treatment (diazepam or chlordiazepoxide). Give B vitamins. Involve liaison psychiatry, and refer to a specialist service for drug dependency.</a:t>
            </a:r>
          </a:p>
        </p:txBody>
      </p:sp>
      <p:pic>
        <p:nvPicPr>
          <p:cNvPr id="8" name="Picture 7">
            <a:extLst>
              <a:ext uri="{FF2B5EF4-FFF2-40B4-BE49-F238E27FC236}">
                <a16:creationId xmlns:a16="http://schemas.microsoft.com/office/drawing/2014/main" id="{1C15C22C-9374-0E03-C46C-9022260CA88B}"/>
              </a:ext>
            </a:extLst>
          </p:cNvPr>
          <p:cNvPicPr>
            <a:picLocks noChangeAspect="1"/>
          </p:cNvPicPr>
          <p:nvPr/>
        </p:nvPicPr>
        <p:blipFill>
          <a:blip r:embed="rId2"/>
          <a:stretch>
            <a:fillRect/>
          </a:stretch>
        </p:blipFill>
        <p:spPr>
          <a:xfrm>
            <a:off x="1420741" y="3582458"/>
            <a:ext cx="2695631" cy="3184358"/>
          </a:xfrm>
          <a:prstGeom prst="rect">
            <a:avLst/>
          </a:prstGeom>
        </p:spPr>
      </p:pic>
      <p:sp>
        <p:nvSpPr>
          <p:cNvPr id="9" name="Action Button: Go Forward or Next 8">
            <a:hlinkClick r:id="" action="ppaction://hlinkshowjump?jump=nextslide" highlightClick="1"/>
            <a:extLst>
              <a:ext uri="{FF2B5EF4-FFF2-40B4-BE49-F238E27FC236}">
                <a16:creationId xmlns:a16="http://schemas.microsoft.com/office/drawing/2014/main" id="{2E350AFA-DC7E-9031-A72F-BB4A747E1D86}"/>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o Back or Previous 9">
            <a:hlinkClick r:id="" action="ppaction://hlinkshowjump?jump=previousslide" highlightClick="1"/>
            <a:extLst>
              <a:ext uri="{FF2B5EF4-FFF2-40B4-BE49-F238E27FC236}">
                <a16:creationId xmlns:a16="http://schemas.microsoft.com/office/drawing/2014/main" id="{98EC580E-CB74-67F2-D23E-35E2BB6E7F3D}"/>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3" action="ppaction://hlinksldjump" highlightClick="1"/>
            <a:extLst>
              <a:ext uri="{FF2B5EF4-FFF2-40B4-BE49-F238E27FC236}">
                <a16:creationId xmlns:a16="http://schemas.microsoft.com/office/drawing/2014/main" id="{35C6EFA2-C847-C633-5D67-046252278A7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258717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5E86-645A-9CF3-732C-701CB9509ADB}"/>
              </a:ext>
            </a:extLst>
          </p:cNvPr>
          <p:cNvSpPr>
            <a:spLocks noGrp="1"/>
          </p:cNvSpPr>
          <p:nvPr>
            <p:ph type="title"/>
          </p:nvPr>
        </p:nvSpPr>
        <p:spPr/>
        <p:txBody>
          <a:bodyPr/>
          <a:lstStyle/>
          <a:p>
            <a:r>
              <a:rPr lang="en-GB" noProof="0"/>
              <a:t>Consenting</a:t>
            </a:r>
          </a:p>
        </p:txBody>
      </p:sp>
      <p:sp>
        <p:nvSpPr>
          <p:cNvPr id="3" name="Content Placeholder 2">
            <a:extLst>
              <a:ext uri="{FF2B5EF4-FFF2-40B4-BE49-F238E27FC236}">
                <a16:creationId xmlns:a16="http://schemas.microsoft.com/office/drawing/2014/main" id="{CDEBE420-8349-03FE-C76F-D54601942546}"/>
              </a:ext>
            </a:extLst>
          </p:cNvPr>
          <p:cNvSpPr>
            <a:spLocks noGrp="1"/>
          </p:cNvSpPr>
          <p:nvPr>
            <p:ph idx="1"/>
          </p:nvPr>
        </p:nvSpPr>
        <p:spPr>
          <a:ln>
            <a:solidFill>
              <a:schemeClr val="bg1"/>
            </a:solidFill>
          </a:ln>
        </p:spPr>
        <p:txBody>
          <a:bodyPr/>
          <a:lstStyle/>
          <a:p>
            <a:pPr marL="0" indent="0">
              <a:buNone/>
            </a:pPr>
            <a:r>
              <a:rPr lang="en-GB" noProof="0">
                <a:solidFill>
                  <a:schemeClr val="bg1"/>
                </a:solidFill>
              </a:rPr>
              <a:t>The consent process should include:</a:t>
            </a:r>
          </a:p>
          <a:p>
            <a:r>
              <a:rPr lang="en-GB" noProof="0">
                <a:solidFill>
                  <a:schemeClr val="bg1"/>
                </a:solidFill>
              </a:rPr>
              <a:t>Confirming patient details</a:t>
            </a:r>
          </a:p>
          <a:p>
            <a:r>
              <a:rPr lang="en-GB" noProof="0">
                <a:solidFill>
                  <a:schemeClr val="bg1"/>
                </a:solidFill>
              </a:rPr>
              <a:t>Diagnosis</a:t>
            </a:r>
          </a:p>
          <a:p>
            <a:r>
              <a:rPr lang="en-GB" noProof="0">
                <a:solidFill>
                  <a:schemeClr val="bg1"/>
                </a:solidFill>
              </a:rPr>
              <a:t>Treatment options</a:t>
            </a:r>
          </a:p>
          <a:p>
            <a:r>
              <a:rPr lang="en-GB" noProof="0">
                <a:solidFill>
                  <a:schemeClr val="bg1"/>
                </a:solidFill>
              </a:rPr>
              <a:t>Time for deliberation</a:t>
            </a:r>
          </a:p>
          <a:p>
            <a:r>
              <a:rPr lang="en-GB" noProof="0">
                <a:solidFill>
                  <a:schemeClr val="bg1"/>
                </a:solidFill>
              </a:rPr>
              <a:t>Discussing patient perspective</a:t>
            </a:r>
          </a:p>
          <a:p>
            <a:r>
              <a:rPr lang="en-GB" noProof="0">
                <a:solidFill>
                  <a:schemeClr val="bg1"/>
                </a:solidFill>
              </a:rPr>
              <a:t>Discussing pros and cons</a:t>
            </a:r>
          </a:p>
          <a:p>
            <a:pPr lvl="1"/>
            <a:r>
              <a:rPr lang="en-GB" noProof="0">
                <a:solidFill>
                  <a:schemeClr val="bg1"/>
                </a:solidFill>
              </a:rPr>
              <a:t>Generally (common problems)</a:t>
            </a:r>
          </a:p>
          <a:p>
            <a:pPr lvl="1"/>
            <a:r>
              <a:rPr lang="en-GB" noProof="0">
                <a:solidFill>
                  <a:schemeClr val="bg1"/>
                </a:solidFill>
              </a:rPr>
              <a:t>Patient-specific</a:t>
            </a:r>
          </a:p>
          <a:p>
            <a:r>
              <a:rPr lang="en-GB" noProof="0">
                <a:solidFill>
                  <a:schemeClr val="bg1"/>
                </a:solidFill>
              </a:rPr>
              <a:t>Checking consent and respecting capacitous decisions</a:t>
            </a:r>
          </a:p>
          <a:p>
            <a:r>
              <a:rPr lang="en-GB" noProof="0">
                <a:solidFill>
                  <a:schemeClr val="bg1"/>
                </a:solidFill>
              </a:rPr>
              <a:t>Valid signature on form</a:t>
            </a:r>
          </a:p>
        </p:txBody>
      </p:sp>
      <p:sp>
        <p:nvSpPr>
          <p:cNvPr id="4" name="Text Placeholder 3">
            <a:extLst>
              <a:ext uri="{FF2B5EF4-FFF2-40B4-BE49-F238E27FC236}">
                <a16:creationId xmlns:a16="http://schemas.microsoft.com/office/drawing/2014/main" id="{52C6F34B-FBB5-2488-F8BC-47C92DA41CEC}"/>
              </a:ext>
            </a:extLst>
          </p:cNvPr>
          <p:cNvSpPr>
            <a:spLocks noGrp="1"/>
          </p:cNvSpPr>
          <p:nvPr>
            <p:ph type="body" sz="half" idx="2"/>
          </p:nvPr>
        </p:nvSpPr>
        <p:spPr/>
        <p:txBody>
          <a:bodyPr/>
          <a:lstStyle/>
          <a:p>
            <a:r>
              <a:rPr lang="en-GB" noProof="0">
                <a:solidFill>
                  <a:schemeClr val="bg1"/>
                </a:solidFill>
              </a:rPr>
              <a:t>Patients should be consented to all significant risks and benefits of surgery.</a:t>
            </a:r>
          </a:p>
          <a:p>
            <a:r>
              <a:rPr lang="en-GB" noProof="0">
                <a:solidFill>
                  <a:schemeClr val="bg1"/>
                </a:solidFill>
              </a:rPr>
              <a:t>Some risks may be summarised during consenting, such as “anaesthetic risks” without specifically naming all of them.</a:t>
            </a:r>
          </a:p>
          <a:p>
            <a:r>
              <a:rPr lang="en-GB" noProof="0">
                <a:solidFill>
                  <a:schemeClr val="bg1"/>
                </a:solidFill>
              </a:rPr>
              <a:t>When complications occur, you may need to break bad news to patients, and explain what led to a complication arising. This will be harder if the consenting process was suboptimal or negligent.</a:t>
            </a:r>
          </a:p>
        </p:txBody>
      </p:sp>
      <p:sp>
        <p:nvSpPr>
          <p:cNvPr id="5" name="Action Button: Go Forward or Next 4">
            <a:hlinkClick r:id="" action="ppaction://hlinkshowjump?jump=nextslide" highlightClick="1"/>
            <a:extLst>
              <a:ext uri="{FF2B5EF4-FFF2-40B4-BE49-F238E27FC236}">
                <a16:creationId xmlns:a16="http://schemas.microsoft.com/office/drawing/2014/main" id="{BF51E330-5167-49C1-F553-4AC6937D017A}"/>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46D308B6-75E0-075A-337A-78B0E40825F5}"/>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8C0DB950-BAC0-7661-D72D-71934C3A6DB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576608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CE830-E481-FC17-2B66-0F1C8AA460C5}"/>
              </a:ext>
            </a:extLst>
          </p:cNvPr>
          <p:cNvSpPr>
            <a:spLocks noGrp="1"/>
          </p:cNvSpPr>
          <p:nvPr>
            <p:ph type="title"/>
          </p:nvPr>
        </p:nvSpPr>
        <p:spPr/>
        <p:txBody>
          <a:bodyPr/>
          <a:lstStyle/>
          <a:p>
            <a:r>
              <a:rPr lang="en-GB" noProof="0"/>
              <a:t>Example 3</a:t>
            </a:r>
          </a:p>
        </p:txBody>
      </p:sp>
      <p:sp>
        <p:nvSpPr>
          <p:cNvPr id="3" name="Content Placeholder 2">
            <a:extLst>
              <a:ext uri="{FF2B5EF4-FFF2-40B4-BE49-F238E27FC236}">
                <a16:creationId xmlns:a16="http://schemas.microsoft.com/office/drawing/2014/main" id="{4233E8E2-94A7-511F-5698-9A31F2AE02F6}"/>
              </a:ext>
            </a:extLst>
          </p:cNvPr>
          <p:cNvSpPr>
            <a:spLocks noGrp="1"/>
          </p:cNvSpPr>
          <p:nvPr>
            <p:ph sz="half" idx="1"/>
          </p:nvPr>
        </p:nvSpPr>
        <p:spPr/>
        <p:txBody>
          <a:bodyPr/>
          <a:lstStyle/>
          <a:p>
            <a:r>
              <a:rPr lang="en-GB" noProof="0"/>
              <a:t>You are an FY2 doctor in orthopaedic clinic. An elderly gentleman presents to discuss options to manage a ruptured long biceps tendon rupture. The injury occurred 2 weeks ago when lifting a bag of shopping.</a:t>
            </a:r>
          </a:p>
          <a:p>
            <a:r>
              <a:rPr lang="en-GB" noProof="0"/>
              <a:t>On examination, he has a classic Popeye sign, and reduced arm strength. The man is generally quite independent.</a:t>
            </a:r>
          </a:p>
        </p:txBody>
      </p:sp>
      <p:sp>
        <p:nvSpPr>
          <p:cNvPr id="4" name="Content Placeholder 3">
            <a:extLst>
              <a:ext uri="{FF2B5EF4-FFF2-40B4-BE49-F238E27FC236}">
                <a16:creationId xmlns:a16="http://schemas.microsoft.com/office/drawing/2014/main" id="{56B9E82B-8B5A-C440-2ED4-41F74259C9E6}"/>
              </a:ext>
            </a:extLst>
          </p:cNvPr>
          <p:cNvSpPr>
            <a:spLocks noGrp="1"/>
          </p:cNvSpPr>
          <p:nvPr>
            <p:ph sz="half" idx="2"/>
          </p:nvPr>
        </p:nvSpPr>
        <p:spPr/>
        <p:txBody>
          <a:bodyPr/>
          <a:lstStyle/>
          <a:p>
            <a:r>
              <a:rPr lang="en-GB" b="1" noProof="0"/>
              <a:t>What surgery should be offered?</a:t>
            </a:r>
          </a:p>
        </p:txBody>
      </p:sp>
      <p:sp>
        <p:nvSpPr>
          <p:cNvPr id="5" name="Action Button: Go Forward or Next 4">
            <a:hlinkClick r:id="" action="ppaction://hlinkshowjump?jump=nextslide" highlightClick="1"/>
            <a:extLst>
              <a:ext uri="{FF2B5EF4-FFF2-40B4-BE49-F238E27FC236}">
                <a16:creationId xmlns:a16="http://schemas.microsoft.com/office/drawing/2014/main" id="{80247F42-2A2C-EF00-AFF9-D749768EF178}"/>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E5A911A-7813-C8FC-0B44-605F5BF411CA}"/>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0C8C6A44-F809-44C8-B174-D283E89AD97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93158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1B059-744A-EF74-F0E9-8CC2A47F3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228B7-F199-0B69-E45E-DF4CA35E6AB0}"/>
              </a:ext>
            </a:extLst>
          </p:cNvPr>
          <p:cNvSpPr>
            <a:spLocks noGrp="1"/>
          </p:cNvSpPr>
          <p:nvPr>
            <p:ph type="title"/>
          </p:nvPr>
        </p:nvSpPr>
        <p:spPr>
          <a:xfrm>
            <a:off x="677334" y="609600"/>
            <a:ext cx="8596668" cy="734008"/>
          </a:xfrm>
        </p:spPr>
        <p:txBody>
          <a:bodyPr/>
          <a:lstStyle/>
          <a:p>
            <a:r>
              <a:rPr lang="en-GB" noProof="0"/>
              <a:t>Example 3</a:t>
            </a:r>
          </a:p>
        </p:txBody>
      </p:sp>
      <p:sp>
        <p:nvSpPr>
          <p:cNvPr id="3" name="Content Placeholder 2">
            <a:extLst>
              <a:ext uri="{FF2B5EF4-FFF2-40B4-BE49-F238E27FC236}">
                <a16:creationId xmlns:a16="http://schemas.microsoft.com/office/drawing/2014/main" id="{6D0CA675-6F47-6111-6162-53059570A95A}"/>
              </a:ext>
            </a:extLst>
          </p:cNvPr>
          <p:cNvSpPr>
            <a:spLocks noGrp="1"/>
          </p:cNvSpPr>
          <p:nvPr>
            <p:ph sz="half" idx="1"/>
          </p:nvPr>
        </p:nvSpPr>
        <p:spPr>
          <a:xfrm>
            <a:off x="677334" y="1343608"/>
            <a:ext cx="4184035" cy="4697753"/>
          </a:xfrm>
        </p:spPr>
        <p:txBody>
          <a:bodyPr>
            <a:normAutofit lnSpcReduction="10000"/>
          </a:bodyPr>
          <a:lstStyle/>
          <a:p>
            <a:r>
              <a:rPr lang="en-GB" b="1" noProof="0"/>
              <a:t>#1 You don’t know!</a:t>
            </a:r>
            <a:endParaRPr lang="en-GB" noProof="0"/>
          </a:p>
          <a:p>
            <a:r>
              <a:rPr lang="en-GB" noProof="0"/>
              <a:t>The first issue of this case is that you are likely unfamiliar with the options (tenodesis, tenotomy, non-operative) and the general risks and benefits.</a:t>
            </a:r>
          </a:p>
          <a:p>
            <a:r>
              <a:rPr lang="en-GB" noProof="0"/>
              <a:t>Consenting should always be done by a clinician </a:t>
            </a:r>
            <a:r>
              <a:rPr lang="en-GB" b="1" noProof="0"/>
              <a:t>familiar with the procedure</a:t>
            </a:r>
            <a:r>
              <a:rPr lang="en-GB" noProof="0"/>
              <a:t>.</a:t>
            </a:r>
          </a:p>
          <a:p>
            <a:r>
              <a:rPr lang="en-GB" noProof="0"/>
              <a:t>You will need to ask your supervising registrar or consultant to have the conversation. The clinic list was poorly organised!</a:t>
            </a:r>
          </a:p>
        </p:txBody>
      </p:sp>
      <p:sp>
        <p:nvSpPr>
          <p:cNvPr id="4" name="Content Placeholder 3">
            <a:extLst>
              <a:ext uri="{FF2B5EF4-FFF2-40B4-BE49-F238E27FC236}">
                <a16:creationId xmlns:a16="http://schemas.microsoft.com/office/drawing/2014/main" id="{90552FB6-99F4-A892-947D-0C75AB6454BB}"/>
              </a:ext>
            </a:extLst>
          </p:cNvPr>
          <p:cNvSpPr>
            <a:spLocks noGrp="1"/>
          </p:cNvSpPr>
          <p:nvPr>
            <p:ph sz="half" idx="2"/>
          </p:nvPr>
        </p:nvSpPr>
        <p:spPr>
          <a:xfrm>
            <a:off x="5089970" y="1343608"/>
            <a:ext cx="4184034" cy="4697755"/>
          </a:xfrm>
        </p:spPr>
        <p:txBody>
          <a:bodyPr>
            <a:normAutofit lnSpcReduction="10000"/>
          </a:bodyPr>
          <a:lstStyle/>
          <a:p>
            <a:r>
              <a:rPr lang="en-GB" b="1" noProof="0"/>
              <a:t>#2</a:t>
            </a:r>
            <a:r>
              <a:rPr lang="en-GB" noProof="0"/>
              <a:t> </a:t>
            </a:r>
            <a:r>
              <a:rPr lang="en-GB" b="1" noProof="0"/>
              <a:t>What operation?</a:t>
            </a:r>
            <a:endParaRPr lang="en-GB" noProof="0"/>
          </a:p>
          <a:p>
            <a:r>
              <a:rPr lang="en-GB" noProof="0"/>
              <a:t>There are many options:</a:t>
            </a:r>
          </a:p>
          <a:p>
            <a:pPr lvl="1"/>
            <a:r>
              <a:rPr lang="en-GB" noProof="0"/>
              <a:t>Tenodesis (attaching the tendon to the humerus) is invasive, but provides stronger correction.</a:t>
            </a:r>
          </a:p>
          <a:p>
            <a:pPr lvl="1"/>
            <a:r>
              <a:rPr lang="en-GB" noProof="0"/>
              <a:t>Tenotomy (merging the tendon with other soft tissues) is simpler but weaker.</a:t>
            </a:r>
          </a:p>
          <a:p>
            <a:pPr lvl="1"/>
            <a:r>
              <a:rPr lang="en-GB" noProof="0"/>
              <a:t>Non-operative management leaves the biceps about 30% weakened.</a:t>
            </a:r>
          </a:p>
          <a:p>
            <a:r>
              <a:rPr lang="en-GB" noProof="0"/>
              <a:t>This patient would probably do best with tenotomy, but the patient may have strong feelings. This demonstrates the importance of good clinical knowledge going into the conversation!</a:t>
            </a:r>
          </a:p>
        </p:txBody>
      </p:sp>
      <p:sp>
        <p:nvSpPr>
          <p:cNvPr id="5" name="Action Button: Go Forward or Next 4">
            <a:hlinkClick r:id="" action="ppaction://hlinkshowjump?jump=nextslide" highlightClick="1"/>
            <a:extLst>
              <a:ext uri="{FF2B5EF4-FFF2-40B4-BE49-F238E27FC236}">
                <a16:creationId xmlns:a16="http://schemas.microsoft.com/office/drawing/2014/main" id="{16206EB4-908B-066E-D807-D38613B8D5B1}"/>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747404D5-3477-024F-FDDB-D4FCCE381229}"/>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D8F07E8-4A4C-3582-ECE0-D3354C04B0C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49576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10E8C-335D-6943-54D3-81460F7A5360}"/>
              </a:ext>
            </a:extLst>
          </p:cNvPr>
          <p:cNvSpPr>
            <a:spLocks noGrp="1"/>
          </p:cNvSpPr>
          <p:nvPr>
            <p:ph type="title"/>
          </p:nvPr>
        </p:nvSpPr>
        <p:spPr/>
        <p:txBody>
          <a:bodyPr/>
          <a:lstStyle/>
          <a:p>
            <a:r>
              <a:rPr lang="en-GB" noProof="0"/>
              <a:t>Reducing Complications</a:t>
            </a:r>
          </a:p>
        </p:txBody>
      </p:sp>
      <p:sp>
        <p:nvSpPr>
          <p:cNvPr id="3" name="Content Placeholder 2">
            <a:extLst>
              <a:ext uri="{FF2B5EF4-FFF2-40B4-BE49-F238E27FC236}">
                <a16:creationId xmlns:a16="http://schemas.microsoft.com/office/drawing/2014/main" id="{28E0370B-446F-7932-7341-00BF139FDEB9}"/>
              </a:ext>
            </a:extLst>
          </p:cNvPr>
          <p:cNvSpPr>
            <a:spLocks noGrp="1"/>
          </p:cNvSpPr>
          <p:nvPr>
            <p:ph idx="1"/>
          </p:nvPr>
        </p:nvSpPr>
        <p:spPr/>
        <p:txBody>
          <a:bodyPr>
            <a:normAutofit lnSpcReduction="10000"/>
          </a:bodyPr>
          <a:lstStyle/>
          <a:p>
            <a:pPr marL="0" indent="0">
              <a:buNone/>
            </a:pPr>
            <a:r>
              <a:rPr lang="en-GB" noProof="0">
                <a:solidFill>
                  <a:schemeClr val="bg1"/>
                </a:solidFill>
              </a:rPr>
              <a:t>Core approaches to reducing complications include:</a:t>
            </a:r>
          </a:p>
          <a:p>
            <a:r>
              <a:rPr lang="en-GB" noProof="0">
                <a:solidFill>
                  <a:schemeClr val="bg1"/>
                </a:solidFill>
              </a:rPr>
              <a:t>Timely access in emergencies</a:t>
            </a:r>
          </a:p>
          <a:p>
            <a:pPr lvl="1"/>
            <a:r>
              <a:rPr lang="en-GB" noProof="0">
                <a:solidFill>
                  <a:schemeClr val="bg1"/>
                </a:solidFill>
              </a:rPr>
              <a:t>Appropriate on-call teams</a:t>
            </a:r>
          </a:p>
          <a:p>
            <a:r>
              <a:rPr lang="en-GB" noProof="0">
                <a:solidFill>
                  <a:schemeClr val="bg1"/>
                </a:solidFill>
              </a:rPr>
              <a:t>Specialists familiar with procedure</a:t>
            </a:r>
          </a:p>
          <a:p>
            <a:pPr lvl="1"/>
            <a:r>
              <a:rPr lang="en-GB" noProof="0">
                <a:solidFill>
                  <a:schemeClr val="bg1"/>
                </a:solidFill>
              </a:rPr>
              <a:t>Sub-specialisation</a:t>
            </a:r>
          </a:p>
          <a:p>
            <a:pPr lvl="1"/>
            <a:r>
              <a:rPr lang="en-GB" noProof="0">
                <a:solidFill>
                  <a:schemeClr val="bg1"/>
                </a:solidFill>
              </a:rPr>
              <a:t>Major trauma centre networks</a:t>
            </a:r>
          </a:p>
          <a:p>
            <a:pPr lvl="1"/>
            <a:r>
              <a:rPr lang="en-GB" noProof="0">
                <a:solidFill>
                  <a:schemeClr val="bg1"/>
                </a:solidFill>
              </a:rPr>
              <a:t>Maximising elective work</a:t>
            </a:r>
          </a:p>
          <a:p>
            <a:r>
              <a:rPr lang="en-GB" noProof="0">
                <a:solidFill>
                  <a:schemeClr val="bg1"/>
                </a:solidFill>
              </a:rPr>
              <a:t>Presurgical optimisation</a:t>
            </a:r>
          </a:p>
          <a:p>
            <a:pPr lvl="1"/>
            <a:r>
              <a:rPr lang="en-GB" noProof="0">
                <a:solidFill>
                  <a:schemeClr val="bg1"/>
                </a:solidFill>
              </a:rPr>
              <a:t>Effective primary care referral</a:t>
            </a:r>
          </a:p>
          <a:p>
            <a:pPr lvl="1"/>
            <a:r>
              <a:rPr lang="en-GB" noProof="0">
                <a:solidFill>
                  <a:schemeClr val="bg1"/>
                </a:solidFill>
              </a:rPr>
              <a:t>Anaesthetics assessment</a:t>
            </a:r>
          </a:p>
          <a:p>
            <a:r>
              <a:rPr lang="en-GB" noProof="0">
                <a:solidFill>
                  <a:schemeClr val="bg1"/>
                </a:solidFill>
              </a:rPr>
              <a:t>Safe process</a:t>
            </a:r>
          </a:p>
          <a:p>
            <a:pPr lvl="1"/>
            <a:r>
              <a:rPr lang="en-GB" noProof="0">
                <a:solidFill>
                  <a:schemeClr val="bg1"/>
                </a:solidFill>
              </a:rPr>
              <a:t>Checklists</a:t>
            </a:r>
          </a:p>
          <a:p>
            <a:pPr lvl="1"/>
            <a:r>
              <a:rPr lang="en-GB" noProof="0">
                <a:solidFill>
                  <a:schemeClr val="bg1"/>
                </a:solidFill>
              </a:rPr>
              <a:t>Well-trained operating department practitioners</a:t>
            </a:r>
          </a:p>
          <a:p>
            <a:pPr lvl="1"/>
            <a:r>
              <a:rPr lang="en-GB" noProof="0">
                <a:solidFill>
                  <a:schemeClr val="bg1"/>
                </a:solidFill>
              </a:rPr>
              <a:t>Consultant blood sciences services</a:t>
            </a:r>
          </a:p>
        </p:txBody>
      </p:sp>
      <p:sp>
        <p:nvSpPr>
          <p:cNvPr id="4" name="Text Placeholder 3">
            <a:extLst>
              <a:ext uri="{FF2B5EF4-FFF2-40B4-BE49-F238E27FC236}">
                <a16:creationId xmlns:a16="http://schemas.microsoft.com/office/drawing/2014/main" id="{CBB77728-3F79-92CD-DF75-A936A16096D1}"/>
              </a:ext>
            </a:extLst>
          </p:cNvPr>
          <p:cNvSpPr>
            <a:spLocks noGrp="1"/>
          </p:cNvSpPr>
          <p:nvPr>
            <p:ph type="body" sz="half" idx="2"/>
          </p:nvPr>
        </p:nvSpPr>
        <p:spPr/>
        <p:txBody>
          <a:bodyPr/>
          <a:lstStyle/>
          <a:p>
            <a:r>
              <a:rPr lang="en-GB" noProof="0">
                <a:solidFill>
                  <a:schemeClr val="bg1"/>
                </a:solidFill>
              </a:rPr>
              <a:t>Postoperative complications may be minimised through effective hospital process and organisation of surgical care across the health system (from referral to discharge).</a:t>
            </a:r>
          </a:p>
        </p:txBody>
      </p:sp>
      <p:sp>
        <p:nvSpPr>
          <p:cNvPr id="5" name="Action Button: Go Forward or Next 4">
            <a:hlinkClick r:id="" action="ppaction://hlinkshowjump?jump=nextslide" highlightClick="1"/>
            <a:extLst>
              <a:ext uri="{FF2B5EF4-FFF2-40B4-BE49-F238E27FC236}">
                <a16:creationId xmlns:a16="http://schemas.microsoft.com/office/drawing/2014/main" id="{98A8B4BB-CA89-C71D-5139-927A276C9ADF}"/>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54EA41B0-7980-6D95-6E51-300261AEB29B}"/>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DFCB2FCE-D721-22D2-3965-636295787C2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513424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ABB2-25BB-13FF-4B2C-4BB35A8C19AC}"/>
              </a:ext>
            </a:extLst>
          </p:cNvPr>
          <p:cNvSpPr>
            <a:spLocks noGrp="1"/>
          </p:cNvSpPr>
          <p:nvPr>
            <p:ph type="title"/>
          </p:nvPr>
        </p:nvSpPr>
        <p:spPr/>
        <p:txBody>
          <a:bodyPr/>
          <a:lstStyle/>
          <a:p>
            <a:r>
              <a:rPr lang="en-GB" noProof="0"/>
              <a:t>Example 4</a:t>
            </a:r>
          </a:p>
        </p:txBody>
      </p:sp>
      <p:sp>
        <p:nvSpPr>
          <p:cNvPr id="3" name="Content Placeholder 2">
            <a:extLst>
              <a:ext uri="{FF2B5EF4-FFF2-40B4-BE49-F238E27FC236}">
                <a16:creationId xmlns:a16="http://schemas.microsoft.com/office/drawing/2014/main" id="{4467050B-CCFE-2072-928C-E152F4AFBC8D}"/>
              </a:ext>
            </a:extLst>
          </p:cNvPr>
          <p:cNvSpPr>
            <a:spLocks noGrp="1"/>
          </p:cNvSpPr>
          <p:nvPr>
            <p:ph sz="half" idx="1"/>
          </p:nvPr>
        </p:nvSpPr>
        <p:spPr/>
        <p:txBody>
          <a:bodyPr/>
          <a:lstStyle/>
          <a:p>
            <a:r>
              <a:rPr lang="en-GB" noProof="0"/>
              <a:t>A 37-year-old woman presents to the emergency department with biliary colic. After a few hours in the department and adequate analgesia, the pain subsides.</a:t>
            </a:r>
          </a:p>
          <a:p>
            <a:r>
              <a:rPr lang="en-GB" noProof="0"/>
              <a:t>Ultrasound shows that the gallbladder is full of stones, but the bile duct is clear. The woman is otherwise well, with no signs of infection.</a:t>
            </a:r>
          </a:p>
          <a:p>
            <a:r>
              <a:rPr lang="en-GB" noProof="0"/>
              <a:t>You explain that cholecystectomy is recommended.</a:t>
            </a:r>
          </a:p>
        </p:txBody>
      </p:sp>
      <p:sp>
        <p:nvSpPr>
          <p:cNvPr id="4" name="Content Placeholder 3">
            <a:extLst>
              <a:ext uri="{FF2B5EF4-FFF2-40B4-BE49-F238E27FC236}">
                <a16:creationId xmlns:a16="http://schemas.microsoft.com/office/drawing/2014/main" id="{29469DD8-0986-AF78-47E7-5D0F8AB550FE}"/>
              </a:ext>
            </a:extLst>
          </p:cNvPr>
          <p:cNvSpPr>
            <a:spLocks noGrp="1"/>
          </p:cNvSpPr>
          <p:nvPr>
            <p:ph sz="half" idx="2"/>
          </p:nvPr>
        </p:nvSpPr>
        <p:spPr/>
        <p:txBody>
          <a:bodyPr/>
          <a:lstStyle/>
          <a:p>
            <a:r>
              <a:rPr lang="en-GB" b="1" noProof="0"/>
              <a:t>What is the surgical urgency of this case?</a:t>
            </a:r>
          </a:p>
          <a:p>
            <a:r>
              <a:rPr lang="en-GB" b="1" noProof="0"/>
              <a:t>If this woman developed a complication of gallstones, would she need more risky surgery?</a:t>
            </a:r>
          </a:p>
        </p:txBody>
      </p:sp>
      <p:sp>
        <p:nvSpPr>
          <p:cNvPr id="5" name="Action Button: Go Forward or Next 4">
            <a:hlinkClick r:id="" action="ppaction://hlinkshowjump?jump=nextslide" highlightClick="1"/>
            <a:extLst>
              <a:ext uri="{FF2B5EF4-FFF2-40B4-BE49-F238E27FC236}">
                <a16:creationId xmlns:a16="http://schemas.microsoft.com/office/drawing/2014/main" id="{8F034191-0567-8E00-6CCF-9046D22E2C1D}"/>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06B4C65-39E9-4342-F77B-91F6594FA1EF}"/>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D89C1AD7-6F9F-B93C-5397-6F60A16FC39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19973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03256-514F-CF13-1D3E-2668F4D58B18}"/>
              </a:ext>
            </a:extLst>
          </p:cNvPr>
          <p:cNvSpPr>
            <a:spLocks noGrp="1"/>
          </p:cNvSpPr>
          <p:nvPr>
            <p:ph type="title"/>
          </p:nvPr>
        </p:nvSpPr>
        <p:spPr/>
        <p:txBody>
          <a:bodyPr/>
          <a:lstStyle/>
          <a:p>
            <a:r>
              <a:rPr lang="en-GB" noProof="0"/>
              <a:t>Example 4</a:t>
            </a:r>
          </a:p>
        </p:txBody>
      </p:sp>
      <p:sp>
        <p:nvSpPr>
          <p:cNvPr id="3" name="Text Placeholder 2">
            <a:extLst>
              <a:ext uri="{FF2B5EF4-FFF2-40B4-BE49-F238E27FC236}">
                <a16:creationId xmlns:a16="http://schemas.microsoft.com/office/drawing/2014/main" id="{2701E5D2-069E-8CB3-4766-09C1F4B75CD0}"/>
              </a:ext>
            </a:extLst>
          </p:cNvPr>
          <p:cNvSpPr>
            <a:spLocks noGrp="1"/>
          </p:cNvSpPr>
          <p:nvPr>
            <p:ph type="body" idx="1"/>
          </p:nvPr>
        </p:nvSpPr>
        <p:spPr/>
        <p:txBody>
          <a:bodyPr/>
          <a:lstStyle/>
          <a:p>
            <a:r>
              <a:rPr lang="en-GB" noProof="0"/>
              <a:t>Urgency</a:t>
            </a:r>
          </a:p>
        </p:txBody>
      </p:sp>
      <p:sp>
        <p:nvSpPr>
          <p:cNvPr id="4" name="Content Placeholder 3">
            <a:extLst>
              <a:ext uri="{FF2B5EF4-FFF2-40B4-BE49-F238E27FC236}">
                <a16:creationId xmlns:a16="http://schemas.microsoft.com/office/drawing/2014/main" id="{B79EAF33-3FDD-0A71-76DF-8BD3DA3CA1E9}"/>
              </a:ext>
            </a:extLst>
          </p:cNvPr>
          <p:cNvSpPr>
            <a:spLocks noGrp="1"/>
          </p:cNvSpPr>
          <p:nvPr>
            <p:ph sz="half" idx="2"/>
          </p:nvPr>
        </p:nvSpPr>
        <p:spPr/>
        <p:txBody>
          <a:bodyPr/>
          <a:lstStyle/>
          <a:p>
            <a:r>
              <a:rPr lang="en-GB" noProof="0"/>
              <a:t>Cholecystectomy for gallstones (in the context of uncomplicated biliary colic) is elective (any time).</a:t>
            </a:r>
          </a:p>
          <a:p>
            <a:r>
              <a:rPr lang="en-GB" noProof="0"/>
              <a:t>This woman may have risk factors for surgery (obesity, poor diet, diabetes), which should be optimised before surgery to reduce risk. This may take many weeks or months.</a:t>
            </a:r>
          </a:p>
        </p:txBody>
      </p:sp>
      <p:sp>
        <p:nvSpPr>
          <p:cNvPr id="5" name="Text Placeholder 4">
            <a:extLst>
              <a:ext uri="{FF2B5EF4-FFF2-40B4-BE49-F238E27FC236}">
                <a16:creationId xmlns:a16="http://schemas.microsoft.com/office/drawing/2014/main" id="{EAA8CA27-85FA-C730-1494-A5A63D60B387}"/>
              </a:ext>
            </a:extLst>
          </p:cNvPr>
          <p:cNvSpPr>
            <a:spLocks noGrp="1"/>
          </p:cNvSpPr>
          <p:nvPr>
            <p:ph type="body" sz="quarter" idx="3"/>
          </p:nvPr>
        </p:nvSpPr>
        <p:spPr/>
        <p:txBody>
          <a:bodyPr/>
          <a:lstStyle/>
          <a:p>
            <a:r>
              <a:rPr lang="en-GB" noProof="0"/>
              <a:t>Complications</a:t>
            </a:r>
          </a:p>
        </p:txBody>
      </p:sp>
      <p:sp>
        <p:nvSpPr>
          <p:cNvPr id="6" name="Content Placeholder 5">
            <a:extLst>
              <a:ext uri="{FF2B5EF4-FFF2-40B4-BE49-F238E27FC236}">
                <a16:creationId xmlns:a16="http://schemas.microsoft.com/office/drawing/2014/main" id="{21EF4AD6-904F-6F85-5D99-A06B28BED1E5}"/>
              </a:ext>
            </a:extLst>
          </p:cNvPr>
          <p:cNvSpPr>
            <a:spLocks noGrp="1"/>
          </p:cNvSpPr>
          <p:nvPr>
            <p:ph sz="quarter" idx="4"/>
          </p:nvPr>
        </p:nvSpPr>
        <p:spPr/>
        <p:txBody>
          <a:bodyPr/>
          <a:lstStyle/>
          <a:p>
            <a:r>
              <a:rPr lang="en-GB" noProof="0"/>
              <a:t>If delayed, the woman may develop cholecystitis or cholangitis, more serious conditions.</a:t>
            </a:r>
          </a:p>
          <a:p>
            <a:r>
              <a:rPr lang="en-GB" noProof="0"/>
              <a:t>Cholecystitis may require expedited surgery (within days), for which medical optimisation would be minimal (increasing complications).</a:t>
            </a:r>
          </a:p>
        </p:txBody>
      </p:sp>
      <p:sp>
        <p:nvSpPr>
          <p:cNvPr id="7" name="Action Button: Go Forward or Next 6">
            <a:hlinkClick r:id="" action="ppaction://hlinkshowjump?jump=nextslide" highlightClick="1"/>
            <a:extLst>
              <a:ext uri="{FF2B5EF4-FFF2-40B4-BE49-F238E27FC236}">
                <a16:creationId xmlns:a16="http://schemas.microsoft.com/office/drawing/2014/main" id="{244263B1-8573-BE31-2608-7ACF82FC2427}"/>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8DD23387-A905-D7CB-1E11-9F3C443E9B08}"/>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64F232B1-04A2-1B16-9BAD-737EE570F23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654252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22507-68B4-DB5B-6129-00FD674B8809}"/>
              </a:ext>
            </a:extLst>
          </p:cNvPr>
          <p:cNvSpPr>
            <a:spLocks noGrp="1"/>
          </p:cNvSpPr>
          <p:nvPr>
            <p:ph type="title"/>
          </p:nvPr>
        </p:nvSpPr>
        <p:spPr/>
        <p:txBody>
          <a:bodyPr/>
          <a:lstStyle/>
          <a:p>
            <a:r>
              <a:rPr lang="en-GB" noProof="0"/>
              <a:t>Presurgical Optimisation – History</a:t>
            </a:r>
          </a:p>
        </p:txBody>
      </p:sp>
      <p:sp>
        <p:nvSpPr>
          <p:cNvPr id="3" name="Content Placeholder 2">
            <a:extLst>
              <a:ext uri="{FF2B5EF4-FFF2-40B4-BE49-F238E27FC236}">
                <a16:creationId xmlns:a16="http://schemas.microsoft.com/office/drawing/2014/main" id="{0B2D907A-113A-56F9-7F95-FB24D1A43921}"/>
              </a:ext>
            </a:extLst>
          </p:cNvPr>
          <p:cNvSpPr>
            <a:spLocks noGrp="1"/>
          </p:cNvSpPr>
          <p:nvPr>
            <p:ph sz="half" idx="1"/>
          </p:nvPr>
        </p:nvSpPr>
        <p:spPr/>
        <p:txBody>
          <a:bodyPr/>
          <a:lstStyle/>
          <a:p>
            <a:r>
              <a:rPr lang="en-GB" noProof="0">
                <a:solidFill>
                  <a:schemeClr val="bg1"/>
                </a:solidFill>
              </a:rPr>
              <a:t>Presurgical optimisation mainly comes under the jurisdiction of anaesthetics, who see patients in an outpatient setting at various points before elective surgery.</a:t>
            </a:r>
            <a:endParaRPr lang="en-GB">
              <a:solidFill>
                <a:schemeClr val="bg1"/>
              </a:solidFill>
            </a:endParaRPr>
          </a:p>
          <a:p>
            <a:r>
              <a:rPr lang="en-GB" noProof="0">
                <a:solidFill>
                  <a:schemeClr val="bg1"/>
                </a:solidFill>
              </a:rPr>
              <a:t>Anaesthetics will see all patients before surgery, even in an emergency capacity (when possible).</a:t>
            </a:r>
          </a:p>
        </p:txBody>
      </p:sp>
      <p:sp>
        <p:nvSpPr>
          <p:cNvPr id="4" name="Content Placeholder 3">
            <a:extLst>
              <a:ext uri="{FF2B5EF4-FFF2-40B4-BE49-F238E27FC236}">
                <a16:creationId xmlns:a16="http://schemas.microsoft.com/office/drawing/2014/main" id="{CD240440-6BE4-7B8A-3A87-8A3B66252124}"/>
              </a:ext>
            </a:extLst>
          </p:cNvPr>
          <p:cNvSpPr>
            <a:spLocks noGrp="1"/>
          </p:cNvSpPr>
          <p:nvPr>
            <p:ph sz="half" idx="2"/>
          </p:nvPr>
        </p:nvSpPr>
        <p:spPr/>
        <p:txBody>
          <a:bodyPr/>
          <a:lstStyle/>
          <a:p>
            <a:r>
              <a:rPr lang="en-GB">
                <a:solidFill>
                  <a:schemeClr val="bg1"/>
                </a:solidFill>
              </a:rPr>
              <a:t>Core aspects of consultation include:</a:t>
            </a:r>
          </a:p>
          <a:p>
            <a:pPr lvl="1"/>
            <a:r>
              <a:rPr lang="en-GB" noProof="0">
                <a:solidFill>
                  <a:schemeClr val="bg1"/>
                </a:solidFill>
              </a:rPr>
              <a:t>Exploring the presenting complaint</a:t>
            </a:r>
          </a:p>
          <a:p>
            <a:pPr lvl="1"/>
            <a:r>
              <a:rPr lang="en-GB">
                <a:solidFill>
                  <a:schemeClr val="bg1"/>
                </a:solidFill>
              </a:rPr>
              <a:t>Past medical history (covering all aspects)</a:t>
            </a:r>
          </a:p>
          <a:p>
            <a:pPr lvl="1"/>
            <a:r>
              <a:rPr lang="en-GB" noProof="0">
                <a:solidFill>
                  <a:schemeClr val="bg1"/>
                </a:solidFill>
              </a:rPr>
              <a:t>Previous </a:t>
            </a:r>
            <a:r>
              <a:rPr lang="en-GB" noProof="0" err="1">
                <a:solidFill>
                  <a:schemeClr val="bg1"/>
                </a:solidFill>
              </a:rPr>
              <a:t>anaestheti</a:t>
            </a:r>
            <a:r>
              <a:rPr lang="en-GB">
                <a:solidFill>
                  <a:schemeClr val="bg1"/>
                </a:solidFill>
              </a:rPr>
              <a:t>cs</a:t>
            </a:r>
          </a:p>
          <a:p>
            <a:pPr lvl="1"/>
            <a:r>
              <a:rPr lang="en-GB" noProof="0">
                <a:solidFill>
                  <a:schemeClr val="bg1"/>
                </a:solidFill>
              </a:rPr>
              <a:t>Medications and allergies</a:t>
            </a:r>
          </a:p>
        </p:txBody>
      </p:sp>
      <p:sp>
        <p:nvSpPr>
          <p:cNvPr id="5" name="Action Button: Go Forward or Next 4">
            <a:hlinkClick r:id="" action="ppaction://hlinkshowjump?jump=nextslide" highlightClick="1"/>
            <a:extLst>
              <a:ext uri="{FF2B5EF4-FFF2-40B4-BE49-F238E27FC236}">
                <a16:creationId xmlns:a16="http://schemas.microsoft.com/office/drawing/2014/main" id="{22DEA39E-CB05-EB6A-235E-5B32E93356CB}"/>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5E367B2D-0DAA-3722-7680-C14AC581836A}"/>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709B243A-304D-5419-C5D0-B8CBA908FA2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992419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E7D67A4D-FA74-D666-4235-29182B618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D7C25-A2DD-FFA6-442E-4D6D5903FE84}"/>
              </a:ext>
            </a:extLst>
          </p:cNvPr>
          <p:cNvSpPr>
            <a:spLocks noGrp="1"/>
          </p:cNvSpPr>
          <p:nvPr>
            <p:ph type="title"/>
          </p:nvPr>
        </p:nvSpPr>
        <p:spPr/>
        <p:txBody>
          <a:bodyPr/>
          <a:lstStyle/>
          <a:p>
            <a:r>
              <a:rPr lang="en-GB" noProof="0"/>
              <a:t>Presurgical Optimisation – Investigation</a:t>
            </a:r>
          </a:p>
        </p:txBody>
      </p:sp>
      <p:sp>
        <p:nvSpPr>
          <p:cNvPr id="3" name="Text Placeholder 2">
            <a:extLst>
              <a:ext uri="{FF2B5EF4-FFF2-40B4-BE49-F238E27FC236}">
                <a16:creationId xmlns:a16="http://schemas.microsoft.com/office/drawing/2014/main" id="{4855C5A0-EF25-C0B1-B538-D664DB15454B}"/>
              </a:ext>
            </a:extLst>
          </p:cNvPr>
          <p:cNvSpPr>
            <a:spLocks noGrp="1"/>
          </p:cNvSpPr>
          <p:nvPr>
            <p:ph type="body" idx="1"/>
          </p:nvPr>
        </p:nvSpPr>
        <p:spPr/>
        <p:txBody>
          <a:bodyPr/>
          <a:lstStyle/>
          <a:p>
            <a:r>
              <a:rPr lang="en-GB" noProof="0">
                <a:solidFill>
                  <a:schemeClr val="bg1"/>
                </a:solidFill>
              </a:rPr>
              <a:t>Examination</a:t>
            </a:r>
          </a:p>
        </p:txBody>
      </p:sp>
      <p:sp>
        <p:nvSpPr>
          <p:cNvPr id="4" name="Content Placeholder 3">
            <a:extLst>
              <a:ext uri="{FF2B5EF4-FFF2-40B4-BE49-F238E27FC236}">
                <a16:creationId xmlns:a16="http://schemas.microsoft.com/office/drawing/2014/main" id="{03A55252-B64F-1EC9-A564-4A22B50D9608}"/>
              </a:ext>
            </a:extLst>
          </p:cNvPr>
          <p:cNvSpPr>
            <a:spLocks noGrp="1"/>
          </p:cNvSpPr>
          <p:nvPr>
            <p:ph sz="half" idx="2"/>
          </p:nvPr>
        </p:nvSpPr>
        <p:spPr/>
        <p:txBody>
          <a:bodyPr/>
          <a:lstStyle/>
          <a:p>
            <a:r>
              <a:rPr lang="en-GB" noProof="0">
                <a:solidFill>
                  <a:schemeClr val="bg1"/>
                </a:solidFill>
              </a:rPr>
              <a:t>Examination of laryngeal access (scored using the Mallampati score) is essential.</a:t>
            </a:r>
          </a:p>
          <a:p>
            <a:r>
              <a:rPr lang="en-GB">
                <a:solidFill>
                  <a:schemeClr val="bg1"/>
                </a:solidFill>
              </a:rPr>
              <a:t>BMI and smoking are highly relevant to general anaesthetic risk.</a:t>
            </a:r>
          </a:p>
        </p:txBody>
      </p:sp>
      <p:sp>
        <p:nvSpPr>
          <p:cNvPr id="5" name="Text Placeholder 4">
            <a:extLst>
              <a:ext uri="{FF2B5EF4-FFF2-40B4-BE49-F238E27FC236}">
                <a16:creationId xmlns:a16="http://schemas.microsoft.com/office/drawing/2014/main" id="{0DA74E34-E300-AB85-F395-1016CBC761E2}"/>
              </a:ext>
            </a:extLst>
          </p:cNvPr>
          <p:cNvSpPr>
            <a:spLocks noGrp="1"/>
          </p:cNvSpPr>
          <p:nvPr>
            <p:ph type="body" sz="quarter" idx="3"/>
          </p:nvPr>
        </p:nvSpPr>
        <p:spPr/>
        <p:txBody>
          <a:bodyPr/>
          <a:lstStyle/>
          <a:p>
            <a:r>
              <a:rPr lang="en-GB" noProof="0">
                <a:solidFill>
                  <a:schemeClr val="bg1"/>
                </a:solidFill>
              </a:rPr>
              <a:t>Investigations</a:t>
            </a:r>
          </a:p>
        </p:txBody>
      </p:sp>
      <p:sp>
        <p:nvSpPr>
          <p:cNvPr id="6" name="Content Placeholder 5">
            <a:extLst>
              <a:ext uri="{FF2B5EF4-FFF2-40B4-BE49-F238E27FC236}">
                <a16:creationId xmlns:a16="http://schemas.microsoft.com/office/drawing/2014/main" id="{7F94AC71-2196-371C-86E0-BB1E2F918220}"/>
              </a:ext>
            </a:extLst>
          </p:cNvPr>
          <p:cNvSpPr>
            <a:spLocks noGrp="1"/>
          </p:cNvSpPr>
          <p:nvPr>
            <p:ph sz="quarter" idx="4"/>
          </p:nvPr>
        </p:nvSpPr>
        <p:spPr/>
        <p:txBody>
          <a:bodyPr/>
          <a:lstStyle/>
          <a:p>
            <a:r>
              <a:rPr lang="en-GB" noProof="0">
                <a:solidFill>
                  <a:schemeClr val="bg1"/>
                </a:solidFill>
              </a:rPr>
              <a:t>Investigations are guided by patient risk factors. Common tests include:</a:t>
            </a:r>
          </a:p>
          <a:p>
            <a:pPr lvl="1"/>
            <a:r>
              <a:rPr lang="en-GB" noProof="0">
                <a:solidFill>
                  <a:schemeClr val="bg1"/>
                </a:solidFill>
              </a:rPr>
              <a:t>Physiological tests (exercise testing, respiratory medicine).</a:t>
            </a:r>
          </a:p>
          <a:p>
            <a:pPr lvl="1"/>
            <a:r>
              <a:rPr lang="en-GB">
                <a:solidFill>
                  <a:schemeClr val="bg1"/>
                </a:solidFill>
              </a:rPr>
              <a:t>Routine bloods, such as FBC, U&amp;Es, LFT, endocrine</a:t>
            </a:r>
          </a:p>
          <a:p>
            <a:pPr lvl="1"/>
            <a:r>
              <a:rPr lang="en-GB" noProof="0">
                <a:solidFill>
                  <a:schemeClr val="bg1"/>
                </a:solidFill>
              </a:rPr>
              <a:t>Pregnancy test</a:t>
            </a:r>
          </a:p>
        </p:txBody>
      </p:sp>
      <p:sp>
        <p:nvSpPr>
          <p:cNvPr id="7" name="Action Button: Go Forward or Next 6">
            <a:hlinkClick r:id="" action="ppaction://hlinkshowjump?jump=nextslide" highlightClick="1"/>
            <a:extLst>
              <a:ext uri="{FF2B5EF4-FFF2-40B4-BE49-F238E27FC236}">
                <a16:creationId xmlns:a16="http://schemas.microsoft.com/office/drawing/2014/main" id="{6436FBAA-68DD-8A44-CB88-30F90C6A8A30}"/>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8C4B9F28-BFFB-A562-C9FD-146B6A512256}"/>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165EC0CA-7BA6-E50A-52ED-D4B41003E50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75134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6A7E150-0DEE-DBAE-20ED-F98AC43B4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26EA7-A83A-DD79-47A0-D19EC5019EF2}"/>
              </a:ext>
            </a:extLst>
          </p:cNvPr>
          <p:cNvSpPr>
            <a:spLocks noGrp="1"/>
          </p:cNvSpPr>
          <p:nvPr>
            <p:ph type="title"/>
          </p:nvPr>
        </p:nvSpPr>
        <p:spPr/>
        <p:txBody>
          <a:bodyPr/>
          <a:lstStyle/>
          <a:p>
            <a:r>
              <a:rPr lang="en-GB" noProof="0"/>
              <a:t>ASA Status</a:t>
            </a:r>
          </a:p>
        </p:txBody>
      </p:sp>
      <p:sp>
        <p:nvSpPr>
          <p:cNvPr id="3" name="Content Placeholder 2">
            <a:extLst>
              <a:ext uri="{FF2B5EF4-FFF2-40B4-BE49-F238E27FC236}">
                <a16:creationId xmlns:a16="http://schemas.microsoft.com/office/drawing/2014/main" id="{9BDCE3C4-CE01-B1C2-8E70-4EB0546EEA20}"/>
              </a:ext>
            </a:extLst>
          </p:cNvPr>
          <p:cNvSpPr>
            <a:spLocks noGrp="1"/>
          </p:cNvSpPr>
          <p:nvPr>
            <p:ph idx="1"/>
          </p:nvPr>
        </p:nvSpPr>
        <p:spPr>
          <a:xfrm>
            <a:off x="4760462" y="514924"/>
            <a:ext cx="4888364" cy="5526437"/>
          </a:xfrm>
        </p:spPr>
        <p:txBody>
          <a:bodyPr>
            <a:normAutofit/>
          </a:bodyPr>
          <a:lstStyle/>
          <a:p>
            <a:pPr>
              <a:buFont typeface="+mj-lt"/>
              <a:buAutoNum type="arabicPeriod"/>
            </a:pPr>
            <a:r>
              <a:rPr lang="en-US" noProof="0">
                <a:solidFill>
                  <a:schemeClr val="bg1"/>
                </a:solidFill>
              </a:rPr>
              <a:t>Healthy person.</a:t>
            </a:r>
          </a:p>
          <a:p>
            <a:pPr lvl="1"/>
            <a:r>
              <a:rPr lang="en-US" i="1">
                <a:solidFill>
                  <a:schemeClr val="bg1"/>
                </a:solidFill>
              </a:rPr>
              <a:t>e.g. no systemic diseases</a:t>
            </a:r>
            <a:endParaRPr lang="en-US" i="1" noProof="0">
              <a:solidFill>
                <a:schemeClr val="bg1"/>
              </a:solidFill>
            </a:endParaRPr>
          </a:p>
          <a:p>
            <a:pPr>
              <a:buFont typeface="+mj-lt"/>
              <a:buAutoNum type="arabicPeriod"/>
            </a:pPr>
            <a:r>
              <a:rPr lang="en-US" noProof="0">
                <a:solidFill>
                  <a:schemeClr val="bg1"/>
                </a:solidFill>
              </a:rPr>
              <a:t>Mild systemic disease.</a:t>
            </a:r>
          </a:p>
          <a:p>
            <a:pPr lvl="1"/>
            <a:r>
              <a:rPr lang="en-US" i="1">
                <a:solidFill>
                  <a:schemeClr val="bg1"/>
                </a:solidFill>
              </a:rPr>
              <a:t>e.g. well-controlled diabetes mellitus</a:t>
            </a:r>
            <a:endParaRPr lang="en-US" i="1" noProof="0">
              <a:solidFill>
                <a:schemeClr val="bg1"/>
              </a:solidFill>
            </a:endParaRPr>
          </a:p>
          <a:p>
            <a:pPr>
              <a:buFont typeface="+mj-lt"/>
              <a:buAutoNum type="arabicPeriod"/>
            </a:pPr>
            <a:r>
              <a:rPr lang="en-US" noProof="0">
                <a:solidFill>
                  <a:schemeClr val="bg1"/>
                </a:solidFill>
              </a:rPr>
              <a:t>Severe systemic disease.</a:t>
            </a:r>
          </a:p>
          <a:p>
            <a:pPr lvl="1"/>
            <a:r>
              <a:rPr lang="en-US" i="1">
                <a:solidFill>
                  <a:schemeClr val="bg1"/>
                </a:solidFill>
              </a:rPr>
              <a:t>e.g. morbid obesity</a:t>
            </a:r>
            <a:endParaRPr lang="en-US" i="1" noProof="0">
              <a:solidFill>
                <a:schemeClr val="bg1"/>
              </a:solidFill>
            </a:endParaRPr>
          </a:p>
          <a:p>
            <a:pPr>
              <a:buFont typeface="+mj-lt"/>
              <a:buAutoNum type="arabicPeriod"/>
            </a:pPr>
            <a:r>
              <a:rPr lang="en-US" noProof="0">
                <a:solidFill>
                  <a:schemeClr val="bg1"/>
                </a:solidFill>
              </a:rPr>
              <a:t>Severe systemic disease, a constant threat to life.</a:t>
            </a:r>
          </a:p>
          <a:p>
            <a:pPr lvl="1"/>
            <a:r>
              <a:rPr lang="en-US" i="1" noProof="0">
                <a:solidFill>
                  <a:schemeClr val="bg1"/>
                </a:solidFill>
              </a:rPr>
              <a:t>e.g. severe reduced ejection fraction</a:t>
            </a:r>
          </a:p>
          <a:p>
            <a:pPr>
              <a:buFont typeface="+mj-lt"/>
              <a:buAutoNum type="arabicPeriod"/>
            </a:pPr>
            <a:r>
              <a:rPr lang="en-US" noProof="0">
                <a:solidFill>
                  <a:schemeClr val="bg1"/>
                </a:solidFill>
              </a:rPr>
              <a:t>A moribund person, not expected to survive without the operation.</a:t>
            </a:r>
          </a:p>
          <a:p>
            <a:pPr lvl="1"/>
            <a:r>
              <a:rPr lang="en-US" i="1">
                <a:solidFill>
                  <a:schemeClr val="bg1"/>
                </a:solidFill>
              </a:rPr>
              <a:t>e.g. uterine rupture</a:t>
            </a:r>
            <a:endParaRPr lang="en-US" i="1" noProof="0">
              <a:solidFill>
                <a:schemeClr val="bg1"/>
              </a:solidFill>
            </a:endParaRPr>
          </a:p>
          <a:p>
            <a:pPr>
              <a:buFont typeface="+mj-lt"/>
              <a:buAutoNum type="arabicPeriod"/>
            </a:pPr>
            <a:r>
              <a:rPr lang="en-US" noProof="0">
                <a:solidFill>
                  <a:schemeClr val="bg1"/>
                </a:solidFill>
              </a:rPr>
              <a:t>A declared brain-dead person.</a:t>
            </a:r>
          </a:p>
          <a:p>
            <a:pPr lvl="1"/>
            <a:r>
              <a:rPr lang="en-US" i="1" noProof="0">
                <a:solidFill>
                  <a:schemeClr val="bg1"/>
                </a:solidFill>
              </a:rPr>
              <a:t>e.g. organ removal for donation</a:t>
            </a:r>
            <a:endParaRPr lang="en-GB" i="1" noProof="0">
              <a:solidFill>
                <a:schemeClr val="bg1"/>
              </a:solidFill>
            </a:endParaRPr>
          </a:p>
        </p:txBody>
      </p:sp>
      <p:sp>
        <p:nvSpPr>
          <p:cNvPr id="4" name="Text Placeholder 3">
            <a:extLst>
              <a:ext uri="{FF2B5EF4-FFF2-40B4-BE49-F238E27FC236}">
                <a16:creationId xmlns:a16="http://schemas.microsoft.com/office/drawing/2014/main" id="{430A239E-80D2-F8AA-364E-6ADCE1A266DF}"/>
              </a:ext>
            </a:extLst>
          </p:cNvPr>
          <p:cNvSpPr>
            <a:spLocks noGrp="1"/>
          </p:cNvSpPr>
          <p:nvPr>
            <p:ph type="body" sz="half" idx="2"/>
          </p:nvPr>
        </p:nvSpPr>
        <p:spPr/>
        <p:txBody>
          <a:bodyPr/>
          <a:lstStyle/>
          <a:p>
            <a:r>
              <a:rPr lang="en-GB" noProof="0">
                <a:solidFill>
                  <a:schemeClr val="bg1"/>
                </a:solidFill>
              </a:rPr>
              <a:t>The American Society of Anaesthesiologists (ASA) performance status levels is a commonly used framework for assessing postoperative complication risk.</a:t>
            </a:r>
          </a:p>
        </p:txBody>
      </p:sp>
      <p:sp>
        <p:nvSpPr>
          <p:cNvPr id="5" name="Action Button: Go Forward or Next 4">
            <a:hlinkClick r:id="" action="ppaction://hlinkshowjump?jump=nextslide" highlightClick="1"/>
            <a:extLst>
              <a:ext uri="{FF2B5EF4-FFF2-40B4-BE49-F238E27FC236}">
                <a16:creationId xmlns:a16="http://schemas.microsoft.com/office/drawing/2014/main" id="{C412F8F3-7CB6-9FE5-F8A8-CA37C8C416D0}"/>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FE20DF29-E416-F566-B4A0-1647F9922615}"/>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6D2B5AD-B598-DD09-9E8A-E715D0E5638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052141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Action Button: Go Forward or Next 2">
            <a:hlinkClick r:id="" action="ppaction://hlinkshowjump?jump=nextslide" highlightClick="1"/>
            <a:extLst>
              <a:ext uri="{FF2B5EF4-FFF2-40B4-BE49-F238E27FC236}">
                <a16:creationId xmlns:a16="http://schemas.microsoft.com/office/drawing/2014/main" id="{8ED6304B-10D4-7DD0-06EE-965706BC5DF3}"/>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o Back or Previous 3">
            <a:hlinkClick r:id="" action="ppaction://hlinkshowjump?jump=previousslide" highlightClick="1"/>
            <a:extLst>
              <a:ext uri="{FF2B5EF4-FFF2-40B4-BE49-F238E27FC236}">
                <a16:creationId xmlns:a16="http://schemas.microsoft.com/office/drawing/2014/main" id="{4751BB73-B414-9567-7375-F399F9956078}"/>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7B0D3458-4C7D-9404-3202-9BF8B258569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8" name="Picture 4">
            <a:extLst>
              <a:ext uri="{FF2B5EF4-FFF2-40B4-BE49-F238E27FC236}">
                <a16:creationId xmlns:a16="http://schemas.microsoft.com/office/drawing/2014/main" id="{678B3E16-D9C6-1631-2085-30FDF3CB0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147260"/>
            <a:ext cx="6324600" cy="6563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113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8369F-87C4-F7E2-737C-AD9199D131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F4074-73E6-1342-511E-7AC40891C9DA}"/>
              </a:ext>
            </a:extLst>
          </p:cNvPr>
          <p:cNvSpPr>
            <a:spLocks noGrp="1"/>
          </p:cNvSpPr>
          <p:nvPr>
            <p:ph type="title"/>
          </p:nvPr>
        </p:nvSpPr>
        <p:spPr/>
        <p:txBody>
          <a:bodyPr/>
          <a:lstStyle/>
          <a:p>
            <a:r>
              <a:rPr lang="en-GB" noProof="0"/>
              <a:t>Example 5 </a:t>
            </a:r>
          </a:p>
        </p:txBody>
      </p:sp>
      <p:sp>
        <p:nvSpPr>
          <p:cNvPr id="3" name="Content Placeholder 2">
            <a:extLst>
              <a:ext uri="{FF2B5EF4-FFF2-40B4-BE49-F238E27FC236}">
                <a16:creationId xmlns:a16="http://schemas.microsoft.com/office/drawing/2014/main" id="{AA544174-F0C9-B59C-CB0E-BA57AAD176F5}"/>
              </a:ext>
            </a:extLst>
          </p:cNvPr>
          <p:cNvSpPr>
            <a:spLocks noGrp="1"/>
          </p:cNvSpPr>
          <p:nvPr>
            <p:ph sz="half" idx="1"/>
          </p:nvPr>
        </p:nvSpPr>
        <p:spPr/>
        <p:txBody>
          <a:bodyPr/>
          <a:lstStyle/>
          <a:p>
            <a:r>
              <a:rPr lang="en-GB" noProof="0">
                <a:solidFill>
                  <a:schemeClr val="tx1"/>
                </a:solidFill>
              </a:rPr>
              <a:t>You are an anaesthetics registrar consulting Sandra (59F) about her upcoming elective laparoscopic cholecystectomy.</a:t>
            </a:r>
          </a:p>
          <a:p>
            <a:r>
              <a:rPr lang="en-GB" noProof="0">
                <a:solidFill>
                  <a:schemeClr val="tx1"/>
                </a:solidFill>
              </a:rPr>
              <a:t>She has had recurrent biliary colic. She as a BMI of 41 and well-controlled hypertension, but no other medical conditions relevant to anaesthetics.</a:t>
            </a:r>
          </a:p>
        </p:txBody>
      </p:sp>
      <p:sp>
        <p:nvSpPr>
          <p:cNvPr id="4" name="Content Placeholder 3">
            <a:extLst>
              <a:ext uri="{FF2B5EF4-FFF2-40B4-BE49-F238E27FC236}">
                <a16:creationId xmlns:a16="http://schemas.microsoft.com/office/drawing/2014/main" id="{CF3C0945-83C1-D893-3F9B-4C60EF177D02}"/>
              </a:ext>
            </a:extLst>
          </p:cNvPr>
          <p:cNvSpPr>
            <a:spLocks noGrp="1"/>
          </p:cNvSpPr>
          <p:nvPr>
            <p:ph sz="half" idx="2"/>
          </p:nvPr>
        </p:nvSpPr>
        <p:spPr/>
        <p:txBody>
          <a:bodyPr/>
          <a:lstStyle/>
          <a:p>
            <a:r>
              <a:rPr lang="en-GB" b="1" noProof="0"/>
              <a:t>How should you optimise the patient for surgery?</a:t>
            </a:r>
          </a:p>
        </p:txBody>
      </p:sp>
      <p:sp>
        <p:nvSpPr>
          <p:cNvPr id="5" name="Action Button: Go Forward or Next 4">
            <a:hlinkClick r:id="" action="ppaction://hlinkshowjump?jump=nextslide" highlightClick="1"/>
            <a:extLst>
              <a:ext uri="{FF2B5EF4-FFF2-40B4-BE49-F238E27FC236}">
                <a16:creationId xmlns:a16="http://schemas.microsoft.com/office/drawing/2014/main" id="{19BB3CD9-E784-2123-87E2-27E586C09049}"/>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86FBBEAD-9992-6E28-27EE-95CD79BF271B}"/>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7A61096A-EAD9-174D-D905-F4403071F52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36849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72D5B-FA2F-3C4C-DC60-25AE6F0B8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A8303-82E9-E874-0783-87A41850DA0D}"/>
              </a:ext>
            </a:extLst>
          </p:cNvPr>
          <p:cNvSpPr>
            <a:spLocks noGrp="1"/>
          </p:cNvSpPr>
          <p:nvPr>
            <p:ph type="title"/>
          </p:nvPr>
        </p:nvSpPr>
        <p:spPr/>
        <p:txBody>
          <a:bodyPr/>
          <a:lstStyle/>
          <a:p>
            <a:r>
              <a:rPr lang="en-GB" noProof="0"/>
              <a:t>Example 5 </a:t>
            </a:r>
          </a:p>
        </p:txBody>
      </p:sp>
      <p:sp>
        <p:nvSpPr>
          <p:cNvPr id="3" name="Content Placeholder 2">
            <a:extLst>
              <a:ext uri="{FF2B5EF4-FFF2-40B4-BE49-F238E27FC236}">
                <a16:creationId xmlns:a16="http://schemas.microsoft.com/office/drawing/2014/main" id="{9793831B-66CC-5231-2652-C83B8AACCDB9}"/>
              </a:ext>
            </a:extLst>
          </p:cNvPr>
          <p:cNvSpPr>
            <a:spLocks noGrp="1"/>
          </p:cNvSpPr>
          <p:nvPr>
            <p:ph sz="half" idx="1"/>
          </p:nvPr>
        </p:nvSpPr>
        <p:spPr/>
        <p:txBody>
          <a:bodyPr/>
          <a:lstStyle/>
          <a:p>
            <a:r>
              <a:rPr lang="en-GB" noProof="0">
                <a:solidFill>
                  <a:schemeClr val="tx1"/>
                </a:solidFill>
              </a:rPr>
              <a:t>Sandra’s BMI makes her ASA level 3 (rather than the 1 it would otherwise be). This is a serious increase in postoperative complication risk.</a:t>
            </a:r>
            <a:endParaRPr lang="en-GB">
              <a:solidFill>
                <a:schemeClr val="tx1"/>
              </a:solidFill>
            </a:endParaRPr>
          </a:p>
          <a:p>
            <a:r>
              <a:rPr lang="en-GB" noProof="0">
                <a:solidFill>
                  <a:schemeClr val="tx1"/>
                </a:solidFill>
              </a:rPr>
              <a:t>Discuss the options with Sandra sensitively.</a:t>
            </a:r>
          </a:p>
          <a:p>
            <a:r>
              <a:rPr lang="en-GB">
                <a:solidFill>
                  <a:schemeClr val="tx1"/>
                </a:solidFill>
              </a:rPr>
              <a:t>Consider how long you have to prepare before surgery, bearing in mind that rapid weight loss can itself be a cause of biliary colic (her presenting complaint).</a:t>
            </a:r>
            <a:endParaRPr lang="en-GB" noProof="0">
              <a:solidFill>
                <a:schemeClr val="tx1"/>
              </a:solidFill>
            </a:endParaRPr>
          </a:p>
        </p:txBody>
      </p:sp>
      <p:sp>
        <p:nvSpPr>
          <p:cNvPr id="4" name="Content Placeholder 3">
            <a:extLst>
              <a:ext uri="{FF2B5EF4-FFF2-40B4-BE49-F238E27FC236}">
                <a16:creationId xmlns:a16="http://schemas.microsoft.com/office/drawing/2014/main" id="{122677C9-653C-0388-B85E-5A00D1DE9F29}"/>
              </a:ext>
            </a:extLst>
          </p:cNvPr>
          <p:cNvSpPr>
            <a:spLocks noGrp="1"/>
          </p:cNvSpPr>
          <p:nvPr>
            <p:ph sz="half" idx="2"/>
          </p:nvPr>
        </p:nvSpPr>
        <p:spPr/>
        <p:txBody>
          <a:bodyPr/>
          <a:lstStyle/>
          <a:p>
            <a:r>
              <a:rPr lang="en-GB"/>
              <a:t>NHS weight management services are organised into tiers:</a:t>
            </a:r>
          </a:p>
          <a:p>
            <a:pPr marL="800100" lvl="1" indent="-342900">
              <a:buFont typeface="+mj-lt"/>
              <a:buAutoNum type="arabicPeriod"/>
            </a:pPr>
            <a:r>
              <a:rPr lang="en-GB" noProof="0"/>
              <a:t>Community and self-care (support with normal dieting)</a:t>
            </a:r>
          </a:p>
          <a:p>
            <a:pPr marL="800100" lvl="1" indent="-342900">
              <a:buFont typeface="+mj-lt"/>
              <a:buAutoNum type="arabicPeriod"/>
            </a:pPr>
            <a:r>
              <a:rPr lang="en-GB"/>
              <a:t>Primary care (specific dieting groups and mobile apps)</a:t>
            </a:r>
          </a:p>
          <a:p>
            <a:pPr marL="800100" lvl="1" indent="-342900">
              <a:buFont typeface="+mj-lt"/>
              <a:buAutoNum type="arabicPeriod"/>
            </a:pPr>
            <a:r>
              <a:rPr lang="en-GB" noProof="0"/>
              <a:t>Secondary care (medications)</a:t>
            </a:r>
          </a:p>
          <a:p>
            <a:pPr marL="800100" lvl="1" indent="-342900">
              <a:buFont typeface="+mj-lt"/>
              <a:buAutoNum type="arabicPeriod"/>
            </a:pPr>
            <a:r>
              <a:rPr lang="en-GB"/>
              <a:t>Secondary care (bariatric surgery)</a:t>
            </a:r>
          </a:p>
          <a:p>
            <a:pPr marL="400050"/>
            <a:r>
              <a:rPr lang="en-GB"/>
              <a:t>You should consider which tier Sandra can start at based on what she has already tried and clinical urgency.</a:t>
            </a:r>
          </a:p>
        </p:txBody>
      </p:sp>
      <p:sp>
        <p:nvSpPr>
          <p:cNvPr id="5" name="Action Button: Go Forward or Next 4">
            <a:hlinkClick r:id="" action="ppaction://hlinkshowjump?jump=nextslide" highlightClick="1"/>
            <a:extLst>
              <a:ext uri="{FF2B5EF4-FFF2-40B4-BE49-F238E27FC236}">
                <a16:creationId xmlns:a16="http://schemas.microsoft.com/office/drawing/2014/main" id="{3D17E9D5-187A-09D5-8122-6F8ADF434DAC}"/>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7B214DC-3459-2C69-252B-91703CE4FBB7}"/>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0A4ED89D-6141-5D71-02BC-88B6FAD050A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34330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C9B6CD5A-48AD-403B-829A-E7F40CED5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F2FF5-1432-A7E4-C2AC-4E18110AA436}"/>
              </a:ext>
            </a:extLst>
          </p:cNvPr>
          <p:cNvSpPr>
            <a:spLocks noGrp="1"/>
          </p:cNvSpPr>
          <p:nvPr>
            <p:ph type="title"/>
          </p:nvPr>
        </p:nvSpPr>
        <p:spPr/>
        <p:txBody>
          <a:bodyPr/>
          <a:lstStyle/>
          <a:p>
            <a:r>
              <a:rPr lang="en-GB" noProof="0"/>
              <a:t>Standardisation and Checklists</a:t>
            </a:r>
          </a:p>
        </p:txBody>
      </p:sp>
      <p:sp>
        <p:nvSpPr>
          <p:cNvPr id="3" name="Content Placeholder 2">
            <a:extLst>
              <a:ext uri="{FF2B5EF4-FFF2-40B4-BE49-F238E27FC236}">
                <a16:creationId xmlns:a16="http://schemas.microsoft.com/office/drawing/2014/main" id="{4CA8BF26-6647-AB56-A9E4-140D741F5AEA}"/>
              </a:ext>
            </a:extLst>
          </p:cNvPr>
          <p:cNvSpPr>
            <a:spLocks noGrp="1"/>
          </p:cNvSpPr>
          <p:nvPr>
            <p:ph sz="half" idx="1"/>
          </p:nvPr>
        </p:nvSpPr>
        <p:spPr/>
        <p:txBody>
          <a:bodyPr/>
          <a:lstStyle/>
          <a:p>
            <a:r>
              <a:rPr lang="en-GB" noProof="0">
                <a:solidFill>
                  <a:schemeClr val="bg1"/>
                </a:solidFill>
              </a:rPr>
              <a:t>Standardisation of the surgical pathway helps to reduce rates of complications.</a:t>
            </a:r>
          </a:p>
          <a:p>
            <a:r>
              <a:rPr lang="en-GB" noProof="0">
                <a:solidFill>
                  <a:schemeClr val="bg1"/>
                </a:solidFill>
              </a:rPr>
              <a:t>Standardisation reduces the effects of discrimination and bias within healthcare.</a:t>
            </a:r>
          </a:p>
        </p:txBody>
      </p:sp>
      <p:sp>
        <p:nvSpPr>
          <p:cNvPr id="4" name="Content Placeholder 3">
            <a:extLst>
              <a:ext uri="{FF2B5EF4-FFF2-40B4-BE49-F238E27FC236}">
                <a16:creationId xmlns:a16="http://schemas.microsoft.com/office/drawing/2014/main" id="{1D71D112-6F70-9779-27FE-087477100E04}"/>
              </a:ext>
            </a:extLst>
          </p:cNvPr>
          <p:cNvSpPr>
            <a:spLocks noGrp="1"/>
          </p:cNvSpPr>
          <p:nvPr>
            <p:ph sz="half" idx="2"/>
          </p:nvPr>
        </p:nvSpPr>
        <p:spPr/>
        <p:txBody>
          <a:bodyPr/>
          <a:lstStyle/>
          <a:p>
            <a:r>
              <a:rPr lang="en-GB" noProof="0">
                <a:solidFill>
                  <a:schemeClr val="bg1"/>
                </a:solidFill>
              </a:rPr>
              <a:t>Most patients require many of the same actions (such as antibiotic prophylaxis and consideration of need for transfusion), which can be forgotten by fallible humans in a pressurised environment.</a:t>
            </a:r>
          </a:p>
          <a:p>
            <a:r>
              <a:rPr lang="en-GB" noProof="0">
                <a:solidFill>
                  <a:schemeClr val="bg1"/>
                </a:solidFill>
              </a:rPr>
              <a:t>Checklists can help to avoid these mistakes.</a:t>
            </a:r>
          </a:p>
          <a:p>
            <a:r>
              <a:rPr lang="en-GB" noProof="0">
                <a:solidFill>
                  <a:schemeClr val="bg1"/>
                </a:solidFill>
              </a:rPr>
              <a:t>The WHO checklist has been highly effective at reducing postoperative complications.</a:t>
            </a:r>
          </a:p>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0399A63F-2B6B-F1D2-6AD2-CF860832D079}"/>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782FF7A-710C-0E40-FA50-22A19BB9D2D6}"/>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62EB218A-D824-CD18-5337-6A63AFC4083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08813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Action Button: Go Forward or Next 1">
            <a:hlinkClick r:id="" action="ppaction://hlinkshowjump?jump=nextslide" highlightClick="1"/>
            <a:extLst>
              <a:ext uri="{FF2B5EF4-FFF2-40B4-BE49-F238E27FC236}">
                <a16:creationId xmlns:a16="http://schemas.microsoft.com/office/drawing/2014/main" id="{C6803851-B81D-F4E4-C799-56DA04D2A753}"/>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B110ADB7-1B9B-DE9D-3B3A-36C3088DB5C1}"/>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 name="Picture 4">
            <a:extLst>
              <a:ext uri="{FF2B5EF4-FFF2-40B4-BE49-F238E27FC236}">
                <a16:creationId xmlns:a16="http://schemas.microsoft.com/office/drawing/2014/main" id="{81AF6C8C-3EBA-C308-C1D7-298E923F5306}"/>
              </a:ext>
            </a:extLst>
          </p:cNvPr>
          <p:cNvPicPr>
            <a:picLocks noChangeAspect="1"/>
          </p:cNvPicPr>
          <p:nvPr/>
        </p:nvPicPr>
        <p:blipFill>
          <a:blip r:embed="rId2"/>
          <a:stretch>
            <a:fillRect/>
          </a:stretch>
        </p:blipFill>
        <p:spPr>
          <a:xfrm>
            <a:off x="287268" y="274046"/>
            <a:ext cx="8931414" cy="6309907"/>
          </a:xfrm>
          <a:prstGeom prst="rect">
            <a:avLst/>
          </a:prstGeom>
        </p:spPr>
      </p:pic>
      <p:sp>
        <p:nvSpPr>
          <p:cNvPr id="4" name="Action Button: Get Information 3">
            <a:hlinkClick r:id="rId3" action="ppaction://hlinksldjump" highlightClick="1"/>
            <a:extLst>
              <a:ext uri="{FF2B5EF4-FFF2-40B4-BE49-F238E27FC236}">
                <a16:creationId xmlns:a16="http://schemas.microsoft.com/office/drawing/2014/main" id="{7AD74A88-72AC-9D84-9E90-AF2EE183B4E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734222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220DF-1097-90F7-8A12-FC2A8F806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93B8A4-3DD2-943A-0B51-C583D43C0A90}"/>
              </a:ext>
            </a:extLst>
          </p:cNvPr>
          <p:cNvSpPr>
            <a:spLocks noGrp="1"/>
          </p:cNvSpPr>
          <p:nvPr>
            <p:ph type="title"/>
          </p:nvPr>
        </p:nvSpPr>
        <p:spPr/>
        <p:txBody>
          <a:bodyPr/>
          <a:lstStyle/>
          <a:p>
            <a:r>
              <a:rPr lang="en-GB" noProof="0"/>
              <a:t>Example 6</a:t>
            </a:r>
          </a:p>
        </p:txBody>
      </p:sp>
      <p:sp>
        <p:nvSpPr>
          <p:cNvPr id="3" name="Content Placeholder 2">
            <a:extLst>
              <a:ext uri="{FF2B5EF4-FFF2-40B4-BE49-F238E27FC236}">
                <a16:creationId xmlns:a16="http://schemas.microsoft.com/office/drawing/2014/main" id="{48574995-8DD6-C21E-734C-E96C2A864C47}"/>
              </a:ext>
            </a:extLst>
          </p:cNvPr>
          <p:cNvSpPr>
            <a:spLocks noGrp="1"/>
          </p:cNvSpPr>
          <p:nvPr>
            <p:ph sz="half" idx="1"/>
          </p:nvPr>
        </p:nvSpPr>
        <p:spPr/>
        <p:txBody>
          <a:bodyPr/>
          <a:lstStyle/>
          <a:p>
            <a:r>
              <a:rPr lang="en-GB" noProof="0"/>
              <a:t>You are preparing a patient for an elective total hip arthroplasty to treat severe osteoarthritis.</a:t>
            </a:r>
          </a:p>
          <a:p>
            <a:r>
              <a:rPr lang="en-GB"/>
              <a:t>You know that some hip arthroplasty patients go on to require blood transfusion during surgery, as their bleeding can exceed 500 ml.</a:t>
            </a:r>
            <a:endParaRPr lang="en-GB" noProof="0"/>
          </a:p>
        </p:txBody>
      </p:sp>
      <p:sp>
        <p:nvSpPr>
          <p:cNvPr id="4" name="Content Placeholder 3">
            <a:extLst>
              <a:ext uri="{FF2B5EF4-FFF2-40B4-BE49-F238E27FC236}">
                <a16:creationId xmlns:a16="http://schemas.microsoft.com/office/drawing/2014/main" id="{14ADF7BA-0275-3108-0C79-2E3C26CB6000}"/>
              </a:ext>
            </a:extLst>
          </p:cNvPr>
          <p:cNvSpPr>
            <a:spLocks noGrp="1"/>
          </p:cNvSpPr>
          <p:nvPr>
            <p:ph sz="half" idx="2"/>
          </p:nvPr>
        </p:nvSpPr>
        <p:spPr/>
        <p:txBody>
          <a:bodyPr/>
          <a:lstStyle/>
          <a:p>
            <a:r>
              <a:rPr lang="en-GB" b="1" noProof="0"/>
              <a:t>Should you discuss blood transfusion with the patient?</a:t>
            </a:r>
          </a:p>
        </p:txBody>
      </p:sp>
      <p:sp>
        <p:nvSpPr>
          <p:cNvPr id="5" name="Action Button: Go Forward or Next 4">
            <a:hlinkClick r:id="" action="ppaction://hlinkshowjump?jump=nextslide" highlightClick="1"/>
            <a:extLst>
              <a:ext uri="{FF2B5EF4-FFF2-40B4-BE49-F238E27FC236}">
                <a16:creationId xmlns:a16="http://schemas.microsoft.com/office/drawing/2014/main" id="{8EDBDF73-D514-7ADE-A525-2AA6505D67A1}"/>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7324EFDA-81B0-6466-0CF8-96DFD1AA7DC6}"/>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78E8829B-810B-5CED-3AC3-89F8199B537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057126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36A11-A730-D7B0-0750-C73417882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87DDB-38DD-1512-DB7A-404229C08A18}"/>
              </a:ext>
            </a:extLst>
          </p:cNvPr>
          <p:cNvSpPr>
            <a:spLocks noGrp="1"/>
          </p:cNvSpPr>
          <p:nvPr>
            <p:ph type="title"/>
          </p:nvPr>
        </p:nvSpPr>
        <p:spPr/>
        <p:txBody>
          <a:bodyPr/>
          <a:lstStyle/>
          <a:p>
            <a:r>
              <a:rPr lang="en-GB" noProof="0"/>
              <a:t>Example 6</a:t>
            </a:r>
          </a:p>
        </p:txBody>
      </p:sp>
      <p:sp>
        <p:nvSpPr>
          <p:cNvPr id="3" name="Content Placeholder 2">
            <a:extLst>
              <a:ext uri="{FF2B5EF4-FFF2-40B4-BE49-F238E27FC236}">
                <a16:creationId xmlns:a16="http://schemas.microsoft.com/office/drawing/2014/main" id="{A35A7EF4-3B6B-0D77-51CD-13BE94BF022B}"/>
              </a:ext>
            </a:extLst>
          </p:cNvPr>
          <p:cNvSpPr>
            <a:spLocks noGrp="1"/>
          </p:cNvSpPr>
          <p:nvPr>
            <p:ph sz="half" idx="1"/>
          </p:nvPr>
        </p:nvSpPr>
        <p:spPr/>
        <p:txBody>
          <a:bodyPr>
            <a:normAutofit lnSpcReduction="10000"/>
          </a:bodyPr>
          <a:lstStyle/>
          <a:p>
            <a:r>
              <a:rPr lang="en-GB" b="1" noProof="0"/>
              <a:t>Yes.</a:t>
            </a:r>
          </a:p>
          <a:p>
            <a:r>
              <a:rPr lang="en-GB" noProof="0"/>
              <a:t>In most centres, at least 10% of elective hip arthroplasty patients require blood transfusion.</a:t>
            </a:r>
            <a:r>
              <a:rPr lang="en-GB"/>
              <a:t> This is a serious possibility, and gaining consent (or refusal) for this beforehand is important.</a:t>
            </a:r>
          </a:p>
          <a:p>
            <a:r>
              <a:rPr lang="en-GB" noProof="0"/>
              <a:t>This conversation opens the door to testing </a:t>
            </a:r>
            <a:r>
              <a:rPr lang="en-GB"/>
              <a:t>the patient’s blood group for crossmatching / group and save.</a:t>
            </a:r>
            <a:endParaRPr lang="en-GB" noProof="0"/>
          </a:p>
        </p:txBody>
      </p:sp>
      <p:sp>
        <p:nvSpPr>
          <p:cNvPr id="4" name="Content Placeholder 3">
            <a:extLst>
              <a:ext uri="{FF2B5EF4-FFF2-40B4-BE49-F238E27FC236}">
                <a16:creationId xmlns:a16="http://schemas.microsoft.com/office/drawing/2014/main" id="{D69B9748-90CA-E211-6DDD-7C108C50FEC6}"/>
              </a:ext>
            </a:extLst>
          </p:cNvPr>
          <p:cNvSpPr>
            <a:spLocks noGrp="1"/>
          </p:cNvSpPr>
          <p:nvPr>
            <p:ph sz="half" idx="2"/>
          </p:nvPr>
        </p:nvSpPr>
        <p:spPr/>
        <p:txBody>
          <a:bodyPr>
            <a:normAutofit lnSpcReduction="10000"/>
          </a:bodyPr>
          <a:lstStyle/>
          <a:p>
            <a:r>
              <a:rPr lang="en-GB"/>
              <a:t>You can also try to optimise the patient’s haemoglobin stores before surgery if they are anaemic or at risk of anaemia. Options include:</a:t>
            </a:r>
          </a:p>
          <a:p>
            <a:pPr lvl="1"/>
            <a:r>
              <a:rPr lang="en-GB"/>
              <a:t>Iron supplements (ferrous fumarate, ferrous </a:t>
            </a:r>
            <a:r>
              <a:rPr lang="en-GB" err="1"/>
              <a:t>sulfate</a:t>
            </a:r>
            <a:r>
              <a:rPr lang="en-GB"/>
              <a:t>).</a:t>
            </a:r>
          </a:p>
          <a:p>
            <a:pPr lvl="1"/>
            <a:r>
              <a:rPr lang="en-GB"/>
              <a:t>Iron infusion.</a:t>
            </a:r>
          </a:p>
          <a:p>
            <a:pPr lvl="1"/>
            <a:r>
              <a:rPr lang="en-GB"/>
              <a:t>Pre-operative blood transfusion*</a:t>
            </a:r>
          </a:p>
          <a:p>
            <a:pPr marL="0" indent="0">
              <a:buNone/>
            </a:pPr>
            <a:endParaRPr lang="en-GB"/>
          </a:p>
          <a:p>
            <a:pPr marL="0" indent="0">
              <a:buNone/>
            </a:pPr>
            <a:r>
              <a:rPr lang="en-GB" sz="1400"/>
              <a:t>*This is much safer than perioperatively, as it is the only procedure the patient is having at the time.</a:t>
            </a:r>
          </a:p>
        </p:txBody>
      </p:sp>
      <p:sp>
        <p:nvSpPr>
          <p:cNvPr id="5" name="Action Button: Go Forward or Next 4">
            <a:hlinkClick r:id="" action="ppaction://hlinkshowjump?jump=nextslide" highlightClick="1"/>
            <a:extLst>
              <a:ext uri="{FF2B5EF4-FFF2-40B4-BE49-F238E27FC236}">
                <a16:creationId xmlns:a16="http://schemas.microsoft.com/office/drawing/2014/main" id="{A909794D-B5E8-2F05-A4AF-80478015ED5A}"/>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FCC3679-6F43-60B5-77B9-3BAF952DC581}"/>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0A15F102-053E-1CE0-90DD-553128367E5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85825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8A75044-A471-5788-C3E3-1F4BFEA4C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6B62C-89F7-EC4D-3B6D-79FB93298F28}"/>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28536F34-6883-0E16-50D2-CF0DB1072C65}"/>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(James Bibey, 2 October 2025) “Timeline of postsurgical complications” Own work</a:t>
            </a:r>
          </a:p>
          <a:p>
            <a:r>
              <a:rPr lang="en-GB" sz="1100" noProof="0">
                <a:solidFill>
                  <a:schemeClr val="bg1"/>
                </a:solidFill>
              </a:rPr>
              <a:t>(The Radswiki, 20 October 2010) “S-sign of Golden” Case report </a:t>
            </a:r>
            <a:r>
              <a:rPr lang="en-GB" sz="1100" i="1" noProof="0">
                <a:solidFill>
                  <a:schemeClr val="bg1"/>
                </a:solidFill>
              </a:rPr>
              <a:t>Radiopaedia</a:t>
            </a:r>
            <a:br>
              <a:rPr lang="en-GB" sz="1100" i="1" noProof="0">
                <a:solidFill>
                  <a:schemeClr val="bg1"/>
                </a:solidFill>
              </a:rPr>
            </a:br>
            <a:r>
              <a:rPr lang="en-GB" sz="1100" noProof="0">
                <a:solidFill>
                  <a:schemeClr val="bg1"/>
                </a:solidFill>
                <a:hlinkClick r:id="rId2"/>
              </a:rPr>
              <a:t>https://doi.org/10.53347/rID-11898</a:t>
            </a:r>
            <a:endParaRPr lang="en-GB" sz="1100" noProof="0">
              <a:solidFill>
                <a:schemeClr val="bg1"/>
              </a:solidFill>
            </a:endParaRPr>
          </a:p>
          <a:p>
            <a:r>
              <a:rPr lang="en-GB" sz="1100" noProof="0">
                <a:solidFill>
                  <a:schemeClr val="bg1"/>
                </a:solidFill>
              </a:rPr>
              <a:t>(Hani M. Al Salam) “Pulmonary embolism”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3"/>
              </a:rPr>
              <a:t>https://doi.org/10.53347/rID-10188</a:t>
            </a:r>
            <a:endParaRPr lang="en-GB" sz="1100" noProof="0">
              <a:solidFill>
                <a:schemeClr val="bg1"/>
              </a:solidFill>
            </a:endParaRPr>
          </a:p>
          <a:p>
            <a:r>
              <a:rPr lang="en-GB" sz="1100" noProof="0">
                <a:solidFill>
                  <a:schemeClr val="bg1"/>
                </a:solidFill>
              </a:rPr>
              <a:t>(The UK Sepsis Trust, 2024) “UKST Adult Inpatient Sepsis Screening Tool 1.0” </a:t>
            </a:r>
            <a:r>
              <a:rPr lang="en-GB" sz="1100" i="1" noProof="0">
                <a:solidFill>
                  <a:schemeClr val="bg1"/>
                </a:solidFill>
              </a:rPr>
              <a:t>The UK Sepsis Trust</a:t>
            </a:r>
            <a:br>
              <a:rPr lang="en-GB" sz="1100" i="1" noProof="0">
                <a:solidFill>
                  <a:schemeClr val="bg1"/>
                </a:solidFill>
              </a:rPr>
            </a:br>
            <a:r>
              <a:rPr lang="en-GB" sz="1100" noProof="0">
                <a:solidFill>
                  <a:schemeClr val="bg1"/>
                </a:solidFill>
                <a:hlinkClick r:id="rId4"/>
              </a:rPr>
              <a:t>https://sepsistrust.org/clinical_tools_res/acute-hospital-16/</a:t>
            </a:r>
            <a:endParaRPr lang="en-GB" sz="1100" noProof="0">
              <a:solidFill>
                <a:schemeClr val="bg1"/>
              </a:solidFill>
            </a:endParaRPr>
          </a:p>
          <a:p>
            <a:r>
              <a:rPr lang="en-GB" sz="1100" noProof="0">
                <a:solidFill>
                  <a:schemeClr val="bg1"/>
                </a:solidFill>
              </a:rPr>
              <a:t>(Royal College of Surgeons of England, 27 October 2016) “Consent: Supported Decision-Making – A Guide to Good Practice”</a:t>
            </a:r>
            <a:br>
              <a:rPr lang="en-GB" sz="1100" noProof="0">
                <a:solidFill>
                  <a:schemeClr val="bg1"/>
                </a:solidFill>
              </a:rPr>
            </a:br>
            <a:r>
              <a:rPr lang="en-GB" sz="1100" noProof="0">
                <a:solidFill>
                  <a:schemeClr val="bg1"/>
                </a:solidFill>
                <a:hlinkClick r:id="rId5"/>
              </a:rPr>
              <a:t>https://www.rcseng.ac.uk/standards-and-research/standards-and-guidance/good-practice-guides/consent/</a:t>
            </a:r>
            <a:endParaRPr lang="en-GB" sz="1100" noProof="0">
              <a:solidFill>
                <a:schemeClr val="bg1"/>
              </a:solidFill>
            </a:endParaRPr>
          </a:p>
          <a:p>
            <a:r>
              <a:rPr lang="en-GB" sz="1100" noProof="0">
                <a:solidFill>
                  <a:schemeClr val="bg1"/>
                </a:solidFill>
              </a:rPr>
              <a:t>(ASA Committee on Economics, 13 December 2020) “​Statement on ASA Physical Status Classification System” </a:t>
            </a:r>
            <a:r>
              <a:rPr lang="en-GB" sz="1100" i="1" noProof="0">
                <a:solidFill>
                  <a:schemeClr val="bg1"/>
                </a:solidFill>
              </a:rPr>
              <a:t>American Society of Anaesthesiologists</a:t>
            </a:r>
            <a:r>
              <a:rPr lang="en-GB" sz="1100" noProof="0">
                <a:solidFill>
                  <a:schemeClr val="bg1"/>
                </a:solidFill>
              </a:rPr>
              <a:t> [Accessed: </a:t>
            </a:r>
            <a:r>
              <a:rPr lang="en-GB" sz="1100">
                <a:solidFill>
                  <a:schemeClr val="bg1"/>
                </a:solidFill>
              </a:rPr>
              <a:t>27 October 2025]</a:t>
            </a:r>
            <a:br>
              <a:rPr lang="en-GB" sz="1100">
                <a:solidFill>
                  <a:schemeClr val="bg1"/>
                </a:solidFill>
              </a:rPr>
            </a:br>
            <a:r>
              <a:rPr lang="en-GB" sz="1100">
                <a:solidFill>
                  <a:schemeClr val="bg1"/>
                </a:solidFill>
                <a:hlinkClick r:id="rId6"/>
              </a:rPr>
              <a:t>https://www.asahq.org/standards-and-practice-parameters/statement-on-asa-physical-status-classification-system</a:t>
            </a:r>
            <a:endParaRPr lang="en-GB" sz="1100">
              <a:solidFill>
                <a:schemeClr val="bg1"/>
              </a:solidFill>
            </a:endParaRPr>
          </a:p>
          <a:p>
            <a:r>
              <a:rPr lang="en-GB" sz="1100" noProof="0">
                <a:solidFill>
                  <a:schemeClr val="bg1"/>
                </a:solidFill>
              </a:rPr>
              <a:t>(Carling et al., 28 March 2015) “</a:t>
            </a:r>
            <a:r>
              <a:rPr lang="en-US" sz="1100" noProof="0">
                <a:solidFill>
                  <a:schemeClr val="bg1"/>
                </a:solidFill>
              </a:rPr>
              <a:t>Transfusions and blood loss in total hip and knee arthroplasty: a prospective observational study” </a:t>
            </a:r>
            <a:r>
              <a:rPr lang="en-US" sz="1100" i="1" noProof="0">
                <a:solidFill>
                  <a:schemeClr val="bg1"/>
                </a:solidFill>
              </a:rPr>
              <a:t>Journal of </a:t>
            </a:r>
            <a:r>
              <a:rPr lang="en-US" sz="1100" i="1" noProof="0" err="1">
                <a:solidFill>
                  <a:schemeClr val="bg1"/>
                </a:solidFill>
              </a:rPr>
              <a:t>Orthopaedic</a:t>
            </a:r>
            <a:r>
              <a:rPr lang="en-US" sz="1100" i="1" noProof="0">
                <a:solidFill>
                  <a:schemeClr val="bg1"/>
                </a:solidFill>
              </a:rPr>
              <a:t> Surgery and Research </a:t>
            </a:r>
            <a:r>
              <a:rPr lang="en-US" sz="1100" b="1" noProof="0">
                <a:solidFill>
                  <a:schemeClr val="bg1"/>
                </a:solidFill>
              </a:rPr>
              <a:t>10</a:t>
            </a:r>
            <a:r>
              <a:rPr lang="en-US" sz="1100">
                <a:solidFill>
                  <a:schemeClr val="bg1"/>
                </a:solidFill>
              </a:rPr>
              <a:t>(48)</a:t>
            </a:r>
            <a:br>
              <a:rPr lang="en-US" sz="1100">
                <a:solidFill>
                  <a:schemeClr val="bg1"/>
                </a:solidFill>
              </a:rPr>
            </a:br>
            <a:r>
              <a:rPr lang="en-US" sz="1100">
                <a:solidFill>
                  <a:schemeClr val="bg1"/>
                </a:solidFill>
                <a:hlinkClick r:id="rId7"/>
              </a:rPr>
              <a:t>https://doi.org/10.1186/s13018-015-0188-6</a:t>
            </a:r>
            <a:endParaRPr lang="en-GB" sz="1100" noProof="0">
              <a:solidFill>
                <a:schemeClr val="bg1"/>
              </a:solidFill>
            </a:endParaRPr>
          </a:p>
        </p:txBody>
      </p:sp>
      <p:sp>
        <p:nvSpPr>
          <p:cNvPr id="6" name="Action Button: Go Forward or Next 5">
            <a:hlinkClick r:id="" action="ppaction://hlinkshowjump?jump=nextslide" highlightClick="1"/>
            <a:extLst>
              <a:ext uri="{FF2B5EF4-FFF2-40B4-BE49-F238E27FC236}">
                <a16:creationId xmlns:a16="http://schemas.microsoft.com/office/drawing/2014/main" id="{14FA231C-0CBA-FD64-121D-A8377E47B790}"/>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28D08E5A-59EC-47D7-3DCE-6204A2A5FD9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8" action="ppaction://hlinksldjump" highlightClick="1"/>
            <a:extLst>
              <a:ext uri="{FF2B5EF4-FFF2-40B4-BE49-F238E27FC236}">
                <a16:creationId xmlns:a16="http://schemas.microsoft.com/office/drawing/2014/main" id="{468FADD1-1356-C18D-BE07-6B7F44C4210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96448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88D06BE-D3E0-1CBC-707E-9920D2EA6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D14E9-080C-A895-120F-C65610457F4F}"/>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04802526-2798-D610-7C1B-254058608EE7}"/>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(Hackett et al., June 2015) “</a:t>
            </a:r>
            <a:r>
              <a:rPr lang="en-US" sz="1100" noProof="0">
                <a:solidFill>
                  <a:schemeClr val="bg1"/>
                </a:solidFill>
              </a:rPr>
              <a:t>ASA class is a reliable independent predictor of medical complications and mortality following surgery” </a:t>
            </a:r>
            <a:r>
              <a:rPr lang="en-US" sz="1100" i="1" noProof="0">
                <a:solidFill>
                  <a:schemeClr val="bg1"/>
                </a:solidFill>
              </a:rPr>
              <a:t>International Journal of Surgery</a:t>
            </a:r>
            <a:r>
              <a:rPr lang="en-US" sz="1100" noProof="0">
                <a:solidFill>
                  <a:schemeClr val="bg1"/>
                </a:solidFill>
              </a:rPr>
              <a:t> </a:t>
            </a:r>
            <a:r>
              <a:rPr lang="en-US" sz="1100" b="1" noProof="0">
                <a:solidFill>
                  <a:schemeClr val="bg1"/>
                </a:solidFill>
              </a:rPr>
              <a:t>18</a:t>
            </a:r>
            <a:r>
              <a:rPr lang="en-US" sz="1100">
                <a:solidFill>
                  <a:schemeClr val="bg1"/>
                </a:solidFill>
              </a:rPr>
              <a:t> 184-190</a:t>
            </a:r>
            <a:br>
              <a:rPr lang="en-US" sz="1100">
                <a:solidFill>
                  <a:schemeClr val="bg1"/>
                </a:solidFill>
              </a:rPr>
            </a:br>
            <a:r>
              <a:rPr lang="en-US" sz="1100">
                <a:solidFill>
                  <a:schemeClr val="bg1"/>
                </a:solidFill>
                <a:hlinkClick r:id="rId2"/>
              </a:rPr>
              <a:t>https://doi.org/10.1016/j.ijsu.2015.04.079</a:t>
            </a:r>
            <a:endParaRPr lang="en-GB" sz="1100" noProof="0">
              <a:solidFill>
                <a:schemeClr val="bg1"/>
              </a:solidFill>
            </a:endParaRPr>
          </a:p>
          <a:p>
            <a:r>
              <a:rPr lang="en-GB" sz="1100" noProof="0">
                <a:solidFill>
                  <a:schemeClr val="bg1"/>
                </a:solidFill>
              </a:rPr>
              <a:t>(World Health Organization, 2009) “Surgical Safety Checklist” </a:t>
            </a:r>
            <a:r>
              <a:rPr lang="en-GB" sz="1100" i="1" noProof="0">
                <a:solidFill>
                  <a:schemeClr val="bg1"/>
                </a:solidFill>
              </a:rPr>
              <a:t>Patient Safety</a:t>
            </a:r>
            <a:br>
              <a:rPr lang="en-GB" sz="1100" noProof="0">
                <a:solidFill>
                  <a:schemeClr val="bg1"/>
                </a:solidFill>
              </a:rPr>
            </a:br>
            <a:r>
              <a:rPr lang="en-GB" sz="1100" noProof="0">
                <a:solidFill>
                  <a:schemeClr val="bg1"/>
                </a:solidFill>
                <a:hlinkClick r:id="rId3"/>
              </a:rPr>
              <a:t>https://www.who.int/teams/integrated-health-services/patient-safety/research/safe-surgery/tool-and-resources</a:t>
            </a:r>
            <a:endParaRPr lang="en-GB" sz="1100" noProof="0">
              <a:solidFill>
                <a:schemeClr val="bg1"/>
              </a:solidFill>
            </a:endParaRPr>
          </a:p>
        </p:txBody>
      </p:sp>
      <p:sp>
        <p:nvSpPr>
          <p:cNvPr id="6" name="Action Button: Go Forward or Next 5">
            <a:hlinkClick r:id="" action="ppaction://hlinkshowjump?jump=nextslide" highlightClick="1"/>
            <a:extLst>
              <a:ext uri="{FF2B5EF4-FFF2-40B4-BE49-F238E27FC236}">
                <a16:creationId xmlns:a16="http://schemas.microsoft.com/office/drawing/2014/main" id="{BA3A5D63-B4EA-3DE4-C829-333C3ECFA9A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727A8990-3965-96EF-6E9B-50314AD9CD9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6BB9BC01-3946-4E8B-C9B8-DEC87FA0218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088432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52928-6248-E785-75C9-BF93C4DAD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3FAE6-9B71-6124-6082-136BFE9451F1}"/>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A03C4B32-6CE7-EA70-DE3A-B8B555EDA945}"/>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405F5034-8756-3F44-CA40-7EE907234E42}"/>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Seminar</a:t>
            </a:r>
          </a:p>
          <a:p>
            <a:pPr algn="ctr"/>
            <a:r>
              <a:rPr lang="en-GB" sz="3600" noProof="0"/>
              <a:t>1</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56B7CD30-DEA3-B180-C494-4626AB50AEF4}"/>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36775DD4-188E-9A87-4FF4-4F5F1F693E69}"/>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BEFF8EB9-F324-51B0-9AF4-2A0E3700011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32358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12BB808-C86B-5197-D5D1-1E0E2AA1326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6" name="Rectangle 5">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Group 6">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F533903D-7B84-698D-AC28-4482BAA0CDC6}"/>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Seminar 2</a:t>
            </a:r>
          </a:p>
        </p:txBody>
      </p:sp>
      <p:sp>
        <p:nvSpPr>
          <p:cNvPr id="2" name="Title 1">
            <a:extLst>
              <a:ext uri="{FF2B5EF4-FFF2-40B4-BE49-F238E27FC236}">
                <a16:creationId xmlns:a16="http://schemas.microsoft.com/office/drawing/2014/main" id="{75E0AE15-E203-8508-796B-3CC407B8C62F}"/>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GB" sz="5400" noProof="0"/>
              <a:t>Organisation of</a:t>
            </a:r>
            <a:br>
              <a:rPr lang="en-GB" sz="5400" noProof="0"/>
            </a:br>
            <a:r>
              <a:rPr lang="en-GB" sz="5400" noProof="0"/>
              <a:t>Surgical Care</a:t>
            </a:r>
          </a:p>
        </p:txBody>
      </p:sp>
      <p:sp>
        <p:nvSpPr>
          <p:cNvPr id="4" name="Action Button: Go Forward or Next 3">
            <a:hlinkClick r:id="" action="ppaction://hlinkshowjump?jump=nextslide" highlightClick="1"/>
            <a:extLst>
              <a:ext uri="{FF2B5EF4-FFF2-40B4-BE49-F238E27FC236}">
                <a16:creationId xmlns:a16="http://schemas.microsoft.com/office/drawing/2014/main" id="{8033ECA2-5474-C861-B2A3-24B03450EADC}"/>
              </a:ext>
            </a:extLst>
          </p:cNvPr>
          <p:cNvSpPr/>
          <p:nvPr/>
        </p:nvSpPr>
        <p:spPr>
          <a:xfrm>
            <a:off x="11468824"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et Information 7">
            <a:hlinkClick r:id="rId2" action="ppaction://hlinksldjump" highlightClick="1"/>
            <a:extLst>
              <a:ext uri="{FF2B5EF4-FFF2-40B4-BE49-F238E27FC236}">
                <a16:creationId xmlns:a16="http://schemas.microsoft.com/office/drawing/2014/main" id="{F00488B6-9791-F01F-456C-51943EB15A8A}"/>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604445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DF99A76-58E2-7C38-C874-2860F0879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16D4C-6ED7-03D5-5813-C95B99D03CF9}"/>
              </a:ext>
            </a:extLst>
          </p:cNvPr>
          <p:cNvSpPr>
            <a:spLocks noGrp="1"/>
          </p:cNvSpPr>
          <p:nvPr>
            <p:ph type="title"/>
          </p:nvPr>
        </p:nvSpPr>
        <p:spPr/>
        <p:txBody>
          <a:bodyPr/>
          <a:lstStyle/>
          <a:p>
            <a:r>
              <a:rPr lang="en-GB" noProof="0"/>
              <a:t>Overview</a:t>
            </a:r>
          </a:p>
        </p:txBody>
      </p:sp>
      <p:sp>
        <p:nvSpPr>
          <p:cNvPr id="3" name="Content Placeholder 2">
            <a:extLst>
              <a:ext uri="{FF2B5EF4-FFF2-40B4-BE49-F238E27FC236}">
                <a16:creationId xmlns:a16="http://schemas.microsoft.com/office/drawing/2014/main" id="{0EE8D004-6CC4-47FA-32D5-ADCDDFF4F495}"/>
              </a:ext>
            </a:extLst>
          </p:cNvPr>
          <p:cNvSpPr>
            <a:spLocks noGrp="1"/>
          </p:cNvSpPr>
          <p:nvPr>
            <p:ph sz="half" idx="1"/>
          </p:nvPr>
        </p:nvSpPr>
        <p:spPr/>
        <p:txBody>
          <a:bodyPr/>
          <a:lstStyle/>
          <a:p>
            <a:r>
              <a:rPr lang="en-GB" noProof="0">
                <a:solidFill>
                  <a:schemeClr val="bg1"/>
                </a:solidFill>
              </a:rPr>
              <a:t>Hierarchy and specialty</a:t>
            </a:r>
          </a:p>
          <a:p>
            <a:r>
              <a:rPr lang="en-GB" noProof="0">
                <a:solidFill>
                  <a:schemeClr val="bg1"/>
                </a:solidFill>
              </a:rPr>
              <a:t>Doctor time commitments</a:t>
            </a:r>
          </a:p>
          <a:p>
            <a:r>
              <a:rPr lang="en-GB" noProof="0">
                <a:solidFill>
                  <a:schemeClr val="bg1"/>
                </a:solidFill>
              </a:rPr>
              <a:t>Theatre coordination and priority</a:t>
            </a:r>
          </a:p>
          <a:p>
            <a:r>
              <a:rPr lang="en-GB" noProof="0">
                <a:solidFill>
                  <a:schemeClr val="bg1"/>
                </a:solidFill>
              </a:rPr>
              <a:t>Theatre logistics</a:t>
            </a:r>
          </a:p>
          <a:p>
            <a:r>
              <a:rPr lang="en-GB">
                <a:solidFill>
                  <a:schemeClr val="bg1"/>
                </a:solidFill>
              </a:rPr>
              <a:t>Quality improvement</a:t>
            </a:r>
            <a:endParaRPr lang="en-GB" noProof="0">
              <a:solidFill>
                <a:schemeClr val="bg1"/>
              </a:solidFill>
            </a:endParaRPr>
          </a:p>
          <a:p>
            <a:endParaRPr lang="en-GB" noProof="0">
              <a:solidFill>
                <a:schemeClr val="bg1"/>
              </a:solidFill>
            </a:endParaRPr>
          </a:p>
        </p:txBody>
      </p:sp>
      <p:sp>
        <p:nvSpPr>
          <p:cNvPr id="4" name="Content Placeholder 3">
            <a:extLst>
              <a:ext uri="{FF2B5EF4-FFF2-40B4-BE49-F238E27FC236}">
                <a16:creationId xmlns:a16="http://schemas.microsoft.com/office/drawing/2014/main" id="{43017016-7F50-E511-E896-970EC667BC45}"/>
              </a:ext>
            </a:extLst>
          </p:cNvPr>
          <p:cNvSpPr>
            <a:spLocks noGrp="1"/>
          </p:cNvSpPr>
          <p:nvPr>
            <p:ph sz="half" idx="2"/>
          </p:nvPr>
        </p:nvSpPr>
        <p:spPr/>
        <p:txBody>
          <a:bodyPr/>
          <a:lstStyle/>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10ACA45A-DE4B-BEED-891D-29E3B74AC012}"/>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0F26551-2771-BE51-12A7-5092BC74EEA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B831FBA8-6174-6935-F393-9FD37A5AE8F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53746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B612-BBD5-5D9B-3F8F-315C8D63081B}"/>
              </a:ext>
            </a:extLst>
          </p:cNvPr>
          <p:cNvSpPr>
            <a:spLocks noGrp="1"/>
          </p:cNvSpPr>
          <p:nvPr>
            <p:ph type="title"/>
          </p:nvPr>
        </p:nvSpPr>
        <p:spPr/>
        <p:txBody>
          <a:bodyPr/>
          <a:lstStyle/>
          <a:p>
            <a:r>
              <a:rPr lang="en-GB" noProof="0"/>
              <a:t>Doctor Hierarchy</a:t>
            </a:r>
          </a:p>
        </p:txBody>
      </p:sp>
      <p:sp>
        <p:nvSpPr>
          <p:cNvPr id="3" name="Content Placeholder 2">
            <a:extLst>
              <a:ext uri="{FF2B5EF4-FFF2-40B4-BE49-F238E27FC236}">
                <a16:creationId xmlns:a16="http://schemas.microsoft.com/office/drawing/2014/main" id="{1A165549-AEED-75FA-D3CF-31B4D27E7F42}"/>
              </a:ext>
            </a:extLst>
          </p:cNvPr>
          <p:cNvSpPr>
            <a:spLocks noGrp="1"/>
          </p:cNvSpPr>
          <p:nvPr>
            <p:ph idx="1"/>
          </p:nvPr>
        </p:nvSpPr>
        <p:spPr>
          <a:xfrm>
            <a:off x="677334" y="2160589"/>
            <a:ext cx="6469915" cy="3880773"/>
          </a:xfrm>
        </p:spPr>
        <p:txBody>
          <a:bodyPr/>
          <a:lstStyle/>
          <a:p>
            <a:r>
              <a:rPr lang="en-GB" noProof="0">
                <a:solidFill>
                  <a:schemeClr val="bg1"/>
                </a:solidFill>
              </a:rPr>
              <a:t>Doctors follow a strict staff hierarchy.</a:t>
            </a:r>
          </a:p>
          <a:p>
            <a:r>
              <a:rPr lang="en-GB" noProof="0">
                <a:solidFill>
                  <a:schemeClr val="bg1"/>
                </a:solidFill>
              </a:rPr>
              <a:t>Often, when you need help with something, your first port of call will be your immediate senior.</a:t>
            </a:r>
          </a:p>
          <a:p>
            <a:pPr lvl="1"/>
            <a:r>
              <a:rPr lang="en-GB" noProof="0">
                <a:solidFill>
                  <a:schemeClr val="bg1"/>
                </a:solidFill>
              </a:rPr>
              <a:t>Serious emergencies warrant bypassing the hierarchy, such as an F1 calling the SpR if worried about a patient who needs immediate life-saving surgery, or a septic patient who needs rapid senior review.</a:t>
            </a:r>
          </a:p>
        </p:txBody>
      </p:sp>
      <p:pic>
        <p:nvPicPr>
          <p:cNvPr id="5" name="Picture 4" descr="A rectangular white rectangle with black text&#10;&#10;AI-generated content may be incorrect.">
            <a:extLst>
              <a:ext uri="{FF2B5EF4-FFF2-40B4-BE49-F238E27FC236}">
                <a16:creationId xmlns:a16="http://schemas.microsoft.com/office/drawing/2014/main" id="{DC3CB855-DD37-252D-A716-14C853C20B6E}"/>
              </a:ext>
            </a:extLst>
          </p:cNvPr>
          <p:cNvPicPr>
            <a:picLocks noChangeAspect="1"/>
          </p:cNvPicPr>
          <p:nvPr/>
        </p:nvPicPr>
        <p:blipFill>
          <a:blip r:embed="rId2"/>
          <a:stretch>
            <a:fillRect/>
          </a:stretch>
        </p:blipFill>
        <p:spPr>
          <a:xfrm>
            <a:off x="7828286" y="2045364"/>
            <a:ext cx="1185085" cy="4111221"/>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291B6B7B-E329-E80F-7B52-6F87FF3624B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383384D4-C85B-7706-92F1-6C0BD820169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3" action="ppaction://hlinksldjump" highlightClick="1"/>
            <a:extLst>
              <a:ext uri="{FF2B5EF4-FFF2-40B4-BE49-F238E27FC236}">
                <a16:creationId xmlns:a16="http://schemas.microsoft.com/office/drawing/2014/main" id="{ECB1E40B-675F-9CA3-D25A-B2512692AF2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551527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F205-85E0-057C-6CFA-3275868A036E}"/>
              </a:ext>
            </a:extLst>
          </p:cNvPr>
          <p:cNvSpPr>
            <a:spLocks noGrp="1"/>
          </p:cNvSpPr>
          <p:nvPr>
            <p:ph type="title"/>
          </p:nvPr>
        </p:nvSpPr>
        <p:spPr/>
        <p:txBody>
          <a:bodyPr/>
          <a:lstStyle/>
          <a:p>
            <a:r>
              <a:rPr lang="en-GB" noProof="0"/>
              <a:t>Surgical Specialties</a:t>
            </a:r>
          </a:p>
        </p:txBody>
      </p:sp>
      <p:sp>
        <p:nvSpPr>
          <p:cNvPr id="3" name="Content Placeholder 2">
            <a:extLst>
              <a:ext uri="{FF2B5EF4-FFF2-40B4-BE49-F238E27FC236}">
                <a16:creationId xmlns:a16="http://schemas.microsoft.com/office/drawing/2014/main" id="{6400DD95-29B0-4773-29A8-1755292B5A8F}"/>
              </a:ext>
            </a:extLst>
          </p:cNvPr>
          <p:cNvSpPr>
            <a:spLocks noGrp="1"/>
          </p:cNvSpPr>
          <p:nvPr>
            <p:ph sz="half" idx="1"/>
          </p:nvPr>
        </p:nvSpPr>
        <p:spPr/>
        <p:txBody>
          <a:bodyPr>
            <a:normAutofit fontScale="92500" lnSpcReduction="20000"/>
          </a:bodyPr>
          <a:lstStyle/>
          <a:p>
            <a:r>
              <a:rPr lang="en-GB" noProof="0">
                <a:solidFill>
                  <a:schemeClr val="bg1"/>
                </a:solidFill>
              </a:rPr>
              <a:t>In the UK, there are 10 recognised specialties of surgery:</a:t>
            </a:r>
          </a:p>
          <a:p>
            <a:pPr lvl="1"/>
            <a:r>
              <a:rPr lang="en-GB" noProof="0">
                <a:solidFill>
                  <a:schemeClr val="bg1"/>
                </a:solidFill>
              </a:rPr>
              <a:t>Cardiothoracic</a:t>
            </a:r>
          </a:p>
          <a:p>
            <a:pPr lvl="1"/>
            <a:r>
              <a:rPr lang="en-GB" noProof="0">
                <a:solidFill>
                  <a:schemeClr val="bg1"/>
                </a:solidFill>
              </a:rPr>
              <a:t>General</a:t>
            </a:r>
          </a:p>
          <a:p>
            <a:pPr lvl="1"/>
            <a:r>
              <a:rPr lang="en-GB" noProof="0">
                <a:solidFill>
                  <a:schemeClr val="bg1"/>
                </a:solidFill>
              </a:rPr>
              <a:t>Neuro</a:t>
            </a:r>
          </a:p>
          <a:p>
            <a:pPr lvl="1"/>
            <a:r>
              <a:rPr lang="en-GB" noProof="0">
                <a:solidFill>
                  <a:schemeClr val="bg1"/>
                </a:solidFill>
              </a:rPr>
              <a:t>Oral and Maxillofacial</a:t>
            </a:r>
          </a:p>
          <a:p>
            <a:pPr lvl="1"/>
            <a:r>
              <a:rPr lang="en-GB" noProof="0">
                <a:solidFill>
                  <a:schemeClr val="bg1"/>
                </a:solidFill>
              </a:rPr>
              <a:t>Otorhinolaryngology (ENT)</a:t>
            </a:r>
          </a:p>
          <a:p>
            <a:pPr lvl="1"/>
            <a:r>
              <a:rPr lang="en-GB" noProof="0">
                <a:solidFill>
                  <a:schemeClr val="bg1"/>
                </a:solidFill>
              </a:rPr>
              <a:t>Paediatric</a:t>
            </a:r>
          </a:p>
          <a:p>
            <a:pPr lvl="1"/>
            <a:r>
              <a:rPr lang="en-GB" noProof="0">
                <a:solidFill>
                  <a:schemeClr val="bg1"/>
                </a:solidFill>
              </a:rPr>
              <a:t>Plastic</a:t>
            </a:r>
          </a:p>
          <a:p>
            <a:pPr lvl="1"/>
            <a:r>
              <a:rPr lang="en-GB" noProof="0">
                <a:solidFill>
                  <a:schemeClr val="bg1"/>
                </a:solidFill>
              </a:rPr>
              <a:t>Trauma and Orthopaedic</a:t>
            </a:r>
          </a:p>
          <a:p>
            <a:pPr lvl="1"/>
            <a:r>
              <a:rPr lang="en-GB" noProof="0">
                <a:solidFill>
                  <a:schemeClr val="bg1"/>
                </a:solidFill>
              </a:rPr>
              <a:t>Urology</a:t>
            </a:r>
          </a:p>
          <a:p>
            <a:pPr lvl="1"/>
            <a:r>
              <a:rPr lang="en-GB" noProof="0">
                <a:solidFill>
                  <a:schemeClr val="bg1"/>
                </a:solidFill>
              </a:rPr>
              <a:t>Vascular</a:t>
            </a:r>
          </a:p>
        </p:txBody>
      </p:sp>
      <p:sp>
        <p:nvSpPr>
          <p:cNvPr id="4" name="Content Placeholder 3">
            <a:extLst>
              <a:ext uri="{FF2B5EF4-FFF2-40B4-BE49-F238E27FC236}">
                <a16:creationId xmlns:a16="http://schemas.microsoft.com/office/drawing/2014/main" id="{D8FBC7CE-DC94-5948-0461-0ABCDE06EA2F}"/>
              </a:ext>
            </a:extLst>
          </p:cNvPr>
          <p:cNvSpPr>
            <a:spLocks noGrp="1"/>
          </p:cNvSpPr>
          <p:nvPr>
            <p:ph sz="half" idx="2"/>
          </p:nvPr>
        </p:nvSpPr>
        <p:spPr/>
        <p:txBody>
          <a:bodyPr>
            <a:normAutofit fontScale="92500" lnSpcReduction="20000"/>
          </a:bodyPr>
          <a:lstStyle/>
          <a:p>
            <a:r>
              <a:rPr lang="en-GB" noProof="0">
                <a:solidFill>
                  <a:schemeClr val="bg1"/>
                </a:solidFill>
              </a:rPr>
              <a:t>Many specialties have subspecialties, including:</a:t>
            </a:r>
          </a:p>
          <a:p>
            <a:pPr lvl="1"/>
            <a:r>
              <a:rPr lang="en-GB" noProof="0">
                <a:solidFill>
                  <a:schemeClr val="bg1"/>
                </a:solidFill>
              </a:rPr>
              <a:t>Hepatopancreaticobiliary (general)</a:t>
            </a:r>
          </a:p>
          <a:p>
            <a:pPr lvl="1"/>
            <a:r>
              <a:rPr lang="en-GB" noProof="0">
                <a:solidFill>
                  <a:schemeClr val="bg1"/>
                </a:solidFill>
              </a:rPr>
              <a:t>Upper GI (general)</a:t>
            </a:r>
          </a:p>
          <a:p>
            <a:pPr lvl="1"/>
            <a:r>
              <a:rPr lang="en-GB" noProof="0">
                <a:solidFill>
                  <a:schemeClr val="bg1"/>
                </a:solidFill>
              </a:rPr>
              <a:t>Lower GI (general)</a:t>
            </a:r>
          </a:p>
          <a:p>
            <a:pPr lvl="1"/>
            <a:r>
              <a:rPr lang="en-GB" noProof="0">
                <a:solidFill>
                  <a:schemeClr val="bg1"/>
                </a:solidFill>
              </a:rPr>
              <a:t>All types (paediatric)</a:t>
            </a:r>
          </a:p>
          <a:p>
            <a:pPr lvl="1"/>
            <a:r>
              <a:rPr lang="en-GB" noProof="0">
                <a:solidFill>
                  <a:schemeClr val="bg1"/>
                </a:solidFill>
              </a:rPr>
              <a:t>Joint specialists (orthopaedic)</a:t>
            </a:r>
          </a:p>
          <a:p>
            <a:pPr lvl="1"/>
            <a:r>
              <a:rPr lang="en-GB" noProof="0">
                <a:solidFill>
                  <a:schemeClr val="bg1"/>
                </a:solidFill>
              </a:rPr>
              <a:t>Spine (orthopaedic, neuro)</a:t>
            </a:r>
          </a:p>
          <a:p>
            <a:pPr marL="0" indent="0">
              <a:buNone/>
            </a:pPr>
            <a:endParaRPr lang="en-GB" noProof="0">
              <a:solidFill>
                <a:schemeClr val="bg1"/>
              </a:solidFill>
            </a:endParaRPr>
          </a:p>
          <a:p>
            <a:r>
              <a:rPr lang="en-GB" noProof="0">
                <a:solidFill>
                  <a:schemeClr val="bg1"/>
                </a:solidFill>
              </a:rPr>
              <a:t>Obstetrics and gynaecology is a separate specialty in the UK</a:t>
            </a:r>
          </a:p>
        </p:txBody>
      </p:sp>
      <p:sp>
        <p:nvSpPr>
          <p:cNvPr id="5" name="Action Button: Go Forward or Next 4">
            <a:hlinkClick r:id="" action="ppaction://hlinkshowjump?jump=nextslide" highlightClick="1"/>
            <a:extLst>
              <a:ext uri="{FF2B5EF4-FFF2-40B4-BE49-F238E27FC236}">
                <a16:creationId xmlns:a16="http://schemas.microsoft.com/office/drawing/2014/main" id="{485C82A2-DDBA-3065-ECC0-EC60211B3AD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C0BC32A-EEC4-A2DC-2C87-D657B2E3C6D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1D49D5C7-F0A6-068E-D3EC-D9C407A45BD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499680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7" name="Picture 6" descr="A map of london trauma system&#10;&#10;AI-generated content may be incorrect.">
            <a:extLst>
              <a:ext uri="{FF2B5EF4-FFF2-40B4-BE49-F238E27FC236}">
                <a16:creationId xmlns:a16="http://schemas.microsoft.com/office/drawing/2014/main" id="{00C886F9-BC31-F148-4622-8C5BD731263A}"/>
              </a:ext>
            </a:extLst>
          </p:cNvPr>
          <p:cNvPicPr>
            <a:picLocks noChangeAspect="1"/>
          </p:cNvPicPr>
          <p:nvPr/>
        </p:nvPicPr>
        <p:blipFill>
          <a:blip r:embed="rId2"/>
          <a:srcRect t="1938" r="3" b="3"/>
          <a:stretch>
            <a:fillRect/>
          </a:stretch>
        </p:blipFill>
        <p:spPr>
          <a:xfrm>
            <a:off x="677334" y="2159331"/>
            <a:ext cx="5423429" cy="3882362"/>
          </a:xfrm>
          <a:prstGeom prst="rect">
            <a:avLst/>
          </a:prstGeom>
        </p:spPr>
      </p:pic>
      <p:sp>
        <p:nvSpPr>
          <p:cNvPr id="2" name="Title 1">
            <a:extLst>
              <a:ext uri="{FF2B5EF4-FFF2-40B4-BE49-F238E27FC236}">
                <a16:creationId xmlns:a16="http://schemas.microsoft.com/office/drawing/2014/main" id="{333674BD-0CAE-5166-F16B-AB8DDFA66CEB}"/>
              </a:ext>
            </a:extLst>
          </p:cNvPr>
          <p:cNvSpPr>
            <a:spLocks noGrp="1"/>
          </p:cNvSpPr>
          <p:nvPr>
            <p:ph type="title"/>
          </p:nvPr>
        </p:nvSpPr>
        <p:spPr>
          <a:xfrm>
            <a:off x="677334" y="609600"/>
            <a:ext cx="8596668" cy="1320800"/>
          </a:xfrm>
        </p:spPr>
        <p:txBody>
          <a:bodyPr anchor="t">
            <a:normAutofit/>
          </a:bodyPr>
          <a:lstStyle/>
          <a:p>
            <a:r>
              <a:rPr lang="en-GB" noProof="0"/>
              <a:t>Reality</a:t>
            </a:r>
          </a:p>
        </p:txBody>
      </p:sp>
      <p:sp>
        <p:nvSpPr>
          <p:cNvPr id="3" name="Content Placeholder 2">
            <a:extLst>
              <a:ext uri="{FF2B5EF4-FFF2-40B4-BE49-F238E27FC236}">
                <a16:creationId xmlns:a16="http://schemas.microsoft.com/office/drawing/2014/main" id="{E97FCC5F-AA30-53B3-A1E2-2BDCA08D846D}"/>
              </a:ext>
            </a:extLst>
          </p:cNvPr>
          <p:cNvSpPr>
            <a:spLocks noGrp="1"/>
          </p:cNvSpPr>
          <p:nvPr>
            <p:ph idx="1"/>
          </p:nvPr>
        </p:nvSpPr>
        <p:spPr>
          <a:xfrm>
            <a:off x="6096000" y="2156487"/>
            <a:ext cx="3818375" cy="3880773"/>
          </a:xfrm>
        </p:spPr>
        <p:txBody>
          <a:bodyPr>
            <a:normAutofit/>
          </a:bodyPr>
          <a:lstStyle/>
          <a:p>
            <a:r>
              <a:rPr lang="en-GB" noProof="0">
                <a:solidFill>
                  <a:schemeClr val="bg1"/>
                </a:solidFill>
              </a:rPr>
              <a:t>In reality, most hospitals do not have every specialty.</a:t>
            </a:r>
          </a:p>
          <a:p>
            <a:r>
              <a:rPr lang="en-GB" noProof="0">
                <a:solidFill>
                  <a:schemeClr val="bg1"/>
                </a:solidFill>
              </a:rPr>
              <a:t>Major trauma centres must have 24/7 consultant-led coverage for general, trauma, </a:t>
            </a:r>
            <a:r>
              <a:rPr lang="en-GB" b="1" noProof="0">
                <a:solidFill>
                  <a:schemeClr val="bg1"/>
                </a:solidFill>
              </a:rPr>
              <a:t>and</a:t>
            </a:r>
            <a:r>
              <a:rPr lang="en-GB" noProof="0">
                <a:solidFill>
                  <a:schemeClr val="bg1"/>
                </a:solidFill>
              </a:rPr>
              <a:t> neuro.</a:t>
            </a:r>
          </a:p>
        </p:txBody>
      </p:sp>
      <p:sp>
        <p:nvSpPr>
          <p:cNvPr id="4" name="Action Button: Go Forward or Next 3">
            <a:hlinkClick r:id="" action="ppaction://hlinkshowjump?jump=nextslide" highlightClick="1"/>
            <a:extLst>
              <a:ext uri="{FF2B5EF4-FFF2-40B4-BE49-F238E27FC236}">
                <a16:creationId xmlns:a16="http://schemas.microsoft.com/office/drawing/2014/main" id="{61537981-308A-AE71-293A-B0403667538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6643A61B-5D05-77D9-DD62-27C073EEAD4C}"/>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3" action="ppaction://hlinksldjump" highlightClick="1"/>
            <a:extLst>
              <a:ext uri="{FF2B5EF4-FFF2-40B4-BE49-F238E27FC236}">
                <a16:creationId xmlns:a16="http://schemas.microsoft.com/office/drawing/2014/main" id="{B24FE059-00E2-AFE9-36DD-3B00125C97F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054574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39FDC-C1AA-EA78-B0A6-897B91862A38}"/>
              </a:ext>
            </a:extLst>
          </p:cNvPr>
          <p:cNvSpPr>
            <a:spLocks noGrp="1"/>
          </p:cNvSpPr>
          <p:nvPr>
            <p:ph type="title"/>
          </p:nvPr>
        </p:nvSpPr>
        <p:spPr/>
        <p:txBody>
          <a:bodyPr/>
          <a:lstStyle/>
          <a:p>
            <a:r>
              <a:rPr lang="en-GB" noProof="0"/>
              <a:t>Time Spent</a:t>
            </a:r>
          </a:p>
        </p:txBody>
      </p:sp>
      <p:pic>
        <p:nvPicPr>
          <p:cNvPr id="15" name="Picture 14">
            <a:extLst>
              <a:ext uri="{FF2B5EF4-FFF2-40B4-BE49-F238E27FC236}">
                <a16:creationId xmlns:a16="http://schemas.microsoft.com/office/drawing/2014/main" id="{BD7CD0E8-DE13-4433-A1BD-56B744250A3B}"/>
              </a:ext>
            </a:extLst>
          </p:cNvPr>
          <p:cNvPicPr>
            <a:picLocks noChangeAspect="1"/>
          </p:cNvPicPr>
          <p:nvPr/>
        </p:nvPicPr>
        <p:blipFill>
          <a:blip r:embed="rId2"/>
          <a:stretch>
            <a:fillRect/>
          </a:stretch>
        </p:blipFill>
        <p:spPr>
          <a:xfrm>
            <a:off x="677334" y="1270000"/>
            <a:ext cx="7815025" cy="2603177"/>
          </a:xfrm>
          <a:prstGeom prst="rect">
            <a:avLst/>
          </a:prstGeom>
        </p:spPr>
      </p:pic>
      <p:pic>
        <p:nvPicPr>
          <p:cNvPr id="16" name="Picture 15">
            <a:extLst>
              <a:ext uri="{FF2B5EF4-FFF2-40B4-BE49-F238E27FC236}">
                <a16:creationId xmlns:a16="http://schemas.microsoft.com/office/drawing/2014/main" id="{4626B85B-6FF1-B131-BB82-6A431CD71E69}"/>
              </a:ext>
            </a:extLst>
          </p:cNvPr>
          <p:cNvPicPr>
            <a:picLocks noChangeAspect="1"/>
          </p:cNvPicPr>
          <p:nvPr/>
        </p:nvPicPr>
        <p:blipFill>
          <a:blip r:embed="rId3"/>
          <a:stretch>
            <a:fillRect/>
          </a:stretch>
        </p:blipFill>
        <p:spPr>
          <a:xfrm>
            <a:off x="677334" y="3873177"/>
            <a:ext cx="5206355" cy="2603177"/>
          </a:xfrm>
          <a:prstGeom prst="rect">
            <a:avLst/>
          </a:prstGeom>
        </p:spPr>
      </p:pic>
      <p:sp>
        <p:nvSpPr>
          <p:cNvPr id="17" name="TextBox 16">
            <a:extLst>
              <a:ext uri="{FF2B5EF4-FFF2-40B4-BE49-F238E27FC236}">
                <a16:creationId xmlns:a16="http://schemas.microsoft.com/office/drawing/2014/main" id="{3C1B0BEA-A836-19B0-EB23-A3FA072FF111}"/>
              </a:ext>
            </a:extLst>
          </p:cNvPr>
          <p:cNvSpPr txBox="1"/>
          <p:nvPr/>
        </p:nvSpPr>
        <p:spPr>
          <a:xfrm>
            <a:off x="6260841" y="4273420"/>
            <a:ext cx="3013161" cy="369332"/>
          </a:xfrm>
          <a:prstGeom prst="rect">
            <a:avLst/>
          </a:prstGeom>
          <a:noFill/>
        </p:spPr>
        <p:txBody>
          <a:bodyPr wrap="square" rtlCol="0">
            <a:spAutoFit/>
          </a:bodyPr>
          <a:lstStyle/>
          <a:p>
            <a:r>
              <a:rPr lang="en-GB" noProof="0">
                <a:solidFill>
                  <a:schemeClr val="bg1"/>
                </a:solidFill>
              </a:rPr>
              <a:t>*** just my opinion!</a:t>
            </a:r>
          </a:p>
        </p:txBody>
      </p:sp>
      <p:sp>
        <p:nvSpPr>
          <p:cNvPr id="3" name="Action Button: Go Forward or Next 2">
            <a:hlinkClick r:id="" action="ppaction://hlinkshowjump?jump=nextslide" highlightClick="1"/>
            <a:extLst>
              <a:ext uri="{FF2B5EF4-FFF2-40B4-BE49-F238E27FC236}">
                <a16:creationId xmlns:a16="http://schemas.microsoft.com/office/drawing/2014/main" id="{8B8133EB-C345-0D0A-7729-87AC4E49549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o Back or Previous 3">
            <a:hlinkClick r:id="" action="ppaction://hlinkshowjump?jump=previousslide" highlightClick="1"/>
            <a:extLst>
              <a:ext uri="{FF2B5EF4-FFF2-40B4-BE49-F238E27FC236}">
                <a16:creationId xmlns:a16="http://schemas.microsoft.com/office/drawing/2014/main" id="{FCD468A7-D8BD-93F3-099D-3C4D846CFA4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F54ACA4D-2DE8-0E59-DBF9-5E0E43E54F8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8167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05A9-6257-350E-62D8-9CF9B64B6C15}"/>
              </a:ext>
            </a:extLst>
          </p:cNvPr>
          <p:cNvSpPr>
            <a:spLocks noGrp="1"/>
          </p:cNvSpPr>
          <p:nvPr>
            <p:ph type="title"/>
          </p:nvPr>
        </p:nvSpPr>
        <p:spPr/>
        <p:txBody>
          <a:bodyPr/>
          <a:lstStyle/>
          <a:p>
            <a:r>
              <a:rPr lang="en-GB" noProof="0"/>
              <a:t>Time Spent: Foundation Year 1</a:t>
            </a:r>
          </a:p>
        </p:txBody>
      </p:sp>
      <p:sp>
        <p:nvSpPr>
          <p:cNvPr id="3" name="Text Placeholder 2">
            <a:extLst>
              <a:ext uri="{FF2B5EF4-FFF2-40B4-BE49-F238E27FC236}">
                <a16:creationId xmlns:a16="http://schemas.microsoft.com/office/drawing/2014/main" id="{654E1822-DB28-2AB6-B2CE-626E5F8AF5D6}"/>
              </a:ext>
            </a:extLst>
          </p:cNvPr>
          <p:cNvSpPr>
            <a:spLocks noGrp="1"/>
          </p:cNvSpPr>
          <p:nvPr>
            <p:ph type="body" idx="1"/>
          </p:nvPr>
        </p:nvSpPr>
        <p:spPr/>
        <p:txBody>
          <a:bodyPr/>
          <a:lstStyle/>
          <a:p>
            <a:r>
              <a:rPr lang="en-GB" noProof="0">
                <a:solidFill>
                  <a:schemeClr val="bg1"/>
                </a:solidFill>
              </a:rPr>
              <a:t>Main Duties</a:t>
            </a:r>
          </a:p>
        </p:txBody>
      </p:sp>
      <p:sp>
        <p:nvSpPr>
          <p:cNvPr id="4" name="Content Placeholder 3">
            <a:extLst>
              <a:ext uri="{FF2B5EF4-FFF2-40B4-BE49-F238E27FC236}">
                <a16:creationId xmlns:a16="http://schemas.microsoft.com/office/drawing/2014/main" id="{7F533AFA-B43D-9258-7EE4-8F8A6F5E5482}"/>
              </a:ext>
            </a:extLst>
          </p:cNvPr>
          <p:cNvSpPr>
            <a:spLocks noGrp="1"/>
          </p:cNvSpPr>
          <p:nvPr>
            <p:ph sz="half" idx="2"/>
          </p:nvPr>
        </p:nvSpPr>
        <p:spPr/>
        <p:txBody>
          <a:bodyPr/>
          <a:lstStyle/>
          <a:p>
            <a:r>
              <a:rPr lang="en-GB" noProof="0">
                <a:solidFill>
                  <a:schemeClr val="bg1"/>
                </a:solidFill>
              </a:rPr>
              <a:t>Ward Round</a:t>
            </a:r>
          </a:p>
          <a:p>
            <a:pPr lvl="1"/>
            <a:r>
              <a:rPr lang="en-GB" noProof="0">
                <a:solidFill>
                  <a:schemeClr val="bg1"/>
                </a:solidFill>
              </a:rPr>
              <a:t>Writing notes, listing jobs, review</a:t>
            </a:r>
          </a:p>
          <a:p>
            <a:r>
              <a:rPr lang="en-GB" noProof="0">
                <a:solidFill>
                  <a:schemeClr val="bg1"/>
                </a:solidFill>
              </a:rPr>
              <a:t>Ward Jobs</a:t>
            </a:r>
          </a:p>
          <a:p>
            <a:pPr lvl="1"/>
            <a:r>
              <a:rPr lang="en-GB" noProof="0">
                <a:solidFill>
                  <a:schemeClr val="bg1"/>
                </a:solidFill>
              </a:rPr>
              <a:t>Examination, procedures, prescribing, queries, family</a:t>
            </a:r>
          </a:p>
          <a:p>
            <a:r>
              <a:rPr lang="en-GB" noProof="0">
                <a:solidFill>
                  <a:schemeClr val="bg1"/>
                </a:solidFill>
              </a:rPr>
              <a:t>Admin</a:t>
            </a:r>
          </a:p>
          <a:p>
            <a:pPr lvl="1"/>
            <a:r>
              <a:rPr lang="en-GB" noProof="0">
                <a:solidFill>
                  <a:schemeClr val="bg1"/>
                </a:solidFill>
              </a:rPr>
              <a:t>Chasing investigations, documents, discharge letters</a:t>
            </a:r>
          </a:p>
        </p:txBody>
      </p:sp>
      <p:sp>
        <p:nvSpPr>
          <p:cNvPr id="5" name="Text Placeholder 4">
            <a:extLst>
              <a:ext uri="{FF2B5EF4-FFF2-40B4-BE49-F238E27FC236}">
                <a16:creationId xmlns:a16="http://schemas.microsoft.com/office/drawing/2014/main" id="{C18E7260-36F3-FFC5-F15A-AEC17A4D31C9}"/>
              </a:ext>
            </a:extLst>
          </p:cNvPr>
          <p:cNvSpPr>
            <a:spLocks noGrp="1"/>
          </p:cNvSpPr>
          <p:nvPr>
            <p:ph type="body" sz="quarter" idx="3"/>
          </p:nvPr>
        </p:nvSpPr>
        <p:spPr/>
        <p:txBody>
          <a:bodyPr/>
          <a:lstStyle/>
          <a:p>
            <a:r>
              <a:rPr lang="en-GB" noProof="0">
                <a:solidFill>
                  <a:schemeClr val="bg1"/>
                </a:solidFill>
              </a:rPr>
              <a:t>Minor Duties</a:t>
            </a:r>
          </a:p>
        </p:txBody>
      </p:sp>
      <p:sp>
        <p:nvSpPr>
          <p:cNvPr id="6" name="Content Placeholder 5">
            <a:extLst>
              <a:ext uri="{FF2B5EF4-FFF2-40B4-BE49-F238E27FC236}">
                <a16:creationId xmlns:a16="http://schemas.microsoft.com/office/drawing/2014/main" id="{EBCE2C4A-EAC3-6C97-4C09-B35C4726527E}"/>
              </a:ext>
            </a:extLst>
          </p:cNvPr>
          <p:cNvSpPr>
            <a:spLocks noGrp="1"/>
          </p:cNvSpPr>
          <p:nvPr>
            <p:ph sz="quarter" idx="4"/>
          </p:nvPr>
        </p:nvSpPr>
        <p:spPr/>
        <p:txBody>
          <a:bodyPr/>
          <a:lstStyle/>
          <a:p>
            <a:r>
              <a:rPr lang="en-GB" noProof="0">
                <a:solidFill>
                  <a:schemeClr val="bg1"/>
                </a:solidFill>
              </a:rPr>
              <a:t>Clinic</a:t>
            </a:r>
          </a:p>
          <a:p>
            <a:pPr lvl="1"/>
            <a:r>
              <a:rPr lang="en-GB" noProof="0">
                <a:solidFill>
                  <a:schemeClr val="bg1"/>
                </a:solidFill>
              </a:rPr>
              <a:t>Very limited experience</a:t>
            </a:r>
          </a:p>
          <a:p>
            <a:r>
              <a:rPr lang="en-GB" noProof="0">
                <a:solidFill>
                  <a:schemeClr val="bg1"/>
                </a:solidFill>
              </a:rPr>
              <a:t>Theatre</a:t>
            </a:r>
          </a:p>
          <a:p>
            <a:pPr lvl="1"/>
            <a:r>
              <a:rPr lang="en-GB" noProof="0">
                <a:solidFill>
                  <a:schemeClr val="bg1"/>
                </a:solidFill>
              </a:rPr>
              <a:t>As and when time allows</a:t>
            </a:r>
          </a:p>
          <a:p>
            <a:r>
              <a:rPr lang="en-GB" noProof="0">
                <a:solidFill>
                  <a:schemeClr val="bg1"/>
                </a:solidFill>
              </a:rPr>
              <a:t>Reviews</a:t>
            </a:r>
          </a:p>
          <a:p>
            <a:pPr lvl="1"/>
            <a:r>
              <a:rPr lang="en-GB" noProof="0">
                <a:solidFill>
                  <a:schemeClr val="bg1"/>
                </a:solidFill>
              </a:rPr>
              <a:t>Usually supervised by seniors</a:t>
            </a:r>
          </a:p>
          <a:p>
            <a:r>
              <a:rPr lang="en-GB" noProof="0">
                <a:solidFill>
                  <a:schemeClr val="bg1"/>
                </a:solidFill>
              </a:rPr>
              <a:t>MDT</a:t>
            </a:r>
          </a:p>
          <a:p>
            <a:pPr lvl="1"/>
            <a:r>
              <a:rPr lang="en-GB" noProof="0">
                <a:solidFill>
                  <a:schemeClr val="bg1"/>
                </a:solidFill>
              </a:rPr>
              <a:t>As a learning opportunity</a:t>
            </a:r>
          </a:p>
        </p:txBody>
      </p:sp>
      <p:pic>
        <p:nvPicPr>
          <p:cNvPr id="8" name="Picture 7">
            <a:extLst>
              <a:ext uri="{FF2B5EF4-FFF2-40B4-BE49-F238E27FC236}">
                <a16:creationId xmlns:a16="http://schemas.microsoft.com/office/drawing/2014/main" id="{0C8F9CC6-7DA4-9CBD-C4B6-F5E708047F8F}"/>
              </a:ext>
            </a:extLst>
          </p:cNvPr>
          <p:cNvPicPr>
            <a:picLocks noChangeAspect="1"/>
          </p:cNvPicPr>
          <p:nvPr/>
        </p:nvPicPr>
        <p:blipFill>
          <a:blip r:embed="rId2"/>
          <a:stretch>
            <a:fillRect/>
          </a:stretch>
        </p:blipFill>
        <p:spPr>
          <a:xfrm>
            <a:off x="9302246" y="723369"/>
            <a:ext cx="2889754" cy="2889754"/>
          </a:xfrm>
          <a:prstGeom prst="rect">
            <a:avLst/>
          </a:prstGeom>
        </p:spPr>
      </p:pic>
      <p:sp>
        <p:nvSpPr>
          <p:cNvPr id="7" name="Action Button: Go Forward or Next 6">
            <a:hlinkClick r:id="" action="ppaction://hlinkshowjump?jump=nextslide" highlightClick="1"/>
            <a:extLst>
              <a:ext uri="{FF2B5EF4-FFF2-40B4-BE49-F238E27FC236}">
                <a16:creationId xmlns:a16="http://schemas.microsoft.com/office/drawing/2014/main" id="{0559CC43-EF3B-1DF9-B16B-17099825985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D8441822-E2CD-D571-F6FB-56D164A3419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3" action="ppaction://hlinksldjump" highlightClick="1"/>
            <a:extLst>
              <a:ext uri="{FF2B5EF4-FFF2-40B4-BE49-F238E27FC236}">
                <a16:creationId xmlns:a16="http://schemas.microsoft.com/office/drawing/2014/main" id="{7C2D9300-A59A-9B42-F0AF-C138CB3A863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18827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D054-CB49-AA37-DD4C-D92EA7EA1269}"/>
              </a:ext>
            </a:extLst>
          </p:cNvPr>
          <p:cNvSpPr>
            <a:spLocks noGrp="1"/>
          </p:cNvSpPr>
          <p:nvPr>
            <p:ph type="title"/>
          </p:nvPr>
        </p:nvSpPr>
        <p:spPr/>
        <p:txBody>
          <a:bodyPr/>
          <a:lstStyle/>
          <a:p>
            <a:r>
              <a:rPr lang="en-GB" noProof="0"/>
              <a:t>Time Spent: Foundation Year 2</a:t>
            </a:r>
          </a:p>
        </p:txBody>
      </p:sp>
      <p:sp>
        <p:nvSpPr>
          <p:cNvPr id="3" name="Text Placeholder 2">
            <a:extLst>
              <a:ext uri="{FF2B5EF4-FFF2-40B4-BE49-F238E27FC236}">
                <a16:creationId xmlns:a16="http://schemas.microsoft.com/office/drawing/2014/main" id="{B135147E-FD7F-0EA7-1DF3-52458BB77EC0}"/>
              </a:ext>
            </a:extLst>
          </p:cNvPr>
          <p:cNvSpPr>
            <a:spLocks noGrp="1"/>
          </p:cNvSpPr>
          <p:nvPr>
            <p:ph type="body" idx="1"/>
          </p:nvPr>
        </p:nvSpPr>
        <p:spPr/>
        <p:txBody>
          <a:bodyPr/>
          <a:lstStyle/>
          <a:p>
            <a:r>
              <a:rPr lang="en-GB" noProof="0">
                <a:solidFill>
                  <a:schemeClr val="bg1"/>
                </a:solidFill>
              </a:rPr>
              <a:t>Main Duties</a:t>
            </a:r>
          </a:p>
        </p:txBody>
      </p:sp>
      <p:sp>
        <p:nvSpPr>
          <p:cNvPr id="4" name="Content Placeholder 3">
            <a:extLst>
              <a:ext uri="{FF2B5EF4-FFF2-40B4-BE49-F238E27FC236}">
                <a16:creationId xmlns:a16="http://schemas.microsoft.com/office/drawing/2014/main" id="{CCCCC28A-3E0C-2138-AC15-AA893D44657A}"/>
              </a:ext>
            </a:extLst>
          </p:cNvPr>
          <p:cNvSpPr>
            <a:spLocks noGrp="1"/>
          </p:cNvSpPr>
          <p:nvPr>
            <p:ph sz="half" idx="2"/>
          </p:nvPr>
        </p:nvSpPr>
        <p:spPr/>
        <p:txBody>
          <a:bodyPr>
            <a:normAutofit/>
          </a:bodyPr>
          <a:lstStyle/>
          <a:p>
            <a:r>
              <a:rPr lang="en-GB" noProof="0">
                <a:solidFill>
                  <a:schemeClr val="bg1"/>
                </a:solidFill>
              </a:rPr>
              <a:t>Ward Round</a:t>
            </a:r>
          </a:p>
          <a:p>
            <a:pPr lvl="1"/>
            <a:r>
              <a:rPr lang="en-GB" noProof="0">
                <a:solidFill>
                  <a:schemeClr val="bg1"/>
                </a:solidFill>
              </a:rPr>
              <a:t>Writing notes, listing jobs, review</a:t>
            </a:r>
          </a:p>
          <a:p>
            <a:r>
              <a:rPr lang="en-GB" noProof="0">
                <a:solidFill>
                  <a:schemeClr val="bg1"/>
                </a:solidFill>
              </a:rPr>
              <a:t>Ward Jobs</a:t>
            </a:r>
          </a:p>
          <a:p>
            <a:pPr lvl="1"/>
            <a:r>
              <a:rPr lang="en-GB" noProof="0">
                <a:solidFill>
                  <a:schemeClr val="bg1"/>
                </a:solidFill>
              </a:rPr>
              <a:t>Examination, procedures, prescribing, queries, family</a:t>
            </a:r>
          </a:p>
          <a:p>
            <a:r>
              <a:rPr lang="en-GB" noProof="0">
                <a:solidFill>
                  <a:schemeClr val="bg1"/>
                </a:solidFill>
              </a:rPr>
              <a:t>Reviews</a:t>
            </a:r>
          </a:p>
          <a:p>
            <a:pPr lvl="1"/>
            <a:r>
              <a:rPr lang="en-GB" noProof="0">
                <a:solidFill>
                  <a:schemeClr val="bg1"/>
                </a:solidFill>
              </a:rPr>
              <a:t>Clerking new patients, emergency</a:t>
            </a:r>
          </a:p>
          <a:p>
            <a:r>
              <a:rPr lang="en-GB" noProof="0">
                <a:solidFill>
                  <a:schemeClr val="bg1"/>
                </a:solidFill>
              </a:rPr>
              <a:t>Admin</a:t>
            </a:r>
          </a:p>
          <a:p>
            <a:pPr lvl="1"/>
            <a:r>
              <a:rPr lang="en-GB" noProof="0">
                <a:solidFill>
                  <a:schemeClr val="bg1"/>
                </a:solidFill>
              </a:rPr>
              <a:t>Chasing investigations, documents, </a:t>
            </a:r>
          </a:p>
        </p:txBody>
      </p:sp>
      <p:sp>
        <p:nvSpPr>
          <p:cNvPr id="5" name="Text Placeholder 4">
            <a:extLst>
              <a:ext uri="{FF2B5EF4-FFF2-40B4-BE49-F238E27FC236}">
                <a16:creationId xmlns:a16="http://schemas.microsoft.com/office/drawing/2014/main" id="{8395ADA8-829A-A1FC-BB7B-A8625C4366E6}"/>
              </a:ext>
            </a:extLst>
          </p:cNvPr>
          <p:cNvSpPr>
            <a:spLocks noGrp="1"/>
          </p:cNvSpPr>
          <p:nvPr>
            <p:ph type="body" sz="quarter" idx="3"/>
          </p:nvPr>
        </p:nvSpPr>
        <p:spPr/>
        <p:txBody>
          <a:bodyPr/>
          <a:lstStyle/>
          <a:p>
            <a:r>
              <a:rPr lang="en-GB" noProof="0">
                <a:solidFill>
                  <a:schemeClr val="bg1"/>
                </a:solidFill>
              </a:rPr>
              <a:t>Minor Duties</a:t>
            </a:r>
          </a:p>
        </p:txBody>
      </p:sp>
      <p:sp>
        <p:nvSpPr>
          <p:cNvPr id="6" name="Content Placeholder 5">
            <a:extLst>
              <a:ext uri="{FF2B5EF4-FFF2-40B4-BE49-F238E27FC236}">
                <a16:creationId xmlns:a16="http://schemas.microsoft.com/office/drawing/2014/main" id="{951FED9B-E858-2EEB-E339-48E07664DDD8}"/>
              </a:ext>
            </a:extLst>
          </p:cNvPr>
          <p:cNvSpPr>
            <a:spLocks noGrp="1"/>
          </p:cNvSpPr>
          <p:nvPr>
            <p:ph sz="quarter" idx="4"/>
          </p:nvPr>
        </p:nvSpPr>
        <p:spPr/>
        <p:txBody>
          <a:bodyPr>
            <a:normAutofit/>
          </a:bodyPr>
          <a:lstStyle/>
          <a:p>
            <a:r>
              <a:rPr lang="en-GB" noProof="0">
                <a:solidFill>
                  <a:schemeClr val="bg1"/>
                </a:solidFill>
              </a:rPr>
              <a:t>Clinic</a:t>
            </a:r>
          </a:p>
          <a:p>
            <a:pPr lvl="1"/>
            <a:r>
              <a:rPr lang="en-GB" noProof="0">
                <a:solidFill>
                  <a:schemeClr val="bg1"/>
                </a:solidFill>
              </a:rPr>
              <a:t>Occasional supervised expectations in a subspecialty review</a:t>
            </a:r>
          </a:p>
          <a:p>
            <a:r>
              <a:rPr lang="en-GB" noProof="0">
                <a:solidFill>
                  <a:schemeClr val="bg1"/>
                </a:solidFill>
              </a:rPr>
              <a:t>Theatre</a:t>
            </a:r>
          </a:p>
          <a:p>
            <a:pPr lvl="1"/>
            <a:r>
              <a:rPr lang="en-GB" noProof="0">
                <a:solidFill>
                  <a:schemeClr val="bg1"/>
                </a:solidFill>
              </a:rPr>
              <a:t>Growing opportunity, expectation of basic skills</a:t>
            </a:r>
          </a:p>
          <a:p>
            <a:r>
              <a:rPr lang="en-GB" noProof="0">
                <a:solidFill>
                  <a:schemeClr val="bg1"/>
                </a:solidFill>
              </a:rPr>
              <a:t>MDT</a:t>
            </a:r>
          </a:p>
          <a:p>
            <a:pPr lvl="1"/>
            <a:r>
              <a:rPr lang="en-GB" noProof="0">
                <a:solidFill>
                  <a:schemeClr val="bg1"/>
                </a:solidFill>
              </a:rPr>
              <a:t>As a learning opportunity</a:t>
            </a:r>
          </a:p>
        </p:txBody>
      </p:sp>
      <p:pic>
        <p:nvPicPr>
          <p:cNvPr id="7" name="Picture 6">
            <a:extLst>
              <a:ext uri="{FF2B5EF4-FFF2-40B4-BE49-F238E27FC236}">
                <a16:creationId xmlns:a16="http://schemas.microsoft.com/office/drawing/2014/main" id="{8E65CC7A-8BCE-B5BD-61CA-965A5BD11CE9}"/>
              </a:ext>
            </a:extLst>
          </p:cNvPr>
          <p:cNvPicPr>
            <a:picLocks noChangeAspect="1"/>
          </p:cNvPicPr>
          <p:nvPr/>
        </p:nvPicPr>
        <p:blipFill>
          <a:blip r:embed="rId2"/>
          <a:stretch>
            <a:fillRect/>
          </a:stretch>
        </p:blipFill>
        <p:spPr>
          <a:xfrm>
            <a:off x="9302246" y="723369"/>
            <a:ext cx="2889754" cy="2889754"/>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3C383E95-E221-347B-0562-69B0F5544C3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A668E9E9-7876-C080-DECB-629302801A7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3" action="ppaction://hlinksldjump" highlightClick="1"/>
            <a:extLst>
              <a:ext uri="{FF2B5EF4-FFF2-40B4-BE49-F238E27FC236}">
                <a16:creationId xmlns:a16="http://schemas.microsoft.com/office/drawing/2014/main" id="{5B83D5DB-FA7F-E32A-C409-53A9404BFAB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348406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3856C-4378-24BB-66D4-05D20E6BE310}"/>
              </a:ext>
            </a:extLst>
          </p:cNvPr>
          <p:cNvSpPr>
            <a:spLocks noGrp="1"/>
          </p:cNvSpPr>
          <p:nvPr>
            <p:ph type="title"/>
          </p:nvPr>
        </p:nvSpPr>
        <p:spPr/>
        <p:txBody>
          <a:bodyPr/>
          <a:lstStyle/>
          <a:p>
            <a:r>
              <a:rPr lang="en-GB" noProof="0"/>
              <a:t>Time Spent: Core Surgical Trainee</a:t>
            </a:r>
          </a:p>
        </p:txBody>
      </p:sp>
      <p:sp>
        <p:nvSpPr>
          <p:cNvPr id="3" name="Text Placeholder 2">
            <a:extLst>
              <a:ext uri="{FF2B5EF4-FFF2-40B4-BE49-F238E27FC236}">
                <a16:creationId xmlns:a16="http://schemas.microsoft.com/office/drawing/2014/main" id="{671FD562-B948-AFE5-FFB1-387B05EDA332}"/>
              </a:ext>
            </a:extLst>
          </p:cNvPr>
          <p:cNvSpPr>
            <a:spLocks noGrp="1"/>
          </p:cNvSpPr>
          <p:nvPr>
            <p:ph type="body" idx="1"/>
          </p:nvPr>
        </p:nvSpPr>
        <p:spPr/>
        <p:txBody>
          <a:bodyPr/>
          <a:lstStyle/>
          <a:p>
            <a:r>
              <a:rPr lang="en-GB" noProof="0">
                <a:solidFill>
                  <a:schemeClr val="bg1"/>
                </a:solidFill>
              </a:rPr>
              <a:t>Main Duties</a:t>
            </a:r>
          </a:p>
        </p:txBody>
      </p:sp>
      <p:sp>
        <p:nvSpPr>
          <p:cNvPr id="4" name="Content Placeholder 3">
            <a:extLst>
              <a:ext uri="{FF2B5EF4-FFF2-40B4-BE49-F238E27FC236}">
                <a16:creationId xmlns:a16="http://schemas.microsoft.com/office/drawing/2014/main" id="{808DEE2C-FB9A-880D-C9CE-149560A8120E}"/>
              </a:ext>
            </a:extLst>
          </p:cNvPr>
          <p:cNvSpPr>
            <a:spLocks noGrp="1"/>
          </p:cNvSpPr>
          <p:nvPr>
            <p:ph sz="half" idx="2"/>
          </p:nvPr>
        </p:nvSpPr>
        <p:spPr/>
        <p:txBody>
          <a:bodyPr/>
          <a:lstStyle/>
          <a:p>
            <a:r>
              <a:rPr lang="en-GB" noProof="0">
                <a:solidFill>
                  <a:schemeClr val="bg1"/>
                </a:solidFill>
              </a:rPr>
              <a:t>Ward Round</a:t>
            </a:r>
          </a:p>
          <a:p>
            <a:pPr lvl="1"/>
            <a:r>
              <a:rPr lang="en-GB" noProof="0">
                <a:solidFill>
                  <a:schemeClr val="bg1"/>
                </a:solidFill>
              </a:rPr>
              <a:t>Writing notes, review, decisions</a:t>
            </a:r>
          </a:p>
          <a:p>
            <a:r>
              <a:rPr lang="en-GB" noProof="0">
                <a:solidFill>
                  <a:schemeClr val="bg1"/>
                </a:solidFill>
              </a:rPr>
              <a:t>Clinic</a:t>
            </a:r>
          </a:p>
          <a:p>
            <a:pPr lvl="1"/>
            <a:r>
              <a:rPr lang="en-GB" noProof="0">
                <a:solidFill>
                  <a:schemeClr val="bg1"/>
                </a:solidFill>
              </a:rPr>
              <a:t>Regular independent (but consultant reviewed) clinics</a:t>
            </a:r>
          </a:p>
          <a:p>
            <a:r>
              <a:rPr lang="en-GB" noProof="0">
                <a:solidFill>
                  <a:schemeClr val="bg1"/>
                </a:solidFill>
              </a:rPr>
              <a:t>Theatre</a:t>
            </a:r>
          </a:p>
          <a:p>
            <a:pPr lvl="1"/>
            <a:r>
              <a:rPr lang="en-GB" noProof="0">
                <a:solidFill>
                  <a:schemeClr val="bg1"/>
                </a:solidFill>
              </a:rPr>
              <a:t>Learning skills, assisting</a:t>
            </a:r>
          </a:p>
          <a:p>
            <a:r>
              <a:rPr lang="en-GB" noProof="0">
                <a:solidFill>
                  <a:schemeClr val="bg1"/>
                </a:solidFill>
              </a:rPr>
              <a:t>Reviews</a:t>
            </a:r>
          </a:p>
          <a:p>
            <a:pPr lvl="1"/>
            <a:r>
              <a:rPr lang="en-GB" noProof="0">
                <a:solidFill>
                  <a:schemeClr val="bg1"/>
                </a:solidFill>
              </a:rPr>
              <a:t>Clerking new patients, emergency</a:t>
            </a:r>
          </a:p>
          <a:p>
            <a:pPr marL="0" indent="0">
              <a:buNone/>
            </a:pPr>
            <a:endParaRPr lang="en-GB" noProof="0">
              <a:solidFill>
                <a:schemeClr val="bg1"/>
              </a:solidFill>
            </a:endParaRPr>
          </a:p>
          <a:p>
            <a:pPr lvl="1"/>
            <a:endParaRPr lang="en-GB" noProof="0">
              <a:solidFill>
                <a:schemeClr val="bg1"/>
              </a:solidFill>
            </a:endParaRPr>
          </a:p>
        </p:txBody>
      </p:sp>
      <p:sp>
        <p:nvSpPr>
          <p:cNvPr id="5" name="Text Placeholder 4">
            <a:extLst>
              <a:ext uri="{FF2B5EF4-FFF2-40B4-BE49-F238E27FC236}">
                <a16:creationId xmlns:a16="http://schemas.microsoft.com/office/drawing/2014/main" id="{946C9D26-C1F0-16CF-C7E2-69CD2BEDF83B}"/>
              </a:ext>
            </a:extLst>
          </p:cNvPr>
          <p:cNvSpPr>
            <a:spLocks noGrp="1"/>
          </p:cNvSpPr>
          <p:nvPr>
            <p:ph type="body" sz="quarter" idx="3"/>
          </p:nvPr>
        </p:nvSpPr>
        <p:spPr/>
        <p:txBody>
          <a:bodyPr/>
          <a:lstStyle/>
          <a:p>
            <a:r>
              <a:rPr lang="en-GB" noProof="0">
                <a:solidFill>
                  <a:schemeClr val="bg1"/>
                </a:solidFill>
              </a:rPr>
              <a:t>Minor Duties</a:t>
            </a:r>
          </a:p>
        </p:txBody>
      </p:sp>
      <p:sp>
        <p:nvSpPr>
          <p:cNvPr id="6" name="Content Placeholder 5">
            <a:extLst>
              <a:ext uri="{FF2B5EF4-FFF2-40B4-BE49-F238E27FC236}">
                <a16:creationId xmlns:a16="http://schemas.microsoft.com/office/drawing/2014/main" id="{23DCDA05-E125-600F-5780-73ADF81F84F1}"/>
              </a:ext>
            </a:extLst>
          </p:cNvPr>
          <p:cNvSpPr>
            <a:spLocks noGrp="1"/>
          </p:cNvSpPr>
          <p:nvPr>
            <p:ph sz="quarter" idx="4"/>
          </p:nvPr>
        </p:nvSpPr>
        <p:spPr/>
        <p:txBody>
          <a:bodyPr/>
          <a:lstStyle/>
          <a:p>
            <a:r>
              <a:rPr lang="en-GB" noProof="0">
                <a:solidFill>
                  <a:schemeClr val="bg1"/>
                </a:solidFill>
              </a:rPr>
              <a:t>Ward Jobs</a:t>
            </a:r>
          </a:p>
          <a:p>
            <a:pPr lvl="1"/>
            <a:r>
              <a:rPr lang="en-GB" noProof="0">
                <a:solidFill>
                  <a:schemeClr val="bg1"/>
                </a:solidFill>
              </a:rPr>
              <a:t>Most covered by F1/2, occasional</a:t>
            </a:r>
          </a:p>
          <a:p>
            <a:r>
              <a:rPr lang="en-GB" noProof="0">
                <a:solidFill>
                  <a:schemeClr val="bg1"/>
                </a:solidFill>
              </a:rPr>
              <a:t>Admin</a:t>
            </a:r>
          </a:p>
          <a:p>
            <a:pPr lvl="1"/>
            <a:r>
              <a:rPr lang="en-GB" noProof="0">
                <a:solidFill>
                  <a:schemeClr val="bg1"/>
                </a:solidFill>
              </a:rPr>
              <a:t>Most covered by F1/2, occasional</a:t>
            </a:r>
          </a:p>
          <a:p>
            <a:r>
              <a:rPr lang="en-GB" noProof="0">
                <a:solidFill>
                  <a:schemeClr val="bg1"/>
                </a:solidFill>
              </a:rPr>
              <a:t>MDT</a:t>
            </a:r>
          </a:p>
          <a:p>
            <a:pPr lvl="1"/>
            <a:r>
              <a:rPr lang="en-GB" noProof="0">
                <a:solidFill>
                  <a:schemeClr val="bg1"/>
                </a:solidFill>
              </a:rPr>
              <a:t>Presenting cases</a:t>
            </a:r>
          </a:p>
        </p:txBody>
      </p:sp>
      <p:pic>
        <p:nvPicPr>
          <p:cNvPr id="8" name="Picture 7">
            <a:extLst>
              <a:ext uri="{FF2B5EF4-FFF2-40B4-BE49-F238E27FC236}">
                <a16:creationId xmlns:a16="http://schemas.microsoft.com/office/drawing/2014/main" id="{D90E2055-9B44-C82F-4115-A9F7952EB6E1}"/>
              </a:ext>
            </a:extLst>
          </p:cNvPr>
          <p:cNvPicPr>
            <a:picLocks noChangeAspect="1"/>
          </p:cNvPicPr>
          <p:nvPr/>
        </p:nvPicPr>
        <p:blipFill>
          <a:blip r:embed="rId2"/>
          <a:stretch>
            <a:fillRect/>
          </a:stretch>
        </p:blipFill>
        <p:spPr>
          <a:xfrm>
            <a:off x="9316254" y="723369"/>
            <a:ext cx="2889754" cy="2889754"/>
          </a:xfrm>
          <a:prstGeom prst="rect">
            <a:avLst/>
          </a:prstGeom>
        </p:spPr>
      </p:pic>
      <p:sp>
        <p:nvSpPr>
          <p:cNvPr id="7" name="Action Button: Go Forward or Next 6">
            <a:hlinkClick r:id="" action="ppaction://hlinkshowjump?jump=nextslide" highlightClick="1"/>
            <a:extLst>
              <a:ext uri="{FF2B5EF4-FFF2-40B4-BE49-F238E27FC236}">
                <a16:creationId xmlns:a16="http://schemas.microsoft.com/office/drawing/2014/main" id="{B638B236-05AE-80D0-407B-23D7CABE7DF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59AB55EB-B337-1B3D-63B2-AFEAD3F354A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3" action="ppaction://hlinksldjump" highlightClick="1"/>
            <a:extLst>
              <a:ext uri="{FF2B5EF4-FFF2-40B4-BE49-F238E27FC236}">
                <a16:creationId xmlns:a16="http://schemas.microsoft.com/office/drawing/2014/main" id="{7896DEBE-26A1-60BC-3D8B-416E078BD1F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33822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3C3A-147B-EA26-10E6-6F4DED6A0B29}"/>
              </a:ext>
            </a:extLst>
          </p:cNvPr>
          <p:cNvSpPr>
            <a:spLocks noGrp="1"/>
          </p:cNvSpPr>
          <p:nvPr>
            <p:ph type="title"/>
          </p:nvPr>
        </p:nvSpPr>
        <p:spPr/>
        <p:txBody>
          <a:bodyPr/>
          <a:lstStyle/>
          <a:p>
            <a:r>
              <a:rPr lang="en-GB" noProof="0"/>
              <a:t>Time Spent: Specialty Registrar</a:t>
            </a:r>
          </a:p>
        </p:txBody>
      </p:sp>
      <p:sp>
        <p:nvSpPr>
          <p:cNvPr id="3" name="Text Placeholder 2">
            <a:extLst>
              <a:ext uri="{FF2B5EF4-FFF2-40B4-BE49-F238E27FC236}">
                <a16:creationId xmlns:a16="http://schemas.microsoft.com/office/drawing/2014/main" id="{BA40032E-A13E-1EB9-EB10-D3B414623F94}"/>
              </a:ext>
            </a:extLst>
          </p:cNvPr>
          <p:cNvSpPr>
            <a:spLocks noGrp="1"/>
          </p:cNvSpPr>
          <p:nvPr>
            <p:ph type="body" idx="1"/>
          </p:nvPr>
        </p:nvSpPr>
        <p:spPr/>
        <p:txBody>
          <a:bodyPr/>
          <a:lstStyle/>
          <a:p>
            <a:r>
              <a:rPr lang="en-GB" noProof="0">
                <a:solidFill>
                  <a:schemeClr val="bg1"/>
                </a:solidFill>
              </a:rPr>
              <a:t>Main Duties</a:t>
            </a:r>
          </a:p>
        </p:txBody>
      </p:sp>
      <p:sp>
        <p:nvSpPr>
          <p:cNvPr id="4" name="Content Placeholder 3">
            <a:extLst>
              <a:ext uri="{FF2B5EF4-FFF2-40B4-BE49-F238E27FC236}">
                <a16:creationId xmlns:a16="http://schemas.microsoft.com/office/drawing/2014/main" id="{990F2D76-63B4-F4EF-E412-1D95ED2F9011}"/>
              </a:ext>
            </a:extLst>
          </p:cNvPr>
          <p:cNvSpPr>
            <a:spLocks noGrp="1"/>
          </p:cNvSpPr>
          <p:nvPr>
            <p:ph sz="half" idx="2"/>
          </p:nvPr>
        </p:nvSpPr>
        <p:spPr/>
        <p:txBody>
          <a:bodyPr/>
          <a:lstStyle/>
          <a:p>
            <a:r>
              <a:rPr lang="en-GB" noProof="0">
                <a:solidFill>
                  <a:schemeClr val="bg1"/>
                </a:solidFill>
              </a:rPr>
              <a:t>Ward Round</a:t>
            </a:r>
          </a:p>
          <a:p>
            <a:pPr lvl="1"/>
            <a:r>
              <a:rPr lang="en-GB" noProof="0">
                <a:solidFill>
                  <a:schemeClr val="bg1"/>
                </a:solidFill>
              </a:rPr>
              <a:t>Decisions, review</a:t>
            </a:r>
          </a:p>
          <a:p>
            <a:r>
              <a:rPr lang="en-GB" noProof="0">
                <a:solidFill>
                  <a:schemeClr val="bg1"/>
                </a:solidFill>
              </a:rPr>
              <a:t>Clinic</a:t>
            </a:r>
          </a:p>
          <a:p>
            <a:pPr lvl="1"/>
            <a:r>
              <a:rPr lang="en-GB" noProof="0">
                <a:solidFill>
                  <a:schemeClr val="bg1"/>
                </a:solidFill>
              </a:rPr>
              <a:t>Regular independent (but consultant reviewed) clinics</a:t>
            </a:r>
          </a:p>
          <a:p>
            <a:r>
              <a:rPr lang="en-GB" noProof="0">
                <a:solidFill>
                  <a:schemeClr val="bg1"/>
                </a:solidFill>
              </a:rPr>
              <a:t>Theatre</a:t>
            </a:r>
          </a:p>
          <a:p>
            <a:pPr lvl="1"/>
            <a:r>
              <a:rPr lang="en-GB" noProof="0">
                <a:solidFill>
                  <a:schemeClr val="bg1"/>
                </a:solidFill>
              </a:rPr>
              <a:t>Learning skills, leading most cases</a:t>
            </a:r>
          </a:p>
          <a:p>
            <a:r>
              <a:rPr lang="en-GB" noProof="0">
                <a:solidFill>
                  <a:schemeClr val="bg1"/>
                </a:solidFill>
              </a:rPr>
              <a:t>Reviews</a:t>
            </a:r>
          </a:p>
          <a:p>
            <a:pPr lvl="1"/>
            <a:r>
              <a:rPr lang="en-GB" noProof="0">
                <a:solidFill>
                  <a:schemeClr val="bg1"/>
                </a:solidFill>
              </a:rPr>
              <a:t>Clerking new patients, emergency</a:t>
            </a:r>
          </a:p>
        </p:txBody>
      </p:sp>
      <p:sp>
        <p:nvSpPr>
          <p:cNvPr id="5" name="Text Placeholder 4">
            <a:extLst>
              <a:ext uri="{FF2B5EF4-FFF2-40B4-BE49-F238E27FC236}">
                <a16:creationId xmlns:a16="http://schemas.microsoft.com/office/drawing/2014/main" id="{28A7FA8B-0D40-3B1C-627F-60D92AFE6D46}"/>
              </a:ext>
            </a:extLst>
          </p:cNvPr>
          <p:cNvSpPr>
            <a:spLocks noGrp="1"/>
          </p:cNvSpPr>
          <p:nvPr>
            <p:ph type="body" sz="quarter" idx="3"/>
          </p:nvPr>
        </p:nvSpPr>
        <p:spPr/>
        <p:txBody>
          <a:bodyPr/>
          <a:lstStyle/>
          <a:p>
            <a:r>
              <a:rPr lang="en-GB" noProof="0">
                <a:solidFill>
                  <a:schemeClr val="bg1"/>
                </a:solidFill>
              </a:rPr>
              <a:t>Minor Duties</a:t>
            </a:r>
          </a:p>
        </p:txBody>
      </p:sp>
      <p:sp>
        <p:nvSpPr>
          <p:cNvPr id="6" name="Content Placeholder 5">
            <a:extLst>
              <a:ext uri="{FF2B5EF4-FFF2-40B4-BE49-F238E27FC236}">
                <a16:creationId xmlns:a16="http://schemas.microsoft.com/office/drawing/2014/main" id="{0C0F1284-0C85-1019-BC18-3106BC851707}"/>
              </a:ext>
            </a:extLst>
          </p:cNvPr>
          <p:cNvSpPr>
            <a:spLocks noGrp="1"/>
          </p:cNvSpPr>
          <p:nvPr>
            <p:ph sz="quarter" idx="4"/>
          </p:nvPr>
        </p:nvSpPr>
        <p:spPr/>
        <p:txBody>
          <a:bodyPr/>
          <a:lstStyle/>
          <a:p>
            <a:r>
              <a:rPr lang="en-GB" noProof="0">
                <a:solidFill>
                  <a:schemeClr val="bg1"/>
                </a:solidFill>
              </a:rPr>
              <a:t>Ward Jobs</a:t>
            </a:r>
          </a:p>
          <a:p>
            <a:pPr lvl="1"/>
            <a:r>
              <a:rPr lang="en-GB" noProof="0">
                <a:solidFill>
                  <a:schemeClr val="bg1"/>
                </a:solidFill>
              </a:rPr>
              <a:t>Very occasional</a:t>
            </a:r>
          </a:p>
          <a:p>
            <a:r>
              <a:rPr lang="en-GB" noProof="0">
                <a:solidFill>
                  <a:schemeClr val="bg1"/>
                </a:solidFill>
              </a:rPr>
              <a:t>Admin</a:t>
            </a:r>
          </a:p>
          <a:p>
            <a:pPr lvl="1"/>
            <a:r>
              <a:rPr lang="en-GB" noProof="0">
                <a:solidFill>
                  <a:schemeClr val="bg1"/>
                </a:solidFill>
              </a:rPr>
              <a:t>Minimal note-writing</a:t>
            </a:r>
          </a:p>
          <a:p>
            <a:r>
              <a:rPr lang="en-GB" noProof="0">
                <a:solidFill>
                  <a:schemeClr val="bg1"/>
                </a:solidFill>
              </a:rPr>
              <a:t>MDT</a:t>
            </a:r>
          </a:p>
          <a:p>
            <a:pPr lvl="1"/>
            <a:r>
              <a:rPr lang="en-GB" noProof="0">
                <a:solidFill>
                  <a:schemeClr val="bg1"/>
                </a:solidFill>
              </a:rPr>
              <a:t>Presenting cases, decisions</a:t>
            </a:r>
          </a:p>
        </p:txBody>
      </p:sp>
      <p:pic>
        <p:nvPicPr>
          <p:cNvPr id="7" name="Picture 6">
            <a:extLst>
              <a:ext uri="{FF2B5EF4-FFF2-40B4-BE49-F238E27FC236}">
                <a16:creationId xmlns:a16="http://schemas.microsoft.com/office/drawing/2014/main" id="{3DD13975-425D-D98B-F7C3-DDF64466D3AA}"/>
              </a:ext>
            </a:extLst>
          </p:cNvPr>
          <p:cNvPicPr>
            <a:picLocks noChangeAspect="1"/>
          </p:cNvPicPr>
          <p:nvPr/>
        </p:nvPicPr>
        <p:blipFill>
          <a:blip r:embed="rId2"/>
          <a:stretch>
            <a:fillRect/>
          </a:stretch>
        </p:blipFill>
        <p:spPr>
          <a:xfrm>
            <a:off x="9296149" y="723369"/>
            <a:ext cx="2895851" cy="2889754"/>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4916A8B9-AAEA-DAD7-45CE-4AA21B6CB1E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CB9870E0-E81E-6848-7CB2-92FF93BDD29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3" action="ppaction://hlinksldjump" highlightClick="1"/>
            <a:extLst>
              <a:ext uri="{FF2B5EF4-FFF2-40B4-BE49-F238E27FC236}">
                <a16:creationId xmlns:a16="http://schemas.microsoft.com/office/drawing/2014/main" id="{5D4BE2E5-E14B-CA37-60F8-3B4F0A7902A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2945706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D19AB-3389-BE4C-429C-C8C15E4C6165}"/>
              </a:ext>
            </a:extLst>
          </p:cNvPr>
          <p:cNvSpPr>
            <a:spLocks noGrp="1"/>
          </p:cNvSpPr>
          <p:nvPr>
            <p:ph type="title"/>
          </p:nvPr>
        </p:nvSpPr>
        <p:spPr/>
        <p:txBody>
          <a:bodyPr/>
          <a:lstStyle/>
          <a:p>
            <a:r>
              <a:rPr lang="en-GB" noProof="0"/>
              <a:t>Time Spent: Consultant</a:t>
            </a:r>
          </a:p>
        </p:txBody>
      </p:sp>
      <p:sp>
        <p:nvSpPr>
          <p:cNvPr id="3" name="Text Placeholder 2">
            <a:extLst>
              <a:ext uri="{FF2B5EF4-FFF2-40B4-BE49-F238E27FC236}">
                <a16:creationId xmlns:a16="http://schemas.microsoft.com/office/drawing/2014/main" id="{418D7DB2-A9E6-0959-2C9D-C035BC842D22}"/>
              </a:ext>
            </a:extLst>
          </p:cNvPr>
          <p:cNvSpPr>
            <a:spLocks noGrp="1"/>
          </p:cNvSpPr>
          <p:nvPr>
            <p:ph type="body" idx="1"/>
          </p:nvPr>
        </p:nvSpPr>
        <p:spPr/>
        <p:txBody>
          <a:bodyPr/>
          <a:lstStyle/>
          <a:p>
            <a:r>
              <a:rPr lang="en-GB" noProof="0">
                <a:solidFill>
                  <a:schemeClr val="bg1"/>
                </a:solidFill>
              </a:rPr>
              <a:t>Main Duties</a:t>
            </a:r>
          </a:p>
        </p:txBody>
      </p:sp>
      <p:sp>
        <p:nvSpPr>
          <p:cNvPr id="4" name="Content Placeholder 3">
            <a:extLst>
              <a:ext uri="{FF2B5EF4-FFF2-40B4-BE49-F238E27FC236}">
                <a16:creationId xmlns:a16="http://schemas.microsoft.com/office/drawing/2014/main" id="{BC45F4AE-D57C-418C-0CEB-0A3663C96850}"/>
              </a:ext>
            </a:extLst>
          </p:cNvPr>
          <p:cNvSpPr>
            <a:spLocks noGrp="1"/>
          </p:cNvSpPr>
          <p:nvPr>
            <p:ph sz="half" idx="2"/>
          </p:nvPr>
        </p:nvSpPr>
        <p:spPr>
          <a:xfrm>
            <a:off x="675745" y="2737245"/>
            <a:ext cx="4185623" cy="3766192"/>
          </a:xfrm>
        </p:spPr>
        <p:txBody>
          <a:bodyPr>
            <a:normAutofit/>
          </a:bodyPr>
          <a:lstStyle/>
          <a:p>
            <a:r>
              <a:rPr lang="en-GB" noProof="0">
                <a:solidFill>
                  <a:schemeClr val="bg1"/>
                </a:solidFill>
              </a:rPr>
              <a:t>Ward Round</a:t>
            </a:r>
          </a:p>
          <a:p>
            <a:pPr lvl="1"/>
            <a:r>
              <a:rPr lang="en-GB" noProof="0">
                <a:solidFill>
                  <a:schemeClr val="bg1"/>
                </a:solidFill>
              </a:rPr>
              <a:t>Decisions, review</a:t>
            </a:r>
          </a:p>
          <a:p>
            <a:r>
              <a:rPr lang="en-GB" noProof="0">
                <a:solidFill>
                  <a:schemeClr val="bg1"/>
                </a:solidFill>
              </a:rPr>
              <a:t>Clinic</a:t>
            </a:r>
          </a:p>
          <a:p>
            <a:pPr lvl="1"/>
            <a:r>
              <a:rPr lang="en-GB" noProof="0">
                <a:solidFill>
                  <a:schemeClr val="bg1"/>
                </a:solidFill>
              </a:rPr>
              <a:t>Bulk of work, special interests</a:t>
            </a:r>
          </a:p>
          <a:p>
            <a:r>
              <a:rPr lang="en-GB" noProof="0">
                <a:solidFill>
                  <a:schemeClr val="bg1"/>
                </a:solidFill>
              </a:rPr>
              <a:t>Theatre</a:t>
            </a:r>
          </a:p>
          <a:p>
            <a:pPr lvl="1"/>
            <a:r>
              <a:rPr lang="en-GB" noProof="0">
                <a:solidFill>
                  <a:schemeClr val="bg1"/>
                </a:solidFill>
              </a:rPr>
              <a:t>Teaching, leading, supervising</a:t>
            </a:r>
          </a:p>
        </p:txBody>
      </p:sp>
      <p:sp>
        <p:nvSpPr>
          <p:cNvPr id="5" name="Text Placeholder 4">
            <a:extLst>
              <a:ext uri="{FF2B5EF4-FFF2-40B4-BE49-F238E27FC236}">
                <a16:creationId xmlns:a16="http://schemas.microsoft.com/office/drawing/2014/main" id="{0BF39F11-F326-7DF9-CAAD-7F974FF83C54}"/>
              </a:ext>
            </a:extLst>
          </p:cNvPr>
          <p:cNvSpPr>
            <a:spLocks noGrp="1"/>
          </p:cNvSpPr>
          <p:nvPr>
            <p:ph type="body" sz="quarter" idx="3"/>
          </p:nvPr>
        </p:nvSpPr>
        <p:spPr/>
        <p:txBody>
          <a:bodyPr/>
          <a:lstStyle/>
          <a:p>
            <a:r>
              <a:rPr lang="en-GB" noProof="0">
                <a:solidFill>
                  <a:schemeClr val="bg1"/>
                </a:solidFill>
              </a:rPr>
              <a:t>Minor Duties</a:t>
            </a:r>
          </a:p>
        </p:txBody>
      </p:sp>
      <p:sp>
        <p:nvSpPr>
          <p:cNvPr id="6" name="Content Placeholder 5">
            <a:extLst>
              <a:ext uri="{FF2B5EF4-FFF2-40B4-BE49-F238E27FC236}">
                <a16:creationId xmlns:a16="http://schemas.microsoft.com/office/drawing/2014/main" id="{8989A8EB-20CC-B168-B7E2-86959D133C38}"/>
              </a:ext>
            </a:extLst>
          </p:cNvPr>
          <p:cNvSpPr>
            <a:spLocks noGrp="1"/>
          </p:cNvSpPr>
          <p:nvPr>
            <p:ph sz="quarter" idx="4"/>
          </p:nvPr>
        </p:nvSpPr>
        <p:spPr>
          <a:xfrm>
            <a:off x="5088384" y="2737245"/>
            <a:ext cx="4185617" cy="3766192"/>
          </a:xfrm>
        </p:spPr>
        <p:txBody>
          <a:bodyPr>
            <a:normAutofit/>
          </a:bodyPr>
          <a:lstStyle/>
          <a:p>
            <a:r>
              <a:rPr lang="en-GB" noProof="0">
                <a:solidFill>
                  <a:schemeClr val="bg1"/>
                </a:solidFill>
              </a:rPr>
              <a:t>Reviews</a:t>
            </a:r>
          </a:p>
          <a:p>
            <a:pPr lvl="1"/>
            <a:r>
              <a:rPr lang="en-GB" noProof="0">
                <a:solidFill>
                  <a:schemeClr val="bg1"/>
                </a:solidFill>
              </a:rPr>
              <a:t>When colleagues need opinion, or patient likely needs theatre</a:t>
            </a:r>
          </a:p>
          <a:p>
            <a:r>
              <a:rPr lang="en-GB" noProof="0">
                <a:solidFill>
                  <a:schemeClr val="bg1"/>
                </a:solidFill>
              </a:rPr>
              <a:t>Ward Jobs</a:t>
            </a:r>
          </a:p>
          <a:p>
            <a:pPr lvl="1"/>
            <a:r>
              <a:rPr lang="en-GB" noProof="0">
                <a:solidFill>
                  <a:schemeClr val="bg1"/>
                </a:solidFill>
              </a:rPr>
              <a:t>Exceptionally rare</a:t>
            </a:r>
          </a:p>
          <a:p>
            <a:r>
              <a:rPr lang="en-GB" noProof="0">
                <a:solidFill>
                  <a:schemeClr val="bg1"/>
                </a:solidFill>
              </a:rPr>
              <a:t>Admin</a:t>
            </a:r>
          </a:p>
          <a:p>
            <a:pPr lvl="1"/>
            <a:r>
              <a:rPr lang="en-GB" noProof="0">
                <a:solidFill>
                  <a:schemeClr val="bg1"/>
                </a:solidFill>
              </a:rPr>
              <a:t>Growing load, organising department, commissioning</a:t>
            </a:r>
          </a:p>
          <a:p>
            <a:r>
              <a:rPr lang="en-GB" noProof="0">
                <a:solidFill>
                  <a:schemeClr val="bg1"/>
                </a:solidFill>
              </a:rPr>
              <a:t>MDT</a:t>
            </a:r>
          </a:p>
          <a:p>
            <a:pPr lvl="1"/>
            <a:r>
              <a:rPr lang="en-GB" noProof="0">
                <a:solidFill>
                  <a:schemeClr val="bg1"/>
                </a:solidFill>
              </a:rPr>
              <a:t>Leading discussions</a:t>
            </a:r>
          </a:p>
        </p:txBody>
      </p:sp>
      <p:pic>
        <p:nvPicPr>
          <p:cNvPr id="8" name="Picture 7">
            <a:extLst>
              <a:ext uri="{FF2B5EF4-FFF2-40B4-BE49-F238E27FC236}">
                <a16:creationId xmlns:a16="http://schemas.microsoft.com/office/drawing/2014/main" id="{73AC6606-CA88-7815-A0E1-0BEEE1BB7EEC}"/>
              </a:ext>
            </a:extLst>
          </p:cNvPr>
          <p:cNvPicPr>
            <a:picLocks noChangeAspect="1"/>
          </p:cNvPicPr>
          <p:nvPr/>
        </p:nvPicPr>
        <p:blipFill>
          <a:blip r:embed="rId2"/>
          <a:stretch>
            <a:fillRect/>
          </a:stretch>
        </p:blipFill>
        <p:spPr>
          <a:xfrm>
            <a:off x="9302246" y="723369"/>
            <a:ext cx="2889754" cy="2889754"/>
          </a:xfrm>
          <a:prstGeom prst="rect">
            <a:avLst/>
          </a:prstGeom>
        </p:spPr>
      </p:pic>
      <p:sp>
        <p:nvSpPr>
          <p:cNvPr id="7" name="Action Button: Go Forward or Next 6">
            <a:hlinkClick r:id="" action="ppaction://hlinkshowjump?jump=nextslide" highlightClick="1"/>
            <a:extLst>
              <a:ext uri="{FF2B5EF4-FFF2-40B4-BE49-F238E27FC236}">
                <a16:creationId xmlns:a16="http://schemas.microsoft.com/office/drawing/2014/main" id="{AE4FC2D9-7914-AC60-ABAF-0DDCCCFE8E7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A6863574-4FA5-AAB2-B038-C7D7A8A4300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et Information 9">
            <a:hlinkClick r:id="rId3" action="ppaction://hlinksldjump" highlightClick="1"/>
            <a:extLst>
              <a:ext uri="{FF2B5EF4-FFF2-40B4-BE49-F238E27FC236}">
                <a16:creationId xmlns:a16="http://schemas.microsoft.com/office/drawing/2014/main" id="{FFF73267-132D-096E-6320-0FF821651D0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86917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4142-181E-399F-B224-6AE5E673F3FC}"/>
              </a:ext>
            </a:extLst>
          </p:cNvPr>
          <p:cNvSpPr>
            <a:spLocks noGrp="1"/>
          </p:cNvSpPr>
          <p:nvPr>
            <p:ph type="title"/>
          </p:nvPr>
        </p:nvSpPr>
        <p:spPr/>
        <p:txBody>
          <a:bodyPr/>
          <a:lstStyle/>
          <a:p>
            <a:r>
              <a:rPr lang="en-GB" noProof="0"/>
              <a:t>On-Call</a:t>
            </a:r>
          </a:p>
        </p:txBody>
      </p:sp>
      <p:sp>
        <p:nvSpPr>
          <p:cNvPr id="3" name="Text Placeholder 2">
            <a:extLst>
              <a:ext uri="{FF2B5EF4-FFF2-40B4-BE49-F238E27FC236}">
                <a16:creationId xmlns:a16="http://schemas.microsoft.com/office/drawing/2014/main" id="{1E862E69-5FC4-17B4-4031-BD3301BFE299}"/>
              </a:ext>
            </a:extLst>
          </p:cNvPr>
          <p:cNvSpPr>
            <a:spLocks noGrp="1"/>
          </p:cNvSpPr>
          <p:nvPr>
            <p:ph type="body" idx="1"/>
          </p:nvPr>
        </p:nvSpPr>
        <p:spPr/>
        <p:txBody>
          <a:bodyPr/>
          <a:lstStyle/>
          <a:p>
            <a:r>
              <a:rPr lang="en-GB" noProof="0">
                <a:solidFill>
                  <a:schemeClr val="bg1"/>
                </a:solidFill>
              </a:rPr>
              <a:t>Resident</a:t>
            </a:r>
          </a:p>
        </p:txBody>
      </p:sp>
      <p:sp>
        <p:nvSpPr>
          <p:cNvPr id="4" name="Content Placeholder 3">
            <a:extLst>
              <a:ext uri="{FF2B5EF4-FFF2-40B4-BE49-F238E27FC236}">
                <a16:creationId xmlns:a16="http://schemas.microsoft.com/office/drawing/2014/main" id="{AA26269D-E040-99F5-590B-62666802E5C7}"/>
              </a:ext>
            </a:extLst>
          </p:cNvPr>
          <p:cNvSpPr>
            <a:spLocks noGrp="1"/>
          </p:cNvSpPr>
          <p:nvPr>
            <p:ph sz="half" idx="2"/>
          </p:nvPr>
        </p:nvSpPr>
        <p:spPr>
          <a:xfrm>
            <a:off x="675745" y="2737245"/>
            <a:ext cx="4185623" cy="3747531"/>
          </a:xfrm>
        </p:spPr>
        <p:txBody>
          <a:bodyPr>
            <a:normAutofit/>
          </a:bodyPr>
          <a:lstStyle/>
          <a:p>
            <a:r>
              <a:rPr lang="en-GB" noProof="0">
                <a:solidFill>
                  <a:schemeClr val="bg1"/>
                </a:solidFill>
              </a:rPr>
              <a:t>If a surgical specialty has an on-call registrar, they are usually physically present in the hospital covering the night-shift (often supporting foundation doctors).</a:t>
            </a:r>
          </a:p>
          <a:p>
            <a:r>
              <a:rPr lang="en-GB" noProof="0">
                <a:solidFill>
                  <a:schemeClr val="bg1"/>
                </a:solidFill>
              </a:rPr>
              <a:t>In the day, they will either be operating or available for reviews.</a:t>
            </a:r>
          </a:p>
          <a:p>
            <a:r>
              <a:rPr lang="en-GB" noProof="0">
                <a:solidFill>
                  <a:schemeClr val="bg1"/>
                </a:solidFill>
              </a:rPr>
              <a:t>At night in most hospitals (especially small district hospitals), only “emergency” specialties (general and trauma) are covered.</a:t>
            </a:r>
          </a:p>
        </p:txBody>
      </p:sp>
      <p:sp>
        <p:nvSpPr>
          <p:cNvPr id="5" name="Text Placeholder 4">
            <a:extLst>
              <a:ext uri="{FF2B5EF4-FFF2-40B4-BE49-F238E27FC236}">
                <a16:creationId xmlns:a16="http://schemas.microsoft.com/office/drawing/2014/main" id="{A2559C67-146D-B50A-6191-0F8AAE2CB9F5}"/>
              </a:ext>
            </a:extLst>
          </p:cNvPr>
          <p:cNvSpPr>
            <a:spLocks noGrp="1"/>
          </p:cNvSpPr>
          <p:nvPr>
            <p:ph type="body" sz="quarter" idx="3"/>
          </p:nvPr>
        </p:nvSpPr>
        <p:spPr/>
        <p:txBody>
          <a:bodyPr/>
          <a:lstStyle/>
          <a:p>
            <a:r>
              <a:rPr lang="en-GB" noProof="0">
                <a:solidFill>
                  <a:schemeClr val="bg1"/>
                </a:solidFill>
              </a:rPr>
              <a:t>Non-Resident</a:t>
            </a:r>
          </a:p>
        </p:txBody>
      </p:sp>
      <p:sp>
        <p:nvSpPr>
          <p:cNvPr id="6" name="Content Placeholder 5">
            <a:extLst>
              <a:ext uri="{FF2B5EF4-FFF2-40B4-BE49-F238E27FC236}">
                <a16:creationId xmlns:a16="http://schemas.microsoft.com/office/drawing/2014/main" id="{9FE20C17-34A1-0851-2C36-EFB2D67DB7C5}"/>
              </a:ext>
            </a:extLst>
          </p:cNvPr>
          <p:cNvSpPr>
            <a:spLocks noGrp="1"/>
          </p:cNvSpPr>
          <p:nvPr>
            <p:ph sz="quarter" idx="4"/>
          </p:nvPr>
        </p:nvSpPr>
        <p:spPr>
          <a:xfrm>
            <a:off x="5088384" y="2737245"/>
            <a:ext cx="4185617" cy="3747531"/>
          </a:xfrm>
        </p:spPr>
        <p:txBody>
          <a:bodyPr>
            <a:normAutofit/>
          </a:bodyPr>
          <a:lstStyle/>
          <a:p>
            <a:r>
              <a:rPr lang="en-GB" noProof="0">
                <a:solidFill>
                  <a:schemeClr val="bg1"/>
                </a:solidFill>
              </a:rPr>
              <a:t>If a surgical specialty has an on-call consultant at night, they are often not physically present in the hospital. If needed on the ward, they will have to travel into the hospital (with significant delay).</a:t>
            </a:r>
          </a:p>
        </p:txBody>
      </p:sp>
      <p:sp>
        <p:nvSpPr>
          <p:cNvPr id="7" name="Action Button: Go Forward or Next 6">
            <a:hlinkClick r:id="" action="ppaction://hlinkshowjump?jump=nextslide" highlightClick="1"/>
            <a:extLst>
              <a:ext uri="{FF2B5EF4-FFF2-40B4-BE49-F238E27FC236}">
                <a16:creationId xmlns:a16="http://schemas.microsoft.com/office/drawing/2014/main" id="{90840817-C902-3981-BF60-9C8BF6C1B25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16A53945-2611-1D56-A3F8-8A704E09E40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2204A8BC-2D90-DF73-5B35-74E0A2479E1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2566471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C945-B0CA-B029-E19B-5F9FE34610C0}"/>
              </a:ext>
            </a:extLst>
          </p:cNvPr>
          <p:cNvSpPr>
            <a:spLocks noGrp="1"/>
          </p:cNvSpPr>
          <p:nvPr>
            <p:ph type="title"/>
          </p:nvPr>
        </p:nvSpPr>
        <p:spPr/>
        <p:txBody>
          <a:bodyPr/>
          <a:lstStyle/>
          <a:p>
            <a:r>
              <a:rPr lang="en-GB" noProof="0"/>
              <a:t>Theatre Coordinator</a:t>
            </a:r>
          </a:p>
        </p:txBody>
      </p:sp>
      <p:sp>
        <p:nvSpPr>
          <p:cNvPr id="3" name="Content Placeholder 2">
            <a:extLst>
              <a:ext uri="{FF2B5EF4-FFF2-40B4-BE49-F238E27FC236}">
                <a16:creationId xmlns:a16="http://schemas.microsoft.com/office/drawing/2014/main" id="{44D0AA90-AD17-682E-DE82-7AED991BFE52}"/>
              </a:ext>
            </a:extLst>
          </p:cNvPr>
          <p:cNvSpPr>
            <a:spLocks noGrp="1"/>
          </p:cNvSpPr>
          <p:nvPr>
            <p:ph sz="half" idx="1"/>
          </p:nvPr>
        </p:nvSpPr>
        <p:spPr>
          <a:xfrm>
            <a:off x="677334" y="2160589"/>
            <a:ext cx="8596668" cy="1748938"/>
          </a:xfrm>
        </p:spPr>
        <p:txBody>
          <a:bodyPr/>
          <a:lstStyle/>
          <a:p>
            <a:r>
              <a:rPr lang="en-GB" noProof="0">
                <a:solidFill>
                  <a:schemeClr val="bg1"/>
                </a:solidFill>
              </a:rPr>
              <a:t>Most hospitals have an appointed </a:t>
            </a:r>
            <a:r>
              <a:rPr lang="en-GB" b="1" noProof="0">
                <a:solidFill>
                  <a:schemeClr val="bg1"/>
                </a:solidFill>
              </a:rPr>
              <a:t>theatre coordinator</a:t>
            </a:r>
            <a:r>
              <a:rPr lang="en-GB" noProof="0">
                <a:solidFill>
                  <a:schemeClr val="bg1"/>
                </a:solidFill>
              </a:rPr>
              <a:t>.</a:t>
            </a:r>
          </a:p>
          <a:p>
            <a:r>
              <a:rPr lang="en-GB" noProof="0">
                <a:solidFill>
                  <a:schemeClr val="bg1"/>
                </a:solidFill>
              </a:rPr>
              <a:t>Theatres often have scheduling issues (cases overrun, run early, have difficulties with equipment, patients end up in the wrong place).</a:t>
            </a:r>
          </a:p>
          <a:p>
            <a:r>
              <a:rPr lang="en-GB" noProof="0">
                <a:solidFill>
                  <a:schemeClr val="bg1"/>
                </a:solidFill>
              </a:rPr>
              <a:t>The theatre coordinator is often the first port-of-call if you have any questions about theatre lists or where to go in the department.</a:t>
            </a:r>
          </a:p>
        </p:txBody>
      </p:sp>
      <p:graphicFrame>
        <p:nvGraphicFramePr>
          <p:cNvPr id="7" name="Content Placeholder 6">
            <a:extLst>
              <a:ext uri="{FF2B5EF4-FFF2-40B4-BE49-F238E27FC236}">
                <a16:creationId xmlns:a16="http://schemas.microsoft.com/office/drawing/2014/main" id="{7FA253BF-EB95-AA45-277C-EFA53F79BFB6}"/>
              </a:ext>
            </a:extLst>
          </p:cNvPr>
          <p:cNvGraphicFramePr>
            <a:graphicFrameLocks noGrp="1"/>
          </p:cNvGraphicFramePr>
          <p:nvPr>
            <p:ph sz="half" idx="2"/>
            <p:extLst>
              <p:ext uri="{D42A27DB-BD31-4B8C-83A1-F6EECF244321}">
                <p14:modId xmlns:p14="http://schemas.microsoft.com/office/powerpoint/2010/main" val="1003961817"/>
              </p:ext>
            </p:extLst>
          </p:nvPr>
        </p:nvGraphicFramePr>
        <p:xfrm>
          <a:off x="699102" y="4021495"/>
          <a:ext cx="8574901" cy="1224280"/>
        </p:xfrm>
        <a:graphic>
          <a:graphicData uri="http://schemas.openxmlformats.org/drawingml/2006/table">
            <a:tbl>
              <a:tblPr firstRow="1" bandRow="1">
                <a:tableStyleId>{5C22544A-7EE6-4342-B048-85BDC9FD1C3A}</a:tableStyleId>
              </a:tblPr>
              <a:tblGrid>
                <a:gridCol w="504547">
                  <a:extLst>
                    <a:ext uri="{9D8B030D-6E8A-4147-A177-3AD203B41FA5}">
                      <a16:colId xmlns:a16="http://schemas.microsoft.com/office/drawing/2014/main" val="2233628613"/>
                    </a:ext>
                  </a:extLst>
                </a:gridCol>
                <a:gridCol w="933061">
                  <a:extLst>
                    <a:ext uri="{9D8B030D-6E8A-4147-A177-3AD203B41FA5}">
                      <a16:colId xmlns:a16="http://schemas.microsoft.com/office/drawing/2014/main" val="1160995921"/>
                    </a:ext>
                  </a:extLst>
                </a:gridCol>
                <a:gridCol w="718457">
                  <a:extLst>
                    <a:ext uri="{9D8B030D-6E8A-4147-A177-3AD203B41FA5}">
                      <a16:colId xmlns:a16="http://schemas.microsoft.com/office/drawing/2014/main" val="574150934"/>
                    </a:ext>
                  </a:extLst>
                </a:gridCol>
                <a:gridCol w="531845">
                  <a:extLst>
                    <a:ext uri="{9D8B030D-6E8A-4147-A177-3AD203B41FA5}">
                      <a16:colId xmlns:a16="http://schemas.microsoft.com/office/drawing/2014/main" val="937136878"/>
                    </a:ext>
                  </a:extLst>
                </a:gridCol>
                <a:gridCol w="1268964">
                  <a:extLst>
                    <a:ext uri="{9D8B030D-6E8A-4147-A177-3AD203B41FA5}">
                      <a16:colId xmlns:a16="http://schemas.microsoft.com/office/drawing/2014/main" val="647673011"/>
                    </a:ext>
                  </a:extLst>
                </a:gridCol>
                <a:gridCol w="1268964">
                  <a:extLst>
                    <a:ext uri="{9D8B030D-6E8A-4147-A177-3AD203B41FA5}">
                      <a16:colId xmlns:a16="http://schemas.microsoft.com/office/drawing/2014/main" val="4193077659"/>
                    </a:ext>
                  </a:extLst>
                </a:gridCol>
                <a:gridCol w="873967">
                  <a:extLst>
                    <a:ext uri="{9D8B030D-6E8A-4147-A177-3AD203B41FA5}">
                      <a16:colId xmlns:a16="http://schemas.microsoft.com/office/drawing/2014/main" val="2821061628"/>
                    </a:ext>
                  </a:extLst>
                </a:gridCol>
                <a:gridCol w="873967">
                  <a:extLst>
                    <a:ext uri="{9D8B030D-6E8A-4147-A177-3AD203B41FA5}">
                      <a16:colId xmlns:a16="http://schemas.microsoft.com/office/drawing/2014/main" val="3905883629"/>
                    </a:ext>
                  </a:extLst>
                </a:gridCol>
                <a:gridCol w="873967">
                  <a:extLst>
                    <a:ext uri="{9D8B030D-6E8A-4147-A177-3AD203B41FA5}">
                      <a16:colId xmlns:a16="http://schemas.microsoft.com/office/drawing/2014/main" val="3233501185"/>
                    </a:ext>
                  </a:extLst>
                </a:gridCol>
                <a:gridCol w="727162">
                  <a:extLst>
                    <a:ext uri="{9D8B030D-6E8A-4147-A177-3AD203B41FA5}">
                      <a16:colId xmlns:a16="http://schemas.microsoft.com/office/drawing/2014/main" val="2026608558"/>
                    </a:ext>
                  </a:extLst>
                </a:gridCol>
              </a:tblGrid>
              <a:tr h="370840">
                <a:tc>
                  <a:txBody>
                    <a:bodyPr/>
                    <a:lstStyle/>
                    <a:p>
                      <a:r>
                        <a:rPr lang="en-GB" sz="1100" noProof="0"/>
                        <a:t>Case</a:t>
                      </a:r>
                    </a:p>
                  </a:txBody>
                  <a:tcPr/>
                </a:tc>
                <a:tc>
                  <a:txBody>
                    <a:bodyPr/>
                    <a:lstStyle/>
                    <a:p>
                      <a:r>
                        <a:rPr lang="en-GB" sz="1100" noProof="0"/>
                        <a:t>Name</a:t>
                      </a:r>
                    </a:p>
                  </a:txBody>
                  <a:tcPr/>
                </a:tc>
                <a:tc>
                  <a:txBody>
                    <a:bodyPr/>
                    <a:lstStyle/>
                    <a:p>
                      <a:r>
                        <a:rPr lang="en-GB" sz="1100" noProof="0"/>
                        <a:t>ID</a:t>
                      </a:r>
                    </a:p>
                  </a:txBody>
                  <a:tcPr/>
                </a:tc>
                <a:tc>
                  <a:txBody>
                    <a:bodyPr/>
                    <a:lstStyle/>
                    <a:p>
                      <a:r>
                        <a:rPr lang="en-GB" sz="1100" noProof="0"/>
                        <a:t>Ward</a:t>
                      </a:r>
                    </a:p>
                  </a:txBody>
                  <a:tcPr/>
                </a:tc>
                <a:tc>
                  <a:txBody>
                    <a:bodyPr/>
                    <a:lstStyle/>
                    <a:p>
                      <a:r>
                        <a:rPr lang="en-GB" sz="1100" noProof="0"/>
                        <a:t>Diagnosis</a:t>
                      </a:r>
                    </a:p>
                  </a:txBody>
                  <a:tcPr/>
                </a:tc>
                <a:tc>
                  <a:txBody>
                    <a:bodyPr/>
                    <a:lstStyle/>
                    <a:p>
                      <a:r>
                        <a:rPr lang="en-GB" sz="1100" noProof="0"/>
                        <a:t>Procedure</a:t>
                      </a:r>
                    </a:p>
                  </a:txBody>
                  <a:tcPr/>
                </a:tc>
                <a:tc>
                  <a:txBody>
                    <a:bodyPr/>
                    <a:lstStyle/>
                    <a:p>
                      <a:r>
                        <a:rPr lang="en-GB" sz="1100" noProof="0"/>
                        <a:t>Lead</a:t>
                      </a:r>
                    </a:p>
                  </a:txBody>
                  <a:tcPr/>
                </a:tc>
                <a:tc>
                  <a:txBody>
                    <a:bodyPr/>
                    <a:lstStyle/>
                    <a:p>
                      <a:r>
                        <a:rPr lang="en-GB" sz="1100" noProof="0"/>
                        <a:t>Assist</a:t>
                      </a:r>
                    </a:p>
                  </a:txBody>
                  <a:tcPr/>
                </a:tc>
                <a:tc>
                  <a:txBody>
                    <a:bodyPr/>
                    <a:lstStyle/>
                    <a:p>
                      <a:r>
                        <a:rPr lang="en-GB" sz="1100" noProof="0"/>
                        <a:t>Time</a:t>
                      </a:r>
                    </a:p>
                  </a:txBody>
                  <a:tcPr/>
                </a:tc>
                <a:tc>
                  <a:txBody>
                    <a:bodyPr/>
                    <a:lstStyle/>
                    <a:p>
                      <a:r>
                        <a:rPr lang="en-GB" sz="1100" noProof="0"/>
                        <a:t>Details</a:t>
                      </a:r>
                    </a:p>
                  </a:txBody>
                  <a:tcPr/>
                </a:tc>
                <a:extLst>
                  <a:ext uri="{0D108BD9-81ED-4DB2-BD59-A6C34878D82A}">
                    <a16:rowId xmlns:a16="http://schemas.microsoft.com/office/drawing/2014/main" val="3204239532"/>
                  </a:ext>
                </a:extLst>
              </a:tr>
              <a:tr h="370840">
                <a:tc>
                  <a:txBody>
                    <a:bodyPr/>
                    <a:lstStyle/>
                    <a:p>
                      <a:r>
                        <a:rPr lang="en-GB" sz="1100" noProof="0"/>
                        <a:t>1</a:t>
                      </a:r>
                    </a:p>
                  </a:txBody>
                  <a:tcPr/>
                </a:tc>
                <a:tc>
                  <a:txBody>
                    <a:bodyPr/>
                    <a:lstStyle/>
                    <a:p>
                      <a:r>
                        <a:rPr lang="en-GB" sz="1100" noProof="0"/>
                        <a:t>BARPFAST, Slarty</a:t>
                      </a:r>
                    </a:p>
                  </a:txBody>
                  <a:tcPr/>
                </a:tc>
                <a:tc>
                  <a:txBody>
                    <a:bodyPr/>
                    <a:lstStyle/>
                    <a:p>
                      <a:r>
                        <a:rPr lang="en-GB" sz="1100" noProof="0"/>
                        <a:t>1234567</a:t>
                      </a:r>
                    </a:p>
                  </a:txBody>
                  <a:tcPr/>
                </a:tc>
                <a:tc>
                  <a:txBody>
                    <a:bodyPr/>
                    <a:lstStyle/>
                    <a:p>
                      <a:r>
                        <a:rPr lang="en-GB" sz="1100" noProof="0"/>
                        <a:t>A1</a:t>
                      </a:r>
                    </a:p>
                  </a:txBody>
                  <a:tcPr/>
                </a:tc>
                <a:tc>
                  <a:txBody>
                    <a:bodyPr/>
                    <a:lstStyle/>
                    <a:p>
                      <a:r>
                        <a:rPr lang="en-GB" sz="1100" noProof="0"/>
                        <a:t>RCC</a:t>
                      </a:r>
                    </a:p>
                  </a:txBody>
                  <a:tcPr/>
                </a:tc>
                <a:tc>
                  <a:txBody>
                    <a:bodyPr/>
                    <a:lstStyle/>
                    <a:p>
                      <a:r>
                        <a:rPr lang="en-GB" sz="1100" noProof="0"/>
                        <a:t>Radical nephrectomy</a:t>
                      </a:r>
                    </a:p>
                  </a:txBody>
                  <a:tcPr/>
                </a:tc>
                <a:tc>
                  <a:txBody>
                    <a:bodyPr/>
                    <a:lstStyle/>
                    <a:p>
                      <a:r>
                        <a:rPr lang="en-GB" sz="1100" noProof="0"/>
                        <a:t>DENT, Arthur</a:t>
                      </a:r>
                    </a:p>
                  </a:txBody>
                  <a:tcPr/>
                </a:tc>
                <a:tc>
                  <a:txBody>
                    <a:bodyPr/>
                    <a:lstStyle/>
                    <a:p>
                      <a:r>
                        <a:rPr lang="en-GB" sz="1100" noProof="0"/>
                        <a:t>ANDROID, Marvin</a:t>
                      </a:r>
                    </a:p>
                  </a:txBody>
                  <a:tcPr/>
                </a:tc>
                <a:tc>
                  <a:txBody>
                    <a:bodyPr/>
                    <a:lstStyle/>
                    <a:p>
                      <a:r>
                        <a:rPr lang="en-GB" sz="1100" noProof="0"/>
                        <a:t>240 minutes</a:t>
                      </a:r>
                    </a:p>
                  </a:txBody>
                  <a:tcPr/>
                </a:tc>
                <a:tc>
                  <a:txBody>
                    <a:bodyPr/>
                    <a:lstStyle/>
                    <a:p>
                      <a:r>
                        <a:rPr lang="en-GB" sz="1100" noProof="0"/>
                        <a:t>GA</a:t>
                      </a:r>
                    </a:p>
                  </a:txBody>
                  <a:tcPr/>
                </a:tc>
                <a:extLst>
                  <a:ext uri="{0D108BD9-81ED-4DB2-BD59-A6C34878D82A}">
                    <a16:rowId xmlns:a16="http://schemas.microsoft.com/office/drawing/2014/main" val="199863474"/>
                  </a:ext>
                </a:extLst>
              </a:tr>
              <a:tr h="370840">
                <a:tc>
                  <a:txBody>
                    <a:bodyPr/>
                    <a:lstStyle/>
                    <a:p>
                      <a:r>
                        <a:rPr lang="en-GB" sz="1100" noProof="0"/>
                        <a:t>2</a:t>
                      </a:r>
                    </a:p>
                  </a:txBody>
                  <a:tcPr/>
                </a:tc>
                <a:tc>
                  <a:txBody>
                    <a:bodyPr/>
                    <a:lstStyle/>
                    <a:p>
                      <a:r>
                        <a:rPr lang="en-GB" sz="1100" noProof="0"/>
                        <a:t>PREFECT, Ford</a:t>
                      </a:r>
                    </a:p>
                  </a:txBody>
                  <a:tcPr/>
                </a:tc>
                <a:tc>
                  <a:txBody>
                    <a:bodyPr/>
                    <a:lstStyle/>
                    <a:p>
                      <a:r>
                        <a:rPr lang="en-GB" sz="1100" noProof="0"/>
                        <a:t>9876543</a:t>
                      </a:r>
                    </a:p>
                  </a:txBody>
                  <a:tcPr/>
                </a:tc>
                <a:tc>
                  <a:txBody>
                    <a:bodyPr/>
                    <a:lstStyle/>
                    <a:p>
                      <a:r>
                        <a:rPr lang="en-GB" sz="1100" noProof="0"/>
                        <a:t>A1</a:t>
                      </a:r>
                    </a:p>
                  </a:txBody>
                  <a:tcPr/>
                </a:tc>
                <a:tc>
                  <a:txBody>
                    <a:bodyPr/>
                    <a:lstStyle/>
                    <a:p>
                      <a:r>
                        <a:rPr lang="en-GB" sz="1100" noProof="0"/>
                        <a:t>Ureteric stone</a:t>
                      </a:r>
                    </a:p>
                  </a:txBody>
                  <a:tcPr/>
                </a:tc>
                <a:tc>
                  <a:txBody>
                    <a:bodyPr/>
                    <a:lstStyle/>
                    <a:p>
                      <a:r>
                        <a:rPr lang="en-GB" sz="1100" noProof="0"/>
                        <a:t>Open ureterotomy</a:t>
                      </a:r>
                    </a:p>
                  </a:txBody>
                  <a:tcPr/>
                </a:tc>
                <a:tc>
                  <a:txBody>
                    <a:bodyPr/>
                    <a:lstStyle/>
                    <a:p>
                      <a:r>
                        <a:rPr lang="en-GB" sz="1100" noProof="0"/>
                        <a:t>MCMILLAN, Trillian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noProof="0"/>
                        <a:t>ANDROID, Marvin</a:t>
                      </a:r>
                    </a:p>
                  </a:txBody>
                  <a:tcPr/>
                </a:tc>
                <a:tc>
                  <a:txBody>
                    <a:bodyPr/>
                    <a:lstStyle/>
                    <a:p>
                      <a:r>
                        <a:rPr lang="en-GB" sz="1100" noProof="0"/>
                        <a:t>135 minutes</a:t>
                      </a:r>
                    </a:p>
                  </a:txBody>
                  <a:tcPr/>
                </a:tc>
                <a:tc>
                  <a:txBody>
                    <a:bodyPr/>
                    <a:lstStyle/>
                    <a:p>
                      <a:r>
                        <a:rPr lang="en-GB" sz="1100" noProof="0"/>
                        <a:t>GA</a:t>
                      </a:r>
                    </a:p>
                  </a:txBody>
                  <a:tcPr/>
                </a:tc>
                <a:extLst>
                  <a:ext uri="{0D108BD9-81ED-4DB2-BD59-A6C34878D82A}">
                    <a16:rowId xmlns:a16="http://schemas.microsoft.com/office/drawing/2014/main" val="1175371117"/>
                  </a:ext>
                </a:extLst>
              </a:tr>
            </a:tbl>
          </a:graphicData>
        </a:graphic>
      </p:graphicFrame>
      <p:sp>
        <p:nvSpPr>
          <p:cNvPr id="5" name="Action Button: Go Forward or Next 4">
            <a:hlinkClick r:id="" action="ppaction://hlinkshowjump?jump=nextslide" highlightClick="1"/>
            <a:extLst>
              <a:ext uri="{FF2B5EF4-FFF2-40B4-BE49-F238E27FC236}">
                <a16:creationId xmlns:a16="http://schemas.microsoft.com/office/drawing/2014/main" id="{E8CDFE7E-0599-D16F-09AB-8FE1038C522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805EA07D-BF15-5D24-B8BD-23887790591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2" action="ppaction://hlinksldjump" highlightClick="1"/>
            <a:extLst>
              <a:ext uri="{FF2B5EF4-FFF2-40B4-BE49-F238E27FC236}">
                <a16:creationId xmlns:a16="http://schemas.microsoft.com/office/drawing/2014/main" id="{6C4A89B9-3E05-4808-3BB9-243D45F01C7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260179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C719-534B-6EA6-D697-01BCAFF698B7}"/>
              </a:ext>
            </a:extLst>
          </p:cNvPr>
          <p:cNvSpPr>
            <a:spLocks noGrp="1"/>
          </p:cNvSpPr>
          <p:nvPr>
            <p:ph type="title"/>
          </p:nvPr>
        </p:nvSpPr>
        <p:spPr>
          <a:xfrm>
            <a:off x="677334" y="609600"/>
            <a:ext cx="8596668" cy="706016"/>
          </a:xfrm>
        </p:spPr>
        <p:txBody>
          <a:bodyPr/>
          <a:lstStyle/>
          <a:p>
            <a:r>
              <a:rPr lang="en-GB" noProof="0"/>
              <a:t>NCEPOD Classification of Intervention</a:t>
            </a:r>
          </a:p>
        </p:txBody>
      </p:sp>
      <p:graphicFrame>
        <p:nvGraphicFramePr>
          <p:cNvPr id="5" name="Table 4">
            <a:extLst>
              <a:ext uri="{FF2B5EF4-FFF2-40B4-BE49-F238E27FC236}">
                <a16:creationId xmlns:a16="http://schemas.microsoft.com/office/drawing/2014/main" id="{F5B7DD80-9DF3-BE9A-9E7D-F57D8D2D4BEB}"/>
              </a:ext>
            </a:extLst>
          </p:cNvPr>
          <p:cNvGraphicFramePr>
            <a:graphicFrameLocks noGrp="1"/>
          </p:cNvGraphicFramePr>
          <p:nvPr>
            <p:extLst>
              <p:ext uri="{D42A27DB-BD31-4B8C-83A1-F6EECF244321}">
                <p14:modId xmlns:p14="http://schemas.microsoft.com/office/powerpoint/2010/main" val="1656531985"/>
              </p:ext>
            </p:extLst>
          </p:nvPr>
        </p:nvGraphicFramePr>
        <p:xfrm>
          <a:off x="677335" y="1242180"/>
          <a:ext cx="8596670" cy="4741164"/>
        </p:xfrm>
        <a:graphic>
          <a:graphicData uri="http://schemas.openxmlformats.org/drawingml/2006/table">
            <a:tbl>
              <a:tblPr firstRow="1" bandRow="1">
                <a:tableStyleId>{5C22544A-7EE6-4342-B048-85BDC9FD1C3A}</a:tableStyleId>
              </a:tblPr>
              <a:tblGrid>
                <a:gridCol w="590175">
                  <a:extLst>
                    <a:ext uri="{9D8B030D-6E8A-4147-A177-3AD203B41FA5}">
                      <a16:colId xmlns:a16="http://schemas.microsoft.com/office/drawing/2014/main" val="901444791"/>
                    </a:ext>
                  </a:extLst>
                </a:gridCol>
                <a:gridCol w="904190">
                  <a:extLst>
                    <a:ext uri="{9D8B030D-6E8A-4147-A177-3AD203B41FA5}">
                      <a16:colId xmlns:a16="http://schemas.microsoft.com/office/drawing/2014/main" val="3009014785"/>
                    </a:ext>
                  </a:extLst>
                </a:gridCol>
                <a:gridCol w="1095375">
                  <a:extLst>
                    <a:ext uri="{9D8B030D-6E8A-4147-A177-3AD203B41FA5}">
                      <a16:colId xmlns:a16="http://schemas.microsoft.com/office/drawing/2014/main" val="3661679250"/>
                    </a:ext>
                  </a:extLst>
                </a:gridCol>
                <a:gridCol w="1095375">
                  <a:extLst>
                    <a:ext uri="{9D8B030D-6E8A-4147-A177-3AD203B41FA5}">
                      <a16:colId xmlns:a16="http://schemas.microsoft.com/office/drawing/2014/main" val="401833771"/>
                    </a:ext>
                  </a:extLst>
                </a:gridCol>
                <a:gridCol w="1095375">
                  <a:extLst>
                    <a:ext uri="{9D8B030D-6E8A-4147-A177-3AD203B41FA5}">
                      <a16:colId xmlns:a16="http://schemas.microsoft.com/office/drawing/2014/main" val="831573738"/>
                    </a:ext>
                  </a:extLst>
                </a:gridCol>
                <a:gridCol w="1908090">
                  <a:extLst>
                    <a:ext uri="{9D8B030D-6E8A-4147-A177-3AD203B41FA5}">
                      <a16:colId xmlns:a16="http://schemas.microsoft.com/office/drawing/2014/main" val="4178519233"/>
                    </a:ext>
                  </a:extLst>
                </a:gridCol>
                <a:gridCol w="1908090">
                  <a:extLst>
                    <a:ext uri="{9D8B030D-6E8A-4147-A177-3AD203B41FA5}">
                      <a16:colId xmlns:a16="http://schemas.microsoft.com/office/drawing/2014/main" val="3446310728"/>
                    </a:ext>
                  </a:extLst>
                </a:gridCol>
              </a:tblGrid>
              <a:tr h="370840">
                <a:tc>
                  <a:txBody>
                    <a:bodyPr/>
                    <a:lstStyle/>
                    <a:p>
                      <a:pPr algn="l" fontAlgn="b">
                        <a:lnSpc>
                          <a:spcPts val="1500"/>
                        </a:lnSpc>
                        <a:buNone/>
                      </a:pPr>
                      <a:r>
                        <a:rPr lang="en-GB" sz="1100" b="1" noProof="0">
                          <a:effectLst/>
                        </a:rPr>
                        <a:t>Code</a:t>
                      </a:r>
                    </a:p>
                  </a:txBody>
                  <a:tcPr marL="60960" marR="60960" marT="60960" marB="60960" anchor="b"/>
                </a:tc>
                <a:tc>
                  <a:txBody>
                    <a:bodyPr/>
                    <a:lstStyle/>
                    <a:p>
                      <a:pPr algn="l" fontAlgn="b">
                        <a:lnSpc>
                          <a:spcPts val="1500"/>
                        </a:lnSpc>
                        <a:buNone/>
                      </a:pPr>
                      <a:r>
                        <a:rPr lang="en-GB" sz="1100" b="1" noProof="0">
                          <a:effectLst/>
                        </a:rPr>
                        <a:t>Category</a:t>
                      </a:r>
                    </a:p>
                  </a:txBody>
                  <a:tcPr marL="60960" marR="60960" marT="60960" marB="60960" anchor="b"/>
                </a:tc>
                <a:tc>
                  <a:txBody>
                    <a:bodyPr/>
                    <a:lstStyle/>
                    <a:p>
                      <a:pPr algn="l" fontAlgn="b">
                        <a:lnSpc>
                          <a:spcPts val="1500"/>
                        </a:lnSpc>
                        <a:buNone/>
                      </a:pPr>
                      <a:r>
                        <a:rPr lang="en-GB" sz="1100" b="1" noProof="0">
                          <a:effectLst/>
                        </a:rPr>
                        <a:t>Description</a:t>
                      </a:r>
                    </a:p>
                  </a:txBody>
                  <a:tcPr marL="60960" marR="60960" marT="60960" marB="60960" anchor="b"/>
                </a:tc>
                <a:tc>
                  <a:txBody>
                    <a:bodyPr/>
                    <a:lstStyle/>
                    <a:p>
                      <a:pPr algn="l" fontAlgn="b">
                        <a:lnSpc>
                          <a:spcPts val="1500"/>
                        </a:lnSpc>
                        <a:buNone/>
                      </a:pPr>
                      <a:r>
                        <a:rPr lang="en-GB" sz="1100" b="1" noProof="0">
                          <a:effectLst/>
                        </a:rPr>
                        <a:t>Target time to theatre</a:t>
                      </a:r>
                    </a:p>
                  </a:txBody>
                  <a:tcPr marL="60960" marR="60960" marT="60960" marB="60960" anchor="b"/>
                </a:tc>
                <a:tc>
                  <a:txBody>
                    <a:bodyPr/>
                    <a:lstStyle/>
                    <a:p>
                      <a:pPr algn="l" fontAlgn="b">
                        <a:lnSpc>
                          <a:spcPts val="1500"/>
                        </a:lnSpc>
                        <a:buNone/>
                      </a:pPr>
                      <a:r>
                        <a:rPr lang="en-GB" sz="1100" b="1" noProof="0">
                          <a:effectLst/>
                        </a:rPr>
                        <a:t>Expected location</a:t>
                      </a:r>
                    </a:p>
                  </a:txBody>
                  <a:tcPr marL="60960" marR="60960" marT="60960" marB="60960" anchor="b"/>
                </a:tc>
                <a:tc>
                  <a:txBody>
                    <a:bodyPr/>
                    <a:lstStyle/>
                    <a:p>
                      <a:pPr algn="l" fontAlgn="b">
                        <a:lnSpc>
                          <a:spcPts val="1500"/>
                        </a:lnSpc>
                        <a:buNone/>
                      </a:pPr>
                      <a:r>
                        <a:rPr lang="en-GB" sz="1100" b="1" noProof="0">
                          <a:effectLst/>
                        </a:rPr>
                        <a:t>Example Scenarios</a:t>
                      </a:r>
                    </a:p>
                  </a:txBody>
                  <a:tcPr marL="60960" marR="60960" marT="60960" marB="60960" anchor="b"/>
                </a:tc>
                <a:tc>
                  <a:txBody>
                    <a:bodyPr/>
                    <a:lstStyle/>
                    <a:p>
                      <a:pPr algn="l" fontAlgn="b">
                        <a:lnSpc>
                          <a:spcPts val="1500"/>
                        </a:lnSpc>
                        <a:buNone/>
                      </a:pPr>
                      <a:r>
                        <a:rPr lang="en-GB" sz="1100" b="1" noProof="0">
                          <a:effectLst/>
                        </a:rPr>
                        <a:t>Typical procedures</a:t>
                      </a:r>
                    </a:p>
                  </a:txBody>
                  <a:tcPr marL="60960" marR="60960" marT="60960" marB="60960" anchor="b"/>
                </a:tc>
                <a:extLst>
                  <a:ext uri="{0D108BD9-81ED-4DB2-BD59-A6C34878D82A}">
                    <a16:rowId xmlns:a16="http://schemas.microsoft.com/office/drawing/2014/main" val="977793578"/>
                  </a:ext>
                </a:extLst>
              </a:tr>
              <a:tr h="370840">
                <a:tc>
                  <a:txBody>
                    <a:bodyPr/>
                    <a:lstStyle/>
                    <a:p>
                      <a:pPr algn="l" fontAlgn="t">
                        <a:lnSpc>
                          <a:spcPts val="1500"/>
                        </a:lnSpc>
                        <a:buNone/>
                      </a:pPr>
                      <a:r>
                        <a:rPr lang="en-GB" sz="1100" noProof="0">
                          <a:effectLst/>
                        </a:rPr>
                        <a:t>1</a:t>
                      </a:r>
                    </a:p>
                  </a:txBody>
                  <a:tcPr marL="60960" marR="60960" marT="60960" marB="60960"/>
                </a:tc>
                <a:tc>
                  <a:txBody>
                    <a:bodyPr/>
                    <a:lstStyle/>
                    <a:p>
                      <a:pPr algn="l" fontAlgn="t">
                        <a:lnSpc>
                          <a:spcPts val="1500"/>
                        </a:lnSpc>
                        <a:buNone/>
                      </a:pPr>
                      <a:r>
                        <a:rPr lang="en-GB" sz="1100" noProof="0">
                          <a:effectLst/>
                        </a:rPr>
                        <a:t>Immediate</a:t>
                      </a:r>
                    </a:p>
                  </a:txBody>
                  <a:tcPr marL="60960" marR="60960" marT="60960" marB="60960"/>
                </a:tc>
                <a:tc>
                  <a:txBody>
                    <a:bodyPr/>
                    <a:lstStyle/>
                    <a:p>
                      <a:pPr algn="l" fontAlgn="t">
                        <a:lnSpc>
                          <a:spcPts val="1500"/>
                        </a:lnSpc>
                        <a:buNone/>
                      </a:pPr>
                      <a:r>
                        <a:rPr lang="en-GB" sz="1100" noProof="0">
                          <a:effectLst/>
                        </a:rPr>
                        <a:t>Immediate (A) lifesaving or (B) limb or organ-saving intervention. Resuscitation simultaneous with surgical treatment.</a:t>
                      </a:r>
                    </a:p>
                  </a:txBody>
                  <a:tcPr marL="60960" marR="60960" marT="60960" marB="60960"/>
                </a:tc>
                <a:tc>
                  <a:txBody>
                    <a:bodyPr/>
                    <a:lstStyle/>
                    <a:p>
                      <a:pPr algn="l" fontAlgn="t">
                        <a:lnSpc>
                          <a:spcPts val="1500"/>
                        </a:lnSpc>
                        <a:buNone/>
                      </a:pPr>
                      <a:r>
                        <a:rPr lang="en-GB" sz="1100" noProof="0">
                          <a:effectLst/>
                        </a:rPr>
                        <a:t>Within minutes of decision to operate</a:t>
                      </a:r>
                    </a:p>
                  </a:txBody>
                  <a:tcPr marL="60960" marR="60960" marT="60960" marB="60960"/>
                </a:tc>
                <a:tc>
                  <a:txBody>
                    <a:bodyPr/>
                    <a:lstStyle/>
                    <a:p>
                      <a:pPr algn="l" fontAlgn="t">
                        <a:lnSpc>
                          <a:spcPts val="1500"/>
                        </a:lnSpc>
                        <a:buNone/>
                      </a:pPr>
                      <a:r>
                        <a:rPr lang="en-GB" sz="1100" noProof="0">
                          <a:effectLst/>
                        </a:rPr>
                        <a:t>Next available operating theatre – “break-in” to existing lists if required</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Ruptured aortic aneurysm</a:t>
                      </a:r>
                    </a:p>
                    <a:p>
                      <a:pPr algn="l" fontAlgn="t">
                        <a:lnSpc>
                          <a:spcPts val="1500"/>
                        </a:lnSpc>
                        <a:spcBef>
                          <a:spcPts val="600"/>
                        </a:spcBef>
                        <a:spcAft>
                          <a:spcPts val="150"/>
                        </a:spcAft>
                        <a:buFont typeface="Arial" panose="020B0604020202020204" pitchFamily="34" charset="0"/>
                        <a:buChar char="•"/>
                      </a:pPr>
                      <a:r>
                        <a:rPr lang="en-GB" sz="1100" noProof="0">
                          <a:effectLst/>
                        </a:rPr>
                        <a:t>Major trauma to abdomen or thorax</a:t>
                      </a:r>
                    </a:p>
                    <a:p>
                      <a:pPr algn="l" fontAlgn="t">
                        <a:lnSpc>
                          <a:spcPts val="1500"/>
                        </a:lnSpc>
                        <a:spcBef>
                          <a:spcPts val="600"/>
                        </a:spcBef>
                        <a:spcAft>
                          <a:spcPts val="150"/>
                        </a:spcAft>
                        <a:buFont typeface="Arial" panose="020B0604020202020204" pitchFamily="34" charset="0"/>
                        <a:buChar char="•"/>
                      </a:pPr>
                      <a:r>
                        <a:rPr lang="en-GB" sz="1100" noProof="0">
                          <a:effectLst/>
                        </a:rPr>
                        <a:t>Fracture with major neurovascular deficit</a:t>
                      </a:r>
                    </a:p>
                    <a:p>
                      <a:pPr algn="l" fontAlgn="t">
                        <a:lnSpc>
                          <a:spcPts val="1500"/>
                        </a:lnSpc>
                        <a:spcBef>
                          <a:spcPts val="600"/>
                        </a:spcBef>
                        <a:spcAft>
                          <a:spcPts val="150"/>
                        </a:spcAft>
                        <a:buFont typeface="Arial" panose="020B0604020202020204" pitchFamily="34" charset="0"/>
                        <a:buChar char="•"/>
                      </a:pPr>
                      <a:r>
                        <a:rPr lang="en-GB" sz="1100" noProof="0">
                          <a:effectLst/>
                        </a:rPr>
                        <a:t>Compartment syndrome</a:t>
                      </a:r>
                    </a:p>
                    <a:p>
                      <a:pPr algn="l" fontAlgn="t">
                        <a:lnSpc>
                          <a:spcPts val="1500"/>
                        </a:lnSpc>
                        <a:spcBef>
                          <a:spcPts val="600"/>
                        </a:spcBef>
                        <a:spcAft>
                          <a:spcPts val="150"/>
                        </a:spcAft>
                        <a:buFont typeface="Arial" panose="020B0604020202020204" pitchFamily="34" charset="0"/>
                        <a:buChar char="•"/>
                      </a:pPr>
                      <a:r>
                        <a:rPr lang="en-GB" sz="1100" noProof="0">
                          <a:effectLst/>
                        </a:rPr>
                        <a:t>Acute myocardial infraction (AMI)</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Repair of ruptured aortic aneurysm</a:t>
                      </a:r>
                    </a:p>
                    <a:p>
                      <a:pPr algn="l" fontAlgn="t">
                        <a:lnSpc>
                          <a:spcPts val="1500"/>
                        </a:lnSpc>
                        <a:spcBef>
                          <a:spcPts val="600"/>
                        </a:spcBef>
                        <a:spcAft>
                          <a:spcPts val="150"/>
                        </a:spcAft>
                        <a:buFont typeface="Arial" panose="020B0604020202020204" pitchFamily="34" charset="0"/>
                        <a:buChar char="•"/>
                      </a:pPr>
                      <a:r>
                        <a:rPr lang="en-GB" sz="1100" noProof="0">
                          <a:effectLst/>
                        </a:rPr>
                        <a:t>Laparotomy/ thoracotomy for control of haemorrhage</a:t>
                      </a:r>
                    </a:p>
                    <a:p>
                      <a:pPr algn="l" fontAlgn="t">
                        <a:lnSpc>
                          <a:spcPts val="1500"/>
                        </a:lnSpc>
                        <a:spcBef>
                          <a:spcPts val="600"/>
                        </a:spcBef>
                        <a:spcAft>
                          <a:spcPts val="150"/>
                        </a:spcAft>
                        <a:buFont typeface="Arial" panose="020B0604020202020204" pitchFamily="34" charset="0"/>
                        <a:buChar char="•"/>
                      </a:pPr>
                      <a:r>
                        <a:rPr lang="en-GB" sz="1100" noProof="0">
                          <a:effectLst/>
                        </a:rPr>
                        <a:t>Fasciotomy</a:t>
                      </a:r>
                    </a:p>
                    <a:p>
                      <a:pPr algn="l" fontAlgn="t">
                        <a:lnSpc>
                          <a:spcPts val="1500"/>
                        </a:lnSpc>
                        <a:spcBef>
                          <a:spcPts val="600"/>
                        </a:spcBef>
                        <a:spcAft>
                          <a:spcPts val="150"/>
                        </a:spcAft>
                        <a:buFont typeface="Arial" panose="020B0604020202020204" pitchFamily="34" charset="0"/>
                        <a:buChar char="•"/>
                      </a:pPr>
                      <a:r>
                        <a:rPr lang="en-GB" sz="1100" noProof="0">
                          <a:effectLst/>
                        </a:rPr>
                        <a:t>Coronary angioplasty</a:t>
                      </a:r>
                    </a:p>
                  </a:txBody>
                  <a:tcPr marL="60960" marR="60960" marT="60960" marB="60960"/>
                </a:tc>
                <a:extLst>
                  <a:ext uri="{0D108BD9-81ED-4DB2-BD59-A6C34878D82A}">
                    <a16:rowId xmlns:a16="http://schemas.microsoft.com/office/drawing/2014/main" val="332884894"/>
                  </a:ext>
                </a:extLst>
              </a:tr>
              <a:tr h="370840">
                <a:tc>
                  <a:txBody>
                    <a:bodyPr/>
                    <a:lstStyle/>
                    <a:p>
                      <a:pPr algn="l" fontAlgn="t">
                        <a:lnSpc>
                          <a:spcPts val="1500"/>
                        </a:lnSpc>
                        <a:buNone/>
                      </a:pPr>
                      <a:r>
                        <a:rPr lang="en-GB" sz="1100" noProof="0">
                          <a:effectLst/>
                        </a:rPr>
                        <a:t>2</a:t>
                      </a:r>
                    </a:p>
                  </a:txBody>
                  <a:tcPr marL="60960" marR="60960" marT="60960" marB="60960"/>
                </a:tc>
                <a:tc>
                  <a:txBody>
                    <a:bodyPr/>
                    <a:lstStyle/>
                    <a:p>
                      <a:pPr algn="l" fontAlgn="t">
                        <a:lnSpc>
                          <a:spcPts val="1500"/>
                        </a:lnSpc>
                        <a:buNone/>
                      </a:pPr>
                      <a:r>
                        <a:rPr lang="en-GB" sz="1100" noProof="0">
                          <a:effectLst/>
                        </a:rPr>
                        <a:t>Urgent</a:t>
                      </a:r>
                    </a:p>
                  </a:txBody>
                  <a:tcPr marL="60960" marR="60960" marT="60960" marB="60960"/>
                </a:tc>
                <a:tc>
                  <a:txBody>
                    <a:bodyPr/>
                    <a:lstStyle/>
                    <a:p>
                      <a:pPr algn="l" fontAlgn="t">
                        <a:lnSpc>
                          <a:spcPts val="1500"/>
                        </a:lnSpc>
                        <a:buNone/>
                      </a:pPr>
                      <a:r>
                        <a:rPr lang="en-GB" sz="1100" noProof="0">
                          <a:effectLst/>
                        </a:rPr>
                        <a:t>Acute onset or deterioration of conditions that threaten life, limb or organ survival; fixation of fractures; relief of distressing symptoms.</a:t>
                      </a:r>
                    </a:p>
                  </a:txBody>
                  <a:tcPr marL="60960" marR="60960" marT="60960" marB="60960"/>
                </a:tc>
                <a:tc>
                  <a:txBody>
                    <a:bodyPr/>
                    <a:lstStyle/>
                    <a:p>
                      <a:pPr algn="l" fontAlgn="t">
                        <a:lnSpc>
                          <a:spcPts val="1500"/>
                        </a:lnSpc>
                        <a:buNone/>
                      </a:pPr>
                      <a:r>
                        <a:rPr lang="en-GB" sz="1100" noProof="0">
                          <a:effectLst/>
                        </a:rPr>
                        <a:t>Within hours of decision to operate and normally once resuscitation completed</a:t>
                      </a:r>
                    </a:p>
                  </a:txBody>
                  <a:tcPr marL="60960" marR="60960" marT="60960" marB="60960"/>
                </a:tc>
                <a:tc>
                  <a:txBody>
                    <a:bodyPr/>
                    <a:lstStyle/>
                    <a:p>
                      <a:pPr algn="l" fontAlgn="t">
                        <a:lnSpc>
                          <a:spcPts val="1500"/>
                        </a:lnSpc>
                        <a:buNone/>
                      </a:pPr>
                      <a:r>
                        <a:rPr lang="en-GB" sz="1100" noProof="0">
                          <a:effectLst/>
                        </a:rPr>
                        <a:t>Day time “emergency” list or Out-of-hours emergency theatre (including at night)</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Compound fracture</a:t>
                      </a:r>
                    </a:p>
                    <a:p>
                      <a:pPr algn="l" fontAlgn="t">
                        <a:lnSpc>
                          <a:spcPts val="1500"/>
                        </a:lnSpc>
                        <a:spcBef>
                          <a:spcPts val="600"/>
                        </a:spcBef>
                        <a:spcAft>
                          <a:spcPts val="150"/>
                        </a:spcAft>
                        <a:buFont typeface="Arial" panose="020B0604020202020204" pitchFamily="34" charset="0"/>
                        <a:buChar char="•"/>
                      </a:pPr>
                      <a:r>
                        <a:rPr lang="en-GB" sz="1100" noProof="0">
                          <a:effectLst/>
                        </a:rPr>
                        <a:t>Perforated bowel with peritonitis</a:t>
                      </a:r>
                    </a:p>
                    <a:p>
                      <a:pPr algn="l" fontAlgn="t">
                        <a:lnSpc>
                          <a:spcPts val="1500"/>
                        </a:lnSpc>
                        <a:spcBef>
                          <a:spcPts val="600"/>
                        </a:spcBef>
                        <a:spcAft>
                          <a:spcPts val="150"/>
                        </a:spcAft>
                        <a:buFont typeface="Arial" panose="020B0604020202020204" pitchFamily="34" charset="0"/>
                        <a:buChar char="•"/>
                      </a:pPr>
                      <a:r>
                        <a:rPr lang="en-GB" sz="1100" noProof="0">
                          <a:effectLst/>
                        </a:rPr>
                        <a:t>Critical organ or limb ischaemia</a:t>
                      </a:r>
                    </a:p>
                    <a:p>
                      <a:pPr algn="l" fontAlgn="t">
                        <a:lnSpc>
                          <a:spcPts val="1500"/>
                        </a:lnSpc>
                        <a:spcBef>
                          <a:spcPts val="600"/>
                        </a:spcBef>
                        <a:spcAft>
                          <a:spcPts val="150"/>
                        </a:spcAft>
                        <a:buFont typeface="Arial" panose="020B0604020202020204" pitchFamily="34" charset="0"/>
                        <a:buChar char="•"/>
                      </a:pPr>
                      <a:r>
                        <a:rPr lang="en-GB" sz="1100" noProof="0">
                          <a:effectLst/>
                        </a:rPr>
                        <a:t>Acute coronary syndromes (ACS)</a:t>
                      </a:r>
                    </a:p>
                    <a:p>
                      <a:pPr algn="l" fontAlgn="t">
                        <a:lnSpc>
                          <a:spcPts val="1500"/>
                        </a:lnSpc>
                        <a:spcBef>
                          <a:spcPts val="600"/>
                        </a:spcBef>
                        <a:spcAft>
                          <a:spcPts val="150"/>
                        </a:spcAft>
                        <a:buFont typeface="Arial" panose="020B0604020202020204" pitchFamily="34" charset="0"/>
                        <a:buChar char="•"/>
                      </a:pPr>
                      <a:r>
                        <a:rPr lang="en-GB" sz="1100" noProof="0">
                          <a:effectLst/>
                        </a:rPr>
                        <a:t>Perforating eye injuries</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Debridement plus fixation of fracture</a:t>
                      </a:r>
                    </a:p>
                    <a:p>
                      <a:pPr algn="l" fontAlgn="t">
                        <a:lnSpc>
                          <a:spcPts val="1500"/>
                        </a:lnSpc>
                        <a:spcBef>
                          <a:spcPts val="600"/>
                        </a:spcBef>
                        <a:spcAft>
                          <a:spcPts val="150"/>
                        </a:spcAft>
                        <a:buFont typeface="Arial" panose="020B0604020202020204" pitchFamily="34" charset="0"/>
                        <a:buChar char="•"/>
                      </a:pPr>
                      <a:r>
                        <a:rPr lang="en-GB" sz="1100" noProof="0">
                          <a:effectLst/>
                        </a:rPr>
                        <a:t>Laparotomy for perforation</a:t>
                      </a:r>
                    </a:p>
                    <a:p>
                      <a:pPr algn="l" fontAlgn="t">
                        <a:lnSpc>
                          <a:spcPts val="1500"/>
                        </a:lnSpc>
                        <a:spcBef>
                          <a:spcPts val="600"/>
                        </a:spcBef>
                        <a:spcAft>
                          <a:spcPts val="150"/>
                        </a:spcAft>
                        <a:buFont typeface="Arial" panose="020B0604020202020204" pitchFamily="34" charset="0"/>
                        <a:buChar char="•"/>
                      </a:pPr>
                      <a:r>
                        <a:rPr lang="en-GB" sz="1100" noProof="0">
                          <a:effectLst/>
                        </a:rPr>
                        <a:t>Coronary angioplasty</a:t>
                      </a:r>
                    </a:p>
                  </a:txBody>
                  <a:tcPr marL="60960" marR="60960" marT="60960" marB="60960"/>
                </a:tc>
                <a:extLst>
                  <a:ext uri="{0D108BD9-81ED-4DB2-BD59-A6C34878D82A}">
                    <a16:rowId xmlns:a16="http://schemas.microsoft.com/office/drawing/2014/main" val="4216669364"/>
                  </a:ext>
                </a:extLst>
              </a:tr>
            </a:tbl>
          </a:graphicData>
        </a:graphic>
      </p:graphicFrame>
      <p:sp>
        <p:nvSpPr>
          <p:cNvPr id="6" name="Action Button: Go Forward or Next 5">
            <a:hlinkClick r:id="" action="ppaction://hlinkshowjump?jump=nextslide" highlightClick="1"/>
            <a:extLst>
              <a:ext uri="{FF2B5EF4-FFF2-40B4-BE49-F238E27FC236}">
                <a16:creationId xmlns:a16="http://schemas.microsoft.com/office/drawing/2014/main" id="{A20D5156-6F35-DEF6-9440-C75C7BB802B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0203D91E-F4AD-075A-9E65-52E4E08B4D0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2" action="ppaction://hlinksldjump" highlightClick="1"/>
            <a:extLst>
              <a:ext uri="{FF2B5EF4-FFF2-40B4-BE49-F238E27FC236}">
                <a16:creationId xmlns:a16="http://schemas.microsoft.com/office/drawing/2014/main" id="{2AA2F547-7CA9-3385-0AEB-696404BE260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13442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502CD76-241F-65C7-F943-6637B729C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FDD466-EADC-45E8-40C9-E794546E2487}"/>
              </a:ext>
            </a:extLst>
          </p:cNvPr>
          <p:cNvSpPr>
            <a:spLocks noGrp="1"/>
          </p:cNvSpPr>
          <p:nvPr>
            <p:ph type="title"/>
          </p:nvPr>
        </p:nvSpPr>
        <p:spPr>
          <a:xfrm>
            <a:off x="677334" y="609600"/>
            <a:ext cx="8596668" cy="706016"/>
          </a:xfrm>
        </p:spPr>
        <p:txBody>
          <a:bodyPr/>
          <a:lstStyle/>
          <a:p>
            <a:r>
              <a:rPr lang="en-GB" noProof="0"/>
              <a:t>NCEPOD Classification of Intervention</a:t>
            </a:r>
          </a:p>
        </p:txBody>
      </p:sp>
      <p:graphicFrame>
        <p:nvGraphicFramePr>
          <p:cNvPr id="5" name="Table 4">
            <a:extLst>
              <a:ext uri="{FF2B5EF4-FFF2-40B4-BE49-F238E27FC236}">
                <a16:creationId xmlns:a16="http://schemas.microsoft.com/office/drawing/2014/main" id="{819B7D19-35B6-C2CA-4814-D4EE559E7DF9}"/>
              </a:ext>
            </a:extLst>
          </p:cNvPr>
          <p:cNvGraphicFramePr>
            <a:graphicFrameLocks noGrp="1"/>
          </p:cNvGraphicFramePr>
          <p:nvPr>
            <p:extLst>
              <p:ext uri="{D42A27DB-BD31-4B8C-83A1-F6EECF244321}">
                <p14:modId xmlns:p14="http://schemas.microsoft.com/office/powerpoint/2010/main" val="1533533898"/>
              </p:ext>
            </p:extLst>
          </p:nvPr>
        </p:nvGraphicFramePr>
        <p:xfrm>
          <a:off x="677335" y="1242180"/>
          <a:ext cx="8596670" cy="3979164"/>
        </p:xfrm>
        <a:graphic>
          <a:graphicData uri="http://schemas.openxmlformats.org/drawingml/2006/table">
            <a:tbl>
              <a:tblPr firstRow="1" bandRow="1">
                <a:tableStyleId>{5C22544A-7EE6-4342-B048-85BDC9FD1C3A}</a:tableStyleId>
              </a:tblPr>
              <a:tblGrid>
                <a:gridCol w="590175">
                  <a:extLst>
                    <a:ext uri="{9D8B030D-6E8A-4147-A177-3AD203B41FA5}">
                      <a16:colId xmlns:a16="http://schemas.microsoft.com/office/drawing/2014/main" val="901444791"/>
                    </a:ext>
                  </a:extLst>
                </a:gridCol>
                <a:gridCol w="904190">
                  <a:extLst>
                    <a:ext uri="{9D8B030D-6E8A-4147-A177-3AD203B41FA5}">
                      <a16:colId xmlns:a16="http://schemas.microsoft.com/office/drawing/2014/main" val="3009014785"/>
                    </a:ext>
                  </a:extLst>
                </a:gridCol>
                <a:gridCol w="1095375">
                  <a:extLst>
                    <a:ext uri="{9D8B030D-6E8A-4147-A177-3AD203B41FA5}">
                      <a16:colId xmlns:a16="http://schemas.microsoft.com/office/drawing/2014/main" val="3661679250"/>
                    </a:ext>
                  </a:extLst>
                </a:gridCol>
                <a:gridCol w="1095375">
                  <a:extLst>
                    <a:ext uri="{9D8B030D-6E8A-4147-A177-3AD203B41FA5}">
                      <a16:colId xmlns:a16="http://schemas.microsoft.com/office/drawing/2014/main" val="401833771"/>
                    </a:ext>
                  </a:extLst>
                </a:gridCol>
                <a:gridCol w="1095375">
                  <a:extLst>
                    <a:ext uri="{9D8B030D-6E8A-4147-A177-3AD203B41FA5}">
                      <a16:colId xmlns:a16="http://schemas.microsoft.com/office/drawing/2014/main" val="831573738"/>
                    </a:ext>
                  </a:extLst>
                </a:gridCol>
                <a:gridCol w="1908090">
                  <a:extLst>
                    <a:ext uri="{9D8B030D-6E8A-4147-A177-3AD203B41FA5}">
                      <a16:colId xmlns:a16="http://schemas.microsoft.com/office/drawing/2014/main" val="4178519233"/>
                    </a:ext>
                  </a:extLst>
                </a:gridCol>
                <a:gridCol w="1908090">
                  <a:extLst>
                    <a:ext uri="{9D8B030D-6E8A-4147-A177-3AD203B41FA5}">
                      <a16:colId xmlns:a16="http://schemas.microsoft.com/office/drawing/2014/main" val="3446310728"/>
                    </a:ext>
                  </a:extLst>
                </a:gridCol>
              </a:tblGrid>
              <a:tr h="370840">
                <a:tc>
                  <a:txBody>
                    <a:bodyPr/>
                    <a:lstStyle/>
                    <a:p>
                      <a:pPr algn="l" fontAlgn="b">
                        <a:lnSpc>
                          <a:spcPts val="1500"/>
                        </a:lnSpc>
                        <a:buNone/>
                      </a:pPr>
                      <a:r>
                        <a:rPr lang="en-GB" sz="1100" b="1" noProof="0">
                          <a:effectLst/>
                        </a:rPr>
                        <a:t>Code</a:t>
                      </a:r>
                    </a:p>
                  </a:txBody>
                  <a:tcPr marL="60960" marR="60960" marT="60960" marB="60960" anchor="b"/>
                </a:tc>
                <a:tc>
                  <a:txBody>
                    <a:bodyPr/>
                    <a:lstStyle/>
                    <a:p>
                      <a:pPr algn="l" fontAlgn="b">
                        <a:lnSpc>
                          <a:spcPts val="1500"/>
                        </a:lnSpc>
                        <a:buNone/>
                      </a:pPr>
                      <a:r>
                        <a:rPr lang="en-GB" sz="1100" b="1" noProof="0">
                          <a:effectLst/>
                        </a:rPr>
                        <a:t>Category</a:t>
                      </a:r>
                    </a:p>
                  </a:txBody>
                  <a:tcPr marL="60960" marR="60960" marT="60960" marB="60960" anchor="b"/>
                </a:tc>
                <a:tc>
                  <a:txBody>
                    <a:bodyPr/>
                    <a:lstStyle/>
                    <a:p>
                      <a:pPr algn="l" fontAlgn="b">
                        <a:lnSpc>
                          <a:spcPts val="1500"/>
                        </a:lnSpc>
                        <a:buNone/>
                      </a:pPr>
                      <a:r>
                        <a:rPr lang="en-GB" sz="1100" b="1" noProof="0">
                          <a:effectLst/>
                        </a:rPr>
                        <a:t>Description</a:t>
                      </a:r>
                    </a:p>
                  </a:txBody>
                  <a:tcPr marL="60960" marR="60960" marT="60960" marB="60960" anchor="b"/>
                </a:tc>
                <a:tc>
                  <a:txBody>
                    <a:bodyPr/>
                    <a:lstStyle/>
                    <a:p>
                      <a:pPr algn="l" fontAlgn="b">
                        <a:lnSpc>
                          <a:spcPts val="1500"/>
                        </a:lnSpc>
                        <a:buNone/>
                      </a:pPr>
                      <a:r>
                        <a:rPr lang="en-GB" sz="1100" b="1" noProof="0">
                          <a:effectLst/>
                        </a:rPr>
                        <a:t>Target time to theatre</a:t>
                      </a:r>
                    </a:p>
                  </a:txBody>
                  <a:tcPr marL="60960" marR="60960" marT="60960" marB="60960" anchor="b"/>
                </a:tc>
                <a:tc>
                  <a:txBody>
                    <a:bodyPr/>
                    <a:lstStyle/>
                    <a:p>
                      <a:pPr algn="l" fontAlgn="b">
                        <a:lnSpc>
                          <a:spcPts val="1500"/>
                        </a:lnSpc>
                        <a:buNone/>
                      </a:pPr>
                      <a:r>
                        <a:rPr lang="en-GB" sz="1100" b="1" noProof="0">
                          <a:effectLst/>
                        </a:rPr>
                        <a:t>Expected location</a:t>
                      </a:r>
                    </a:p>
                  </a:txBody>
                  <a:tcPr marL="60960" marR="60960" marT="60960" marB="60960" anchor="b"/>
                </a:tc>
                <a:tc>
                  <a:txBody>
                    <a:bodyPr/>
                    <a:lstStyle/>
                    <a:p>
                      <a:pPr algn="l" fontAlgn="b">
                        <a:lnSpc>
                          <a:spcPts val="1500"/>
                        </a:lnSpc>
                        <a:buNone/>
                      </a:pPr>
                      <a:r>
                        <a:rPr lang="en-GB" sz="1100" b="1" noProof="0">
                          <a:effectLst/>
                        </a:rPr>
                        <a:t>Example Scenarios</a:t>
                      </a:r>
                    </a:p>
                  </a:txBody>
                  <a:tcPr marL="60960" marR="60960" marT="60960" marB="60960" anchor="b"/>
                </a:tc>
                <a:tc>
                  <a:txBody>
                    <a:bodyPr/>
                    <a:lstStyle/>
                    <a:p>
                      <a:pPr algn="l" fontAlgn="b">
                        <a:lnSpc>
                          <a:spcPts val="1500"/>
                        </a:lnSpc>
                        <a:buNone/>
                      </a:pPr>
                      <a:r>
                        <a:rPr lang="en-GB" sz="1100" b="1" noProof="0">
                          <a:effectLst/>
                        </a:rPr>
                        <a:t>Typical procedures</a:t>
                      </a:r>
                    </a:p>
                  </a:txBody>
                  <a:tcPr marL="60960" marR="60960" marT="60960" marB="60960" anchor="b"/>
                </a:tc>
                <a:extLst>
                  <a:ext uri="{0D108BD9-81ED-4DB2-BD59-A6C34878D82A}">
                    <a16:rowId xmlns:a16="http://schemas.microsoft.com/office/drawing/2014/main" val="977793578"/>
                  </a:ext>
                </a:extLst>
              </a:tr>
              <a:tr h="370840">
                <a:tc>
                  <a:txBody>
                    <a:bodyPr/>
                    <a:lstStyle/>
                    <a:p>
                      <a:pPr algn="l" fontAlgn="t">
                        <a:lnSpc>
                          <a:spcPts val="1500"/>
                        </a:lnSpc>
                        <a:buNone/>
                      </a:pPr>
                      <a:r>
                        <a:rPr lang="en-GB" sz="1100" noProof="0">
                          <a:effectLst/>
                        </a:rPr>
                        <a:t>3</a:t>
                      </a:r>
                    </a:p>
                  </a:txBody>
                  <a:tcPr marL="60960" marR="60960" marT="60960" marB="60960"/>
                </a:tc>
                <a:tc>
                  <a:txBody>
                    <a:bodyPr/>
                    <a:lstStyle/>
                    <a:p>
                      <a:pPr algn="l" fontAlgn="t">
                        <a:lnSpc>
                          <a:spcPts val="1500"/>
                        </a:lnSpc>
                        <a:buNone/>
                      </a:pPr>
                      <a:r>
                        <a:rPr lang="en-GB" sz="1100" noProof="0">
                          <a:effectLst/>
                        </a:rPr>
                        <a:t>Expedited</a:t>
                      </a:r>
                    </a:p>
                  </a:txBody>
                  <a:tcPr marL="60960" marR="60960" marT="60960" marB="60960"/>
                </a:tc>
                <a:tc>
                  <a:txBody>
                    <a:bodyPr/>
                    <a:lstStyle/>
                    <a:p>
                      <a:pPr algn="l" fontAlgn="t">
                        <a:lnSpc>
                          <a:spcPts val="1500"/>
                        </a:lnSpc>
                        <a:buNone/>
                      </a:pPr>
                      <a:r>
                        <a:rPr lang="en-GB" sz="1100" noProof="0">
                          <a:effectLst/>
                        </a:rPr>
                        <a:t>Stable patient requiring early intervention for a condition that is not an immediate threat to life, limb or organ survival</a:t>
                      </a:r>
                    </a:p>
                  </a:txBody>
                  <a:tcPr marL="60960" marR="60960" marT="60960" marB="60960"/>
                </a:tc>
                <a:tc>
                  <a:txBody>
                    <a:bodyPr/>
                    <a:lstStyle/>
                    <a:p>
                      <a:pPr algn="l" fontAlgn="t">
                        <a:lnSpc>
                          <a:spcPts val="1500"/>
                        </a:lnSpc>
                        <a:buNone/>
                      </a:pPr>
                      <a:r>
                        <a:rPr lang="en-GB" sz="1100" noProof="0">
                          <a:effectLst/>
                        </a:rPr>
                        <a:t>Within days of decision to operate</a:t>
                      </a:r>
                    </a:p>
                  </a:txBody>
                  <a:tcPr marL="60960" marR="60960" marT="60960" marB="60960"/>
                </a:tc>
                <a:tc>
                  <a:txBody>
                    <a:bodyPr/>
                    <a:lstStyle/>
                    <a:p>
                      <a:pPr algn="l" fontAlgn="t">
                        <a:lnSpc>
                          <a:spcPts val="1500"/>
                        </a:lnSpc>
                        <a:buNone/>
                      </a:pPr>
                      <a:r>
                        <a:rPr lang="en-GB" sz="1100" noProof="0">
                          <a:effectLst/>
                        </a:rPr>
                        <a:t>Elective list which has “spare” capacity or Day time “emergency” list (not at night)</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Tendon and nerve injuries</a:t>
                      </a:r>
                    </a:p>
                    <a:p>
                      <a:pPr algn="l" fontAlgn="t">
                        <a:lnSpc>
                          <a:spcPts val="1500"/>
                        </a:lnSpc>
                        <a:spcBef>
                          <a:spcPts val="600"/>
                        </a:spcBef>
                        <a:spcAft>
                          <a:spcPts val="150"/>
                        </a:spcAft>
                        <a:buFont typeface="Arial" panose="020B0604020202020204" pitchFamily="34" charset="0"/>
                        <a:buChar char="•"/>
                      </a:pPr>
                      <a:r>
                        <a:rPr lang="en-GB" sz="1100" noProof="0">
                          <a:effectLst/>
                        </a:rPr>
                        <a:t>Stable &amp; non-septic patients for wide range of surgical procedures</a:t>
                      </a:r>
                    </a:p>
                    <a:p>
                      <a:pPr algn="l" fontAlgn="t">
                        <a:lnSpc>
                          <a:spcPts val="1500"/>
                        </a:lnSpc>
                        <a:spcBef>
                          <a:spcPts val="600"/>
                        </a:spcBef>
                        <a:spcAft>
                          <a:spcPts val="150"/>
                        </a:spcAft>
                        <a:buFont typeface="Arial" panose="020B0604020202020204" pitchFamily="34" charset="0"/>
                        <a:buChar char="•"/>
                      </a:pPr>
                      <a:r>
                        <a:rPr lang="en-GB" sz="1100" noProof="0">
                          <a:effectLst/>
                        </a:rPr>
                        <a:t>Retinal detachment</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Repair of tendon and nerve injuries</a:t>
                      </a:r>
                    </a:p>
                    <a:p>
                      <a:pPr algn="l" fontAlgn="t">
                        <a:lnSpc>
                          <a:spcPts val="1500"/>
                        </a:lnSpc>
                        <a:spcBef>
                          <a:spcPts val="600"/>
                        </a:spcBef>
                        <a:spcAft>
                          <a:spcPts val="150"/>
                        </a:spcAft>
                        <a:buFont typeface="Arial" panose="020B0604020202020204" pitchFamily="34" charset="0"/>
                        <a:buChar char="•"/>
                      </a:pPr>
                      <a:r>
                        <a:rPr lang="en-GB" sz="1100" noProof="0">
                          <a:effectLst/>
                        </a:rPr>
                        <a:t>Excision of tumour with potential to bleed or obstruct</a:t>
                      </a:r>
                    </a:p>
                    <a:p>
                      <a:pPr algn="l" fontAlgn="t">
                        <a:lnSpc>
                          <a:spcPts val="1500"/>
                        </a:lnSpc>
                        <a:spcBef>
                          <a:spcPts val="600"/>
                        </a:spcBef>
                        <a:spcAft>
                          <a:spcPts val="150"/>
                        </a:spcAft>
                        <a:buFont typeface="Arial" panose="020B0604020202020204" pitchFamily="34" charset="0"/>
                        <a:buChar char="•"/>
                      </a:pPr>
                      <a:r>
                        <a:rPr lang="en-GB" sz="1100" noProof="0">
                          <a:effectLst/>
                        </a:rPr>
                        <a:t>Coronary angioplasty</a:t>
                      </a:r>
                    </a:p>
                  </a:txBody>
                  <a:tcPr marL="60960" marR="60960" marT="60960" marB="60960"/>
                </a:tc>
                <a:extLst>
                  <a:ext uri="{0D108BD9-81ED-4DB2-BD59-A6C34878D82A}">
                    <a16:rowId xmlns:a16="http://schemas.microsoft.com/office/drawing/2014/main" val="332884894"/>
                  </a:ext>
                </a:extLst>
              </a:tr>
              <a:tr h="370840">
                <a:tc>
                  <a:txBody>
                    <a:bodyPr/>
                    <a:lstStyle/>
                    <a:p>
                      <a:pPr algn="l" fontAlgn="t">
                        <a:lnSpc>
                          <a:spcPts val="1500"/>
                        </a:lnSpc>
                        <a:buNone/>
                      </a:pPr>
                      <a:r>
                        <a:rPr lang="en-GB" sz="1100" noProof="0">
                          <a:effectLst/>
                        </a:rPr>
                        <a:t>4</a:t>
                      </a:r>
                    </a:p>
                  </a:txBody>
                  <a:tcPr marL="60960" marR="60960" marT="60960" marB="60960"/>
                </a:tc>
                <a:tc>
                  <a:txBody>
                    <a:bodyPr/>
                    <a:lstStyle/>
                    <a:p>
                      <a:pPr algn="l" fontAlgn="t">
                        <a:lnSpc>
                          <a:spcPts val="1500"/>
                        </a:lnSpc>
                        <a:buNone/>
                      </a:pPr>
                      <a:r>
                        <a:rPr lang="en-GB" sz="1100" noProof="0">
                          <a:effectLst/>
                        </a:rPr>
                        <a:t>Elective</a:t>
                      </a:r>
                    </a:p>
                  </a:txBody>
                  <a:tcPr marL="60960" marR="60960" marT="60960" marB="60960"/>
                </a:tc>
                <a:tc>
                  <a:txBody>
                    <a:bodyPr/>
                    <a:lstStyle/>
                    <a:p>
                      <a:pPr algn="l" fontAlgn="t">
                        <a:lnSpc>
                          <a:spcPts val="1500"/>
                        </a:lnSpc>
                        <a:buNone/>
                      </a:pPr>
                      <a:r>
                        <a:rPr lang="en-GB" sz="1100" noProof="0">
                          <a:effectLst/>
                        </a:rPr>
                        <a:t>Surgical procedure planned or booked in advance of routine admission to hospital</a:t>
                      </a:r>
                    </a:p>
                  </a:txBody>
                  <a:tcPr marL="60960" marR="60960" marT="60960" marB="60960"/>
                </a:tc>
                <a:tc>
                  <a:txBody>
                    <a:bodyPr/>
                    <a:lstStyle/>
                    <a:p>
                      <a:pPr algn="l" fontAlgn="t">
                        <a:lnSpc>
                          <a:spcPts val="1500"/>
                        </a:lnSpc>
                        <a:buNone/>
                      </a:pPr>
                      <a:r>
                        <a:rPr lang="en-GB" sz="1100" noProof="0">
                          <a:effectLst/>
                        </a:rPr>
                        <a:t>Planned</a:t>
                      </a:r>
                    </a:p>
                  </a:txBody>
                  <a:tcPr marL="60960" marR="60960" marT="60960" marB="60960"/>
                </a:tc>
                <a:tc>
                  <a:txBody>
                    <a:bodyPr/>
                    <a:lstStyle/>
                    <a:p>
                      <a:pPr algn="l" fontAlgn="t">
                        <a:lnSpc>
                          <a:spcPts val="1500"/>
                        </a:lnSpc>
                        <a:buNone/>
                      </a:pPr>
                      <a:r>
                        <a:rPr lang="en-GB" sz="1100" noProof="0">
                          <a:effectLst/>
                        </a:rPr>
                        <a:t>Elective theatre list booked &amp; planned prior to admission</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Encompasses all conditions not classified as immediate, urgent or expedited.</a:t>
                      </a:r>
                    </a:p>
                  </a:txBody>
                  <a:tcPr marL="60960" marR="60960" marT="60960" marB="60960"/>
                </a:tc>
                <a:tc>
                  <a:txBody>
                    <a:bodyPr/>
                    <a:lstStyle/>
                    <a:p>
                      <a:pPr algn="l" fontAlgn="t">
                        <a:lnSpc>
                          <a:spcPts val="1500"/>
                        </a:lnSpc>
                        <a:spcBef>
                          <a:spcPts val="600"/>
                        </a:spcBef>
                        <a:spcAft>
                          <a:spcPts val="150"/>
                        </a:spcAft>
                        <a:buFont typeface="Arial" panose="020B0604020202020204" pitchFamily="34" charset="0"/>
                        <a:buChar char="•"/>
                      </a:pPr>
                      <a:r>
                        <a:rPr lang="en-GB" sz="1100" noProof="0">
                          <a:effectLst/>
                        </a:rPr>
                        <a:t>Elective AAA repair</a:t>
                      </a:r>
                    </a:p>
                    <a:p>
                      <a:pPr algn="l" fontAlgn="t">
                        <a:lnSpc>
                          <a:spcPts val="1500"/>
                        </a:lnSpc>
                        <a:spcBef>
                          <a:spcPts val="600"/>
                        </a:spcBef>
                        <a:spcAft>
                          <a:spcPts val="150"/>
                        </a:spcAft>
                        <a:buFont typeface="Arial" panose="020B0604020202020204" pitchFamily="34" charset="0"/>
                        <a:buChar char="•"/>
                      </a:pPr>
                      <a:r>
                        <a:rPr lang="en-GB" sz="1100" noProof="0">
                          <a:effectLst/>
                        </a:rPr>
                        <a:t>Laparoscopic cholecystectomy</a:t>
                      </a:r>
                    </a:p>
                    <a:p>
                      <a:pPr algn="l" fontAlgn="t">
                        <a:lnSpc>
                          <a:spcPts val="1500"/>
                        </a:lnSpc>
                        <a:spcBef>
                          <a:spcPts val="600"/>
                        </a:spcBef>
                        <a:spcAft>
                          <a:spcPts val="150"/>
                        </a:spcAft>
                        <a:buFont typeface="Arial" panose="020B0604020202020204" pitchFamily="34" charset="0"/>
                        <a:buChar char="•"/>
                      </a:pPr>
                      <a:r>
                        <a:rPr lang="en-GB" sz="1100" noProof="0">
                          <a:effectLst/>
                        </a:rPr>
                        <a:t>Varicose vein surgery</a:t>
                      </a:r>
                    </a:p>
                    <a:p>
                      <a:pPr algn="l" fontAlgn="t">
                        <a:lnSpc>
                          <a:spcPts val="1500"/>
                        </a:lnSpc>
                        <a:spcBef>
                          <a:spcPts val="600"/>
                        </a:spcBef>
                        <a:spcAft>
                          <a:spcPts val="150"/>
                        </a:spcAft>
                        <a:buFont typeface="Arial" panose="020B0604020202020204" pitchFamily="34" charset="0"/>
                        <a:buChar char="•"/>
                      </a:pPr>
                      <a:r>
                        <a:rPr lang="en-GB" sz="1100" noProof="0">
                          <a:effectLst/>
                        </a:rPr>
                        <a:t>Joint replacement</a:t>
                      </a:r>
                    </a:p>
                    <a:p>
                      <a:pPr algn="l" fontAlgn="t">
                        <a:lnSpc>
                          <a:spcPts val="1500"/>
                        </a:lnSpc>
                        <a:spcBef>
                          <a:spcPts val="600"/>
                        </a:spcBef>
                        <a:spcAft>
                          <a:spcPts val="150"/>
                        </a:spcAft>
                        <a:buFont typeface="Arial" panose="020B0604020202020204" pitchFamily="34" charset="0"/>
                        <a:buChar char="•"/>
                      </a:pPr>
                      <a:r>
                        <a:rPr lang="en-GB" sz="1100" noProof="0">
                          <a:effectLst/>
                        </a:rPr>
                        <a:t>Coronary angioplasty</a:t>
                      </a:r>
                    </a:p>
                  </a:txBody>
                  <a:tcPr marL="60960" marR="60960" marT="60960" marB="60960"/>
                </a:tc>
                <a:extLst>
                  <a:ext uri="{0D108BD9-81ED-4DB2-BD59-A6C34878D82A}">
                    <a16:rowId xmlns:a16="http://schemas.microsoft.com/office/drawing/2014/main" val="4216669364"/>
                  </a:ext>
                </a:extLst>
              </a:tr>
            </a:tbl>
          </a:graphicData>
        </a:graphic>
      </p:graphicFrame>
      <p:sp>
        <p:nvSpPr>
          <p:cNvPr id="3" name="Action Button: Go Forward or Next 2">
            <a:hlinkClick r:id="" action="ppaction://hlinkshowjump?jump=nextslide" highlightClick="1"/>
            <a:extLst>
              <a:ext uri="{FF2B5EF4-FFF2-40B4-BE49-F238E27FC236}">
                <a16:creationId xmlns:a16="http://schemas.microsoft.com/office/drawing/2014/main" id="{F0BDEEDB-1745-8B98-FCE6-8D766D1D0CB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o Back or Previous 3">
            <a:hlinkClick r:id="" action="ppaction://hlinkshowjump?jump=previousslide" highlightClick="1"/>
            <a:extLst>
              <a:ext uri="{FF2B5EF4-FFF2-40B4-BE49-F238E27FC236}">
                <a16:creationId xmlns:a16="http://schemas.microsoft.com/office/drawing/2014/main" id="{CE03883F-6E8A-138B-1AD9-6A091224E53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2" action="ppaction://hlinksldjump" highlightClick="1"/>
            <a:extLst>
              <a:ext uri="{FF2B5EF4-FFF2-40B4-BE49-F238E27FC236}">
                <a16:creationId xmlns:a16="http://schemas.microsoft.com/office/drawing/2014/main" id="{882420C3-F72B-0B79-143B-837481C4ED1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853264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664B-F51F-563E-07B2-43F6E6F1D047}"/>
              </a:ext>
            </a:extLst>
          </p:cNvPr>
          <p:cNvSpPr>
            <a:spLocks noGrp="1"/>
          </p:cNvSpPr>
          <p:nvPr>
            <p:ph type="title"/>
          </p:nvPr>
        </p:nvSpPr>
        <p:spPr>
          <a:xfrm>
            <a:off x="677334" y="609600"/>
            <a:ext cx="8596668" cy="762657"/>
          </a:xfrm>
        </p:spPr>
        <p:txBody>
          <a:bodyPr/>
          <a:lstStyle/>
          <a:p>
            <a:r>
              <a:rPr lang="en-GB" noProof="0"/>
              <a:t>Emergency Surgery</a:t>
            </a:r>
          </a:p>
        </p:txBody>
      </p:sp>
      <p:sp>
        <p:nvSpPr>
          <p:cNvPr id="3" name="Text Placeholder 2">
            <a:extLst>
              <a:ext uri="{FF2B5EF4-FFF2-40B4-BE49-F238E27FC236}">
                <a16:creationId xmlns:a16="http://schemas.microsoft.com/office/drawing/2014/main" id="{94698D13-CAF5-3E29-67E2-0325F1B1D4AF}"/>
              </a:ext>
            </a:extLst>
          </p:cNvPr>
          <p:cNvSpPr>
            <a:spLocks noGrp="1"/>
          </p:cNvSpPr>
          <p:nvPr>
            <p:ph type="body" idx="1"/>
          </p:nvPr>
        </p:nvSpPr>
        <p:spPr>
          <a:xfrm>
            <a:off x="675744" y="1372257"/>
            <a:ext cx="4185623" cy="558143"/>
          </a:xfrm>
        </p:spPr>
        <p:txBody>
          <a:bodyPr/>
          <a:lstStyle/>
          <a:p>
            <a:r>
              <a:rPr lang="en-GB" noProof="0">
                <a:solidFill>
                  <a:schemeClr val="bg1"/>
                </a:solidFill>
              </a:rPr>
              <a:t>Tag-On Cases</a:t>
            </a:r>
          </a:p>
        </p:txBody>
      </p:sp>
      <p:sp>
        <p:nvSpPr>
          <p:cNvPr id="4" name="Content Placeholder 3">
            <a:extLst>
              <a:ext uri="{FF2B5EF4-FFF2-40B4-BE49-F238E27FC236}">
                <a16:creationId xmlns:a16="http://schemas.microsoft.com/office/drawing/2014/main" id="{AD7B7F6B-252B-DE0C-7716-E12C90FAC044}"/>
              </a:ext>
            </a:extLst>
          </p:cNvPr>
          <p:cNvSpPr>
            <a:spLocks noGrp="1"/>
          </p:cNvSpPr>
          <p:nvPr>
            <p:ph sz="half" idx="2"/>
          </p:nvPr>
        </p:nvSpPr>
        <p:spPr>
          <a:xfrm>
            <a:off x="675745" y="1930401"/>
            <a:ext cx="4185623" cy="4318000"/>
          </a:xfrm>
        </p:spPr>
        <p:txBody>
          <a:bodyPr>
            <a:normAutofit/>
          </a:bodyPr>
          <a:lstStyle/>
          <a:p>
            <a:r>
              <a:rPr lang="en-GB" noProof="0">
                <a:solidFill>
                  <a:schemeClr val="bg1"/>
                </a:solidFill>
              </a:rPr>
              <a:t>Expedited cases can be added to a theatre list within the week, sometimes displacing elective cases.</a:t>
            </a:r>
          </a:p>
          <a:p>
            <a:r>
              <a:rPr lang="en-GB" noProof="0">
                <a:solidFill>
                  <a:schemeClr val="bg1"/>
                </a:solidFill>
              </a:rPr>
              <a:t>This tends to be efficient but can lead to significant clinician overtime.</a:t>
            </a:r>
          </a:p>
        </p:txBody>
      </p:sp>
      <p:sp>
        <p:nvSpPr>
          <p:cNvPr id="5" name="Text Placeholder 4">
            <a:extLst>
              <a:ext uri="{FF2B5EF4-FFF2-40B4-BE49-F238E27FC236}">
                <a16:creationId xmlns:a16="http://schemas.microsoft.com/office/drawing/2014/main" id="{746C625A-FA27-AB19-4F8E-4D4F81F66426}"/>
              </a:ext>
            </a:extLst>
          </p:cNvPr>
          <p:cNvSpPr>
            <a:spLocks noGrp="1"/>
          </p:cNvSpPr>
          <p:nvPr>
            <p:ph type="body" sz="quarter" idx="3"/>
          </p:nvPr>
        </p:nvSpPr>
        <p:spPr>
          <a:xfrm>
            <a:off x="5088384" y="1372257"/>
            <a:ext cx="4185618" cy="558143"/>
          </a:xfrm>
        </p:spPr>
        <p:txBody>
          <a:bodyPr/>
          <a:lstStyle/>
          <a:p>
            <a:r>
              <a:rPr lang="en-GB" i="1" noProof="0">
                <a:solidFill>
                  <a:schemeClr val="bg1"/>
                </a:solidFill>
              </a:rPr>
              <a:t>The Emergency List</a:t>
            </a:r>
          </a:p>
        </p:txBody>
      </p:sp>
      <p:sp>
        <p:nvSpPr>
          <p:cNvPr id="6" name="Content Placeholder 5">
            <a:extLst>
              <a:ext uri="{FF2B5EF4-FFF2-40B4-BE49-F238E27FC236}">
                <a16:creationId xmlns:a16="http://schemas.microsoft.com/office/drawing/2014/main" id="{05B64768-4DA1-EB8B-A058-860925CEACA5}"/>
              </a:ext>
            </a:extLst>
          </p:cNvPr>
          <p:cNvSpPr>
            <a:spLocks noGrp="1"/>
          </p:cNvSpPr>
          <p:nvPr>
            <p:ph sz="quarter" idx="4"/>
          </p:nvPr>
        </p:nvSpPr>
        <p:spPr>
          <a:xfrm>
            <a:off x="5088384" y="1930400"/>
            <a:ext cx="4185617" cy="4391358"/>
          </a:xfrm>
        </p:spPr>
        <p:txBody>
          <a:bodyPr>
            <a:normAutofit/>
          </a:bodyPr>
          <a:lstStyle/>
          <a:p>
            <a:r>
              <a:rPr lang="en-GB" noProof="0">
                <a:solidFill>
                  <a:schemeClr val="bg1"/>
                </a:solidFill>
              </a:rPr>
              <a:t>Every hospital should have a dedicated emergency list and emergency theatre (often called the CEPOD list).</a:t>
            </a:r>
          </a:p>
          <a:p>
            <a:r>
              <a:rPr lang="en-GB" noProof="0">
                <a:solidFill>
                  <a:schemeClr val="bg1"/>
                </a:solidFill>
              </a:rPr>
              <a:t>This will be available 24/7 (although non-urgent non-emergency surgery is delayed until the morning to improve safety).</a:t>
            </a:r>
          </a:p>
          <a:p>
            <a:r>
              <a:rPr lang="en-GB" noProof="0">
                <a:solidFill>
                  <a:schemeClr val="bg1"/>
                </a:solidFill>
              </a:rPr>
              <a:t>Usually, this is run by general surgery. At tertiary centres, other specialists may utilise the theatre.</a:t>
            </a:r>
          </a:p>
          <a:p>
            <a:r>
              <a:rPr lang="en-GB" noProof="0">
                <a:solidFill>
                  <a:schemeClr val="bg1"/>
                </a:solidFill>
              </a:rPr>
              <a:t>This tends to be quite inefficient, and still involves significant clinician overtime.</a:t>
            </a:r>
          </a:p>
        </p:txBody>
      </p:sp>
      <p:sp>
        <p:nvSpPr>
          <p:cNvPr id="7" name="Action Button: Go Forward or Next 6">
            <a:hlinkClick r:id="" action="ppaction://hlinkshowjump?jump=nextslide" highlightClick="1"/>
            <a:extLst>
              <a:ext uri="{FF2B5EF4-FFF2-40B4-BE49-F238E27FC236}">
                <a16:creationId xmlns:a16="http://schemas.microsoft.com/office/drawing/2014/main" id="{54F12AC6-6693-A2A1-2BB8-BA5F7DA57E5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0E6C4961-2C83-7784-4133-29446813AC4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497B6AE3-DA81-8F61-4A17-CCA5AAF59AC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66319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BD1F7-BA28-617D-B559-9D50DAE8F6D5}"/>
              </a:ext>
            </a:extLst>
          </p:cNvPr>
          <p:cNvSpPr>
            <a:spLocks noGrp="1"/>
          </p:cNvSpPr>
          <p:nvPr>
            <p:ph type="title"/>
          </p:nvPr>
        </p:nvSpPr>
        <p:spPr/>
        <p:txBody>
          <a:bodyPr/>
          <a:lstStyle/>
          <a:p>
            <a:r>
              <a:rPr lang="en-GB" noProof="0"/>
              <a:t>Example 1</a:t>
            </a:r>
          </a:p>
        </p:txBody>
      </p:sp>
      <p:sp>
        <p:nvSpPr>
          <p:cNvPr id="3" name="Content Placeholder 2">
            <a:extLst>
              <a:ext uri="{FF2B5EF4-FFF2-40B4-BE49-F238E27FC236}">
                <a16:creationId xmlns:a16="http://schemas.microsoft.com/office/drawing/2014/main" id="{1F9A19C2-EFFA-F3CD-489A-255163636932}"/>
              </a:ext>
            </a:extLst>
          </p:cNvPr>
          <p:cNvSpPr>
            <a:spLocks noGrp="1"/>
          </p:cNvSpPr>
          <p:nvPr>
            <p:ph sz="half" idx="1"/>
          </p:nvPr>
        </p:nvSpPr>
        <p:spPr/>
        <p:txBody>
          <a:bodyPr/>
          <a:lstStyle/>
          <a:p>
            <a:r>
              <a:rPr lang="en-GB" noProof="0"/>
              <a:t>You are reviewing a patient recently admitted to the surgical assessment unit (SAU). Fred (41M) has acute cholecystitis, currently treated medically. He is stable, but is tachycardic and pyrexic (currently being treated with antibiotics).</a:t>
            </a:r>
          </a:p>
        </p:txBody>
      </p:sp>
      <p:sp>
        <p:nvSpPr>
          <p:cNvPr id="4" name="Content Placeholder 3">
            <a:extLst>
              <a:ext uri="{FF2B5EF4-FFF2-40B4-BE49-F238E27FC236}">
                <a16:creationId xmlns:a16="http://schemas.microsoft.com/office/drawing/2014/main" id="{CE128630-6371-B09F-7E07-804EA1EBEC09}"/>
              </a:ext>
            </a:extLst>
          </p:cNvPr>
          <p:cNvSpPr>
            <a:spLocks noGrp="1"/>
          </p:cNvSpPr>
          <p:nvPr>
            <p:ph sz="half" idx="2"/>
          </p:nvPr>
        </p:nvSpPr>
        <p:spPr/>
        <p:txBody>
          <a:bodyPr/>
          <a:lstStyle/>
          <a:p>
            <a:r>
              <a:rPr lang="en-GB" b="1" noProof="0"/>
              <a:t>What is the appropriate NCEPOD urgency for this case?</a:t>
            </a:r>
            <a:endParaRPr lang="en-GB" noProof="0"/>
          </a:p>
          <a:p>
            <a:pPr lvl="1"/>
            <a:r>
              <a:rPr lang="en-GB" noProof="0"/>
              <a:t>1 (Immediate)</a:t>
            </a:r>
          </a:p>
          <a:p>
            <a:pPr lvl="1"/>
            <a:r>
              <a:rPr lang="en-GB" noProof="0"/>
              <a:t>2A (More Urgent)</a:t>
            </a:r>
          </a:p>
          <a:p>
            <a:pPr lvl="1"/>
            <a:r>
              <a:rPr lang="en-GB" noProof="0"/>
              <a:t>2B (Less Urgent)</a:t>
            </a:r>
          </a:p>
          <a:p>
            <a:pPr lvl="1"/>
            <a:r>
              <a:rPr lang="en-GB" noProof="0"/>
              <a:t>3 (Expedited)</a:t>
            </a:r>
          </a:p>
          <a:p>
            <a:pPr lvl="1"/>
            <a:r>
              <a:rPr lang="en-GB" noProof="0"/>
              <a:t>4 (Elective)</a:t>
            </a:r>
          </a:p>
        </p:txBody>
      </p:sp>
      <p:sp>
        <p:nvSpPr>
          <p:cNvPr id="5" name="Action Button: Go Forward or Next 4">
            <a:hlinkClick r:id="" action="ppaction://hlinkshowjump?jump=nextslide" highlightClick="1"/>
            <a:extLst>
              <a:ext uri="{FF2B5EF4-FFF2-40B4-BE49-F238E27FC236}">
                <a16:creationId xmlns:a16="http://schemas.microsoft.com/office/drawing/2014/main" id="{A2A9510B-C5CE-E1A2-8876-1154DE5C466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861F06A2-72C1-19EC-B460-2029394B177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92F785DF-B21D-90F1-CC5A-AA6312CAB82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2233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6CC4-F8E3-FB4B-F1F3-4F4AAD659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B6279-CE69-495A-F34B-ADA306CD48F9}"/>
              </a:ext>
            </a:extLst>
          </p:cNvPr>
          <p:cNvSpPr>
            <a:spLocks noGrp="1"/>
          </p:cNvSpPr>
          <p:nvPr>
            <p:ph type="title"/>
          </p:nvPr>
        </p:nvSpPr>
        <p:spPr/>
        <p:txBody>
          <a:bodyPr/>
          <a:lstStyle/>
          <a:p>
            <a:r>
              <a:rPr lang="en-GB" noProof="0"/>
              <a:t>Example 1</a:t>
            </a:r>
          </a:p>
        </p:txBody>
      </p:sp>
      <p:sp>
        <p:nvSpPr>
          <p:cNvPr id="3" name="Content Placeholder 2">
            <a:extLst>
              <a:ext uri="{FF2B5EF4-FFF2-40B4-BE49-F238E27FC236}">
                <a16:creationId xmlns:a16="http://schemas.microsoft.com/office/drawing/2014/main" id="{6CCD6859-08A4-7ED9-8B9B-36BFD2D42E8A}"/>
              </a:ext>
            </a:extLst>
          </p:cNvPr>
          <p:cNvSpPr>
            <a:spLocks noGrp="1"/>
          </p:cNvSpPr>
          <p:nvPr>
            <p:ph sz="half" idx="1"/>
          </p:nvPr>
        </p:nvSpPr>
        <p:spPr/>
        <p:txBody>
          <a:bodyPr/>
          <a:lstStyle/>
          <a:p>
            <a:r>
              <a:rPr lang="en-GB" b="1" noProof="0"/>
              <a:t>3 (Expedited)</a:t>
            </a:r>
          </a:p>
          <a:p>
            <a:endParaRPr lang="en-GB" b="1" noProof="0"/>
          </a:p>
          <a:p>
            <a:r>
              <a:rPr lang="en-GB" noProof="0"/>
              <a:t>Current guidance suggests that, in the context of uncomplicated acute cholecystitis, surgery should not be performed until antibiotics have started, and should take place within 3-7 days of admission to hospital.</a:t>
            </a:r>
          </a:p>
        </p:txBody>
      </p:sp>
      <p:sp>
        <p:nvSpPr>
          <p:cNvPr id="4" name="Content Placeholder 3">
            <a:extLst>
              <a:ext uri="{FF2B5EF4-FFF2-40B4-BE49-F238E27FC236}">
                <a16:creationId xmlns:a16="http://schemas.microsoft.com/office/drawing/2014/main" id="{E8B45457-09FB-AF9A-B90C-440636D31029}"/>
              </a:ext>
            </a:extLst>
          </p:cNvPr>
          <p:cNvSpPr>
            <a:spLocks noGrp="1"/>
          </p:cNvSpPr>
          <p:nvPr>
            <p:ph sz="half" idx="2"/>
          </p:nvPr>
        </p:nvSpPr>
        <p:spPr/>
        <p:txBody>
          <a:bodyPr/>
          <a:lstStyle/>
          <a:p>
            <a:r>
              <a:rPr lang="en-GB" noProof="0"/>
              <a:t>Could it be less urgent?</a:t>
            </a:r>
          </a:p>
          <a:p>
            <a:pPr lvl="1"/>
            <a:r>
              <a:rPr lang="en-GB" noProof="0"/>
              <a:t>No. High-quality evidence suggests that removing the gallbladder within 3 days is optimal, and is safe within 7 days. This is effective </a:t>
            </a:r>
            <a:r>
              <a:rPr lang="en-GB" b="1" noProof="0"/>
              <a:t>source control</a:t>
            </a:r>
            <a:r>
              <a:rPr lang="en-GB" noProof="0"/>
              <a:t> for infection.</a:t>
            </a:r>
          </a:p>
          <a:p>
            <a:r>
              <a:rPr lang="en-GB" noProof="0"/>
              <a:t>Could it be more urgent?</a:t>
            </a:r>
          </a:p>
          <a:p>
            <a:pPr lvl="1"/>
            <a:r>
              <a:rPr lang="en-GB" noProof="0"/>
              <a:t>No. The patient is clinically stable and receiving optimal medical therapy. It is unlikely that they will deteriorate without more urgent surgery.</a:t>
            </a:r>
          </a:p>
        </p:txBody>
      </p:sp>
      <p:sp>
        <p:nvSpPr>
          <p:cNvPr id="5" name="Action Button: Go Forward or Next 4">
            <a:hlinkClick r:id="" action="ppaction://hlinkshowjump?jump=nextslide" highlightClick="1"/>
            <a:extLst>
              <a:ext uri="{FF2B5EF4-FFF2-40B4-BE49-F238E27FC236}">
                <a16:creationId xmlns:a16="http://schemas.microsoft.com/office/drawing/2014/main" id="{494E042A-11C7-8135-5027-32488A414C3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39374693-06A3-9447-2DEF-427EDFDFE1B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D13DFDD9-3779-F894-E6EC-EFF737AC60F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246093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62FD-8A94-E09F-289E-9B9F1CD0BE6D}"/>
              </a:ext>
            </a:extLst>
          </p:cNvPr>
          <p:cNvSpPr>
            <a:spLocks noGrp="1"/>
          </p:cNvSpPr>
          <p:nvPr>
            <p:ph type="title"/>
          </p:nvPr>
        </p:nvSpPr>
        <p:spPr>
          <a:xfrm>
            <a:off x="677334" y="609600"/>
            <a:ext cx="8596668" cy="687355"/>
          </a:xfrm>
        </p:spPr>
        <p:txBody>
          <a:bodyPr/>
          <a:lstStyle/>
          <a:p>
            <a:r>
              <a:rPr lang="en-GB" noProof="0"/>
              <a:t>Critical Care</a:t>
            </a:r>
          </a:p>
        </p:txBody>
      </p:sp>
      <p:sp>
        <p:nvSpPr>
          <p:cNvPr id="3" name="Text Placeholder 2">
            <a:extLst>
              <a:ext uri="{FF2B5EF4-FFF2-40B4-BE49-F238E27FC236}">
                <a16:creationId xmlns:a16="http://schemas.microsoft.com/office/drawing/2014/main" id="{020A2AED-B871-5F21-5291-9F93081728C9}"/>
              </a:ext>
            </a:extLst>
          </p:cNvPr>
          <p:cNvSpPr>
            <a:spLocks noGrp="1"/>
          </p:cNvSpPr>
          <p:nvPr>
            <p:ph type="body" idx="1"/>
          </p:nvPr>
        </p:nvSpPr>
        <p:spPr/>
        <p:txBody>
          <a:bodyPr/>
          <a:lstStyle/>
          <a:p>
            <a:r>
              <a:rPr lang="en-GB" noProof="0">
                <a:solidFill>
                  <a:schemeClr val="bg1"/>
                </a:solidFill>
              </a:rPr>
              <a:t>Planned Admission</a:t>
            </a:r>
          </a:p>
        </p:txBody>
      </p:sp>
      <p:sp>
        <p:nvSpPr>
          <p:cNvPr id="4" name="Content Placeholder 3">
            <a:extLst>
              <a:ext uri="{FF2B5EF4-FFF2-40B4-BE49-F238E27FC236}">
                <a16:creationId xmlns:a16="http://schemas.microsoft.com/office/drawing/2014/main" id="{D43A0E08-32C9-D00F-4709-DF26F064BD7C}"/>
              </a:ext>
            </a:extLst>
          </p:cNvPr>
          <p:cNvSpPr>
            <a:spLocks noGrp="1"/>
          </p:cNvSpPr>
          <p:nvPr>
            <p:ph sz="half" idx="2"/>
          </p:nvPr>
        </p:nvSpPr>
        <p:spPr/>
        <p:txBody>
          <a:bodyPr/>
          <a:lstStyle/>
          <a:p>
            <a:r>
              <a:rPr lang="en-GB" noProof="0">
                <a:solidFill>
                  <a:schemeClr val="bg1"/>
                </a:solidFill>
              </a:rPr>
              <a:t>For the most complex surgeries (transplant, cardiothoracic, neuro), level 2 (HDU) or level 3 (ITU) beds may be needed for a planned duration.</a:t>
            </a:r>
          </a:p>
          <a:p>
            <a:r>
              <a:rPr lang="en-GB" noProof="0">
                <a:solidFill>
                  <a:schemeClr val="bg1"/>
                </a:solidFill>
              </a:rPr>
              <a:t>These cases tend to have a good prognosis.</a:t>
            </a:r>
          </a:p>
          <a:p>
            <a:r>
              <a:rPr lang="en-GB" noProof="0">
                <a:solidFill>
                  <a:schemeClr val="bg1"/>
                </a:solidFill>
              </a:rPr>
              <a:t>Tertiary centres (which do more complex surgery) usually need more ITU capacity consequently.</a:t>
            </a:r>
          </a:p>
        </p:txBody>
      </p:sp>
      <p:sp>
        <p:nvSpPr>
          <p:cNvPr id="5" name="Text Placeholder 4">
            <a:extLst>
              <a:ext uri="{FF2B5EF4-FFF2-40B4-BE49-F238E27FC236}">
                <a16:creationId xmlns:a16="http://schemas.microsoft.com/office/drawing/2014/main" id="{0B3B8E29-8CD9-071D-3196-37DF07F09A69}"/>
              </a:ext>
            </a:extLst>
          </p:cNvPr>
          <p:cNvSpPr>
            <a:spLocks noGrp="1"/>
          </p:cNvSpPr>
          <p:nvPr>
            <p:ph type="body" sz="quarter" idx="3"/>
          </p:nvPr>
        </p:nvSpPr>
        <p:spPr/>
        <p:txBody>
          <a:bodyPr/>
          <a:lstStyle/>
          <a:p>
            <a:r>
              <a:rPr lang="en-GB" noProof="0">
                <a:solidFill>
                  <a:schemeClr val="bg1"/>
                </a:solidFill>
              </a:rPr>
              <a:t>Unplanned Admission</a:t>
            </a:r>
          </a:p>
        </p:txBody>
      </p:sp>
      <p:sp>
        <p:nvSpPr>
          <p:cNvPr id="6" name="Content Placeholder 5">
            <a:extLst>
              <a:ext uri="{FF2B5EF4-FFF2-40B4-BE49-F238E27FC236}">
                <a16:creationId xmlns:a16="http://schemas.microsoft.com/office/drawing/2014/main" id="{69233BFB-D782-A626-29F8-306621163C59}"/>
              </a:ext>
            </a:extLst>
          </p:cNvPr>
          <p:cNvSpPr>
            <a:spLocks noGrp="1"/>
          </p:cNvSpPr>
          <p:nvPr>
            <p:ph sz="quarter" idx="4"/>
          </p:nvPr>
        </p:nvSpPr>
        <p:spPr/>
        <p:txBody>
          <a:bodyPr/>
          <a:lstStyle/>
          <a:p>
            <a:r>
              <a:rPr lang="en-GB" noProof="0">
                <a:solidFill>
                  <a:schemeClr val="bg1"/>
                </a:solidFill>
              </a:rPr>
              <a:t>Some surgical and anaesthetic complications occur randomly.</a:t>
            </a:r>
          </a:p>
          <a:p>
            <a:r>
              <a:rPr lang="en-GB" noProof="0">
                <a:solidFill>
                  <a:schemeClr val="bg1"/>
                </a:solidFill>
              </a:rPr>
              <a:t>These cases tend to have a poorer prognosis, though this is highly variable.</a:t>
            </a:r>
          </a:p>
          <a:p>
            <a:r>
              <a:rPr lang="en-GB" noProof="0">
                <a:solidFill>
                  <a:schemeClr val="bg1"/>
                </a:solidFill>
              </a:rPr>
              <a:t>These unplanned admissions mean that even small hospitals should have some critical care skill available (often covered by anaesthetics).</a:t>
            </a:r>
          </a:p>
        </p:txBody>
      </p:sp>
      <p:sp>
        <p:nvSpPr>
          <p:cNvPr id="7" name="Action Button: Go Forward or Next 6">
            <a:hlinkClick r:id="" action="ppaction://hlinkshowjump?jump=nextslide" highlightClick="1"/>
            <a:extLst>
              <a:ext uri="{FF2B5EF4-FFF2-40B4-BE49-F238E27FC236}">
                <a16:creationId xmlns:a16="http://schemas.microsoft.com/office/drawing/2014/main" id="{A8295875-CC5C-F8E0-3998-D4E0C882D99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D70D46B6-485E-6208-BF79-3833DC68DD2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3833C416-2904-EF13-CC32-44339D73603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442502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D1C4-895C-D288-E23A-CDAE7C1E1C40}"/>
              </a:ext>
            </a:extLst>
          </p:cNvPr>
          <p:cNvSpPr>
            <a:spLocks noGrp="1"/>
          </p:cNvSpPr>
          <p:nvPr>
            <p:ph type="title"/>
          </p:nvPr>
        </p:nvSpPr>
        <p:spPr/>
        <p:txBody>
          <a:bodyPr/>
          <a:lstStyle/>
          <a:p>
            <a:r>
              <a:rPr lang="en-GB" noProof="0"/>
              <a:t>Example 2</a:t>
            </a:r>
          </a:p>
        </p:txBody>
      </p:sp>
      <p:sp>
        <p:nvSpPr>
          <p:cNvPr id="3" name="Content Placeholder 2">
            <a:extLst>
              <a:ext uri="{FF2B5EF4-FFF2-40B4-BE49-F238E27FC236}">
                <a16:creationId xmlns:a16="http://schemas.microsoft.com/office/drawing/2014/main" id="{60A87905-4AB4-16E7-6145-2201296A8899}"/>
              </a:ext>
            </a:extLst>
          </p:cNvPr>
          <p:cNvSpPr>
            <a:spLocks noGrp="1"/>
          </p:cNvSpPr>
          <p:nvPr>
            <p:ph sz="half" idx="1"/>
          </p:nvPr>
        </p:nvSpPr>
        <p:spPr/>
        <p:txBody>
          <a:bodyPr/>
          <a:lstStyle/>
          <a:p>
            <a:r>
              <a:rPr lang="en-GB" noProof="0"/>
              <a:t>You are operating in a small rural hospital on a major trauma patient to fix a femoral fracture. They have received multiple blood transfusions.</a:t>
            </a:r>
          </a:p>
          <a:p>
            <a:r>
              <a:rPr lang="en-GB" noProof="0"/>
              <a:t>The anaesthetist is struggling to oxygenate the patient despite good perfusion and other vital signs. They suspect a transfusion-related acute lung injury (TRALI).</a:t>
            </a:r>
          </a:p>
          <a:p>
            <a:r>
              <a:rPr lang="en-GB" noProof="0"/>
              <a:t>You have no local level 2 or level 3 critical care beds in the hospital.</a:t>
            </a:r>
          </a:p>
        </p:txBody>
      </p:sp>
      <p:sp>
        <p:nvSpPr>
          <p:cNvPr id="4" name="Content Placeholder 3">
            <a:extLst>
              <a:ext uri="{FF2B5EF4-FFF2-40B4-BE49-F238E27FC236}">
                <a16:creationId xmlns:a16="http://schemas.microsoft.com/office/drawing/2014/main" id="{50ED1154-53D6-0CB8-A211-04579EA57FAE}"/>
              </a:ext>
            </a:extLst>
          </p:cNvPr>
          <p:cNvSpPr>
            <a:spLocks noGrp="1"/>
          </p:cNvSpPr>
          <p:nvPr>
            <p:ph sz="half" idx="2"/>
          </p:nvPr>
        </p:nvSpPr>
        <p:spPr/>
        <p:txBody>
          <a:bodyPr/>
          <a:lstStyle/>
          <a:p>
            <a:r>
              <a:rPr lang="en-GB" b="1" noProof="0"/>
              <a:t>What should you do now?</a:t>
            </a:r>
          </a:p>
          <a:p>
            <a:r>
              <a:rPr lang="en-GB" b="1" noProof="0"/>
              <a:t>What should you do postoperatively?</a:t>
            </a:r>
          </a:p>
        </p:txBody>
      </p:sp>
      <p:sp>
        <p:nvSpPr>
          <p:cNvPr id="5" name="Action Button: Go Forward or Next 4">
            <a:hlinkClick r:id="" action="ppaction://hlinkshowjump?jump=nextslide" highlightClick="1"/>
            <a:extLst>
              <a:ext uri="{FF2B5EF4-FFF2-40B4-BE49-F238E27FC236}">
                <a16:creationId xmlns:a16="http://schemas.microsoft.com/office/drawing/2014/main" id="{587A2532-95EA-D8C0-D921-1255C37516A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6DB33A33-B6A5-3089-78CA-697938B510A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F65F359-1F8B-768B-876B-CE630769144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6238069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A0D5-FC0B-1132-34DF-BC29D08377A0}"/>
              </a:ext>
            </a:extLst>
          </p:cNvPr>
          <p:cNvSpPr>
            <a:spLocks noGrp="1"/>
          </p:cNvSpPr>
          <p:nvPr>
            <p:ph type="title"/>
          </p:nvPr>
        </p:nvSpPr>
        <p:spPr>
          <a:xfrm>
            <a:off x="677334" y="609600"/>
            <a:ext cx="8596668" cy="780661"/>
          </a:xfrm>
        </p:spPr>
        <p:txBody>
          <a:bodyPr/>
          <a:lstStyle/>
          <a:p>
            <a:r>
              <a:rPr lang="en-GB" noProof="0"/>
              <a:t>Example</a:t>
            </a:r>
          </a:p>
        </p:txBody>
      </p:sp>
      <p:sp>
        <p:nvSpPr>
          <p:cNvPr id="3" name="Text Placeholder 2">
            <a:extLst>
              <a:ext uri="{FF2B5EF4-FFF2-40B4-BE49-F238E27FC236}">
                <a16:creationId xmlns:a16="http://schemas.microsoft.com/office/drawing/2014/main" id="{B05AF35D-6A1B-7252-63F7-3C4496DCD00F}"/>
              </a:ext>
            </a:extLst>
          </p:cNvPr>
          <p:cNvSpPr>
            <a:spLocks noGrp="1"/>
          </p:cNvSpPr>
          <p:nvPr>
            <p:ph type="body" idx="1"/>
          </p:nvPr>
        </p:nvSpPr>
        <p:spPr>
          <a:xfrm>
            <a:off x="675745" y="1487491"/>
            <a:ext cx="4185623" cy="576262"/>
          </a:xfrm>
        </p:spPr>
        <p:txBody>
          <a:bodyPr/>
          <a:lstStyle/>
          <a:p>
            <a:r>
              <a:rPr lang="en-GB" noProof="0"/>
              <a:t>Now</a:t>
            </a:r>
          </a:p>
        </p:txBody>
      </p:sp>
      <p:sp>
        <p:nvSpPr>
          <p:cNvPr id="4" name="Content Placeholder 3">
            <a:extLst>
              <a:ext uri="{FF2B5EF4-FFF2-40B4-BE49-F238E27FC236}">
                <a16:creationId xmlns:a16="http://schemas.microsoft.com/office/drawing/2014/main" id="{56A7E2D3-81A1-D7F0-9A29-F77C05ABC111}"/>
              </a:ext>
            </a:extLst>
          </p:cNvPr>
          <p:cNvSpPr>
            <a:spLocks noGrp="1"/>
          </p:cNvSpPr>
          <p:nvPr>
            <p:ph sz="half" idx="2"/>
          </p:nvPr>
        </p:nvSpPr>
        <p:spPr>
          <a:xfrm>
            <a:off x="675745" y="2063753"/>
            <a:ext cx="4185623" cy="3977609"/>
          </a:xfrm>
        </p:spPr>
        <p:txBody>
          <a:bodyPr>
            <a:normAutofit lnSpcReduction="10000"/>
          </a:bodyPr>
          <a:lstStyle/>
          <a:p>
            <a:r>
              <a:rPr lang="en-GB" b="1" noProof="0"/>
              <a:t>Continue as planned.</a:t>
            </a:r>
          </a:p>
          <a:p>
            <a:r>
              <a:rPr lang="en-GB" noProof="0"/>
              <a:t>TRALI is often manageable with ventilation by endotracheal intubation and discontinuing blood products.</a:t>
            </a:r>
          </a:p>
          <a:p>
            <a:pPr lvl="1"/>
            <a:r>
              <a:rPr lang="en-GB" noProof="0"/>
              <a:t>There is some evidence for immunosuppression and filtering out antibodies with dialysis, and this can be arranged.</a:t>
            </a:r>
          </a:p>
          <a:p>
            <a:r>
              <a:rPr lang="en-GB" noProof="0"/>
              <a:t>All of this can be managed locally. Anaesthetics may need colleagues to join them from elsewhere in the hospital.</a:t>
            </a:r>
          </a:p>
          <a:p>
            <a:r>
              <a:rPr lang="en-GB"/>
              <a:t>You need to finish the surgery.</a:t>
            </a:r>
            <a:endParaRPr lang="en-GB" noProof="0"/>
          </a:p>
        </p:txBody>
      </p:sp>
      <p:sp>
        <p:nvSpPr>
          <p:cNvPr id="5" name="Text Placeholder 4">
            <a:extLst>
              <a:ext uri="{FF2B5EF4-FFF2-40B4-BE49-F238E27FC236}">
                <a16:creationId xmlns:a16="http://schemas.microsoft.com/office/drawing/2014/main" id="{1E984804-E546-BC9C-5D8C-8D4F11DEF084}"/>
              </a:ext>
            </a:extLst>
          </p:cNvPr>
          <p:cNvSpPr>
            <a:spLocks noGrp="1"/>
          </p:cNvSpPr>
          <p:nvPr>
            <p:ph type="body" sz="quarter" idx="3"/>
          </p:nvPr>
        </p:nvSpPr>
        <p:spPr>
          <a:xfrm>
            <a:off x="5088383" y="1487491"/>
            <a:ext cx="4185618" cy="576262"/>
          </a:xfrm>
        </p:spPr>
        <p:txBody>
          <a:bodyPr/>
          <a:lstStyle/>
          <a:p>
            <a:r>
              <a:rPr lang="en-GB" noProof="0"/>
              <a:t>Postoperatively</a:t>
            </a:r>
          </a:p>
        </p:txBody>
      </p:sp>
      <p:sp>
        <p:nvSpPr>
          <p:cNvPr id="6" name="Content Placeholder 5">
            <a:extLst>
              <a:ext uri="{FF2B5EF4-FFF2-40B4-BE49-F238E27FC236}">
                <a16:creationId xmlns:a16="http://schemas.microsoft.com/office/drawing/2014/main" id="{288FC98F-9C27-6D06-6759-14B8C6BCDA85}"/>
              </a:ext>
            </a:extLst>
          </p:cNvPr>
          <p:cNvSpPr>
            <a:spLocks noGrp="1"/>
          </p:cNvSpPr>
          <p:nvPr>
            <p:ph sz="quarter" idx="4"/>
          </p:nvPr>
        </p:nvSpPr>
        <p:spPr>
          <a:xfrm>
            <a:off x="5088384" y="2063753"/>
            <a:ext cx="4185617" cy="3977609"/>
          </a:xfrm>
        </p:spPr>
        <p:txBody>
          <a:bodyPr>
            <a:normAutofit lnSpcReduction="10000"/>
          </a:bodyPr>
          <a:lstStyle/>
          <a:p>
            <a:r>
              <a:rPr lang="en-GB" b="1" noProof="0"/>
              <a:t>Arrange immediate ambulance transfer to another hospital.</a:t>
            </a:r>
            <a:endParaRPr lang="en-GB" noProof="0"/>
          </a:p>
          <a:p>
            <a:r>
              <a:rPr lang="en-GB" noProof="0"/>
              <a:t>TRALI is serious and cannot be reversed quickly. The patient will need to be ventilated in a level 3 bed for many days.</a:t>
            </a:r>
          </a:p>
          <a:p>
            <a:r>
              <a:rPr lang="en-GB" noProof="0"/>
              <a:t>Specialist critical care transfer services are available from the ambulance service to help you, although there may be a number of hours to wait.</a:t>
            </a:r>
          </a:p>
          <a:p>
            <a:r>
              <a:rPr lang="en-GB" noProof="0"/>
              <a:t>All rural hospitals will have a small area in theatre for looking after patients like yours temporarily.</a:t>
            </a:r>
          </a:p>
        </p:txBody>
      </p:sp>
      <p:sp>
        <p:nvSpPr>
          <p:cNvPr id="7" name="Action Button: Go Forward or Next 6">
            <a:hlinkClick r:id="" action="ppaction://hlinkshowjump?jump=nextslide" highlightClick="1"/>
            <a:extLst>
              <a:ext uri="{FF2B5EF4-FFF2-40B4-BE49-F238E27FC236}">
                <a16:creationId xmlns:a16="http://schemas.microsoft.com/office/drawing/2014/main" id="{889B02B3-83DA-BE9A-DD4D-6905F7D9D66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E059F6D3-CF82-9216-56D0-53C4E983ABF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1852B617-AFC8-E435-5220-632FCFA1B0D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826795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8437-1868-A0C9-0191-5C050F1C44B6}"/>
              </a:ext>
            </a:extLst>
          </p:cNvPr>
          <p:cNvSpPr>
            <a:spLocks noGrp="1"/>
          </p:cNvSpPr>
          <p:nvPr>
            <p:ph type="title"/>
          </p:nvPr>
        </p:nvSpPr>
        <p:spPr/>
        <p:txBody>
          <a:bodyPr/>
          <a:lstStyle/>
          <a:p>
            <a:r>
              <a:rPr lang="en-GB" noProof="0"/>
              <a:t>Theatre Complex</a:t>
            </a:r>
          </a:p>
        </p:txBody>
      </p:sp>
      <p:sp>
        <p:nvSpPr>
          <p:cNvPr id="3" name="Content Placeholder 2">
            <a:extLst>
              <a:ext uri="{FF2B5EF4-FFF2-40B4-BE49-F238E27FC236}">
                <a16:creationId xmlns:a16="http://schemas.microsoft.com/office/drawing/2014/main" id="{1D5066E7-4143-A5C5-A99E-73FAA4804D4A}"/>
              </a:ext>
            </a:extLst>
          </p:cNvPr>
          <p:cNvSpPr>
            <a:spLocks noGrp="1"/>
          </p:cNvSpPr>
          <p:nvPr>
            <p:ph sz="half" idx="1"/>
          </p:nvPr>
        </p:nvSpPr>
        <p:spPr/>
        <p:txBody>
          <a:bodyPr/>
          <a:lstStyle/>
          <a:p>
            <a:r>
              <a:rPr lang="en-GB" noProof="0">
                <a:solidFill>
                  <a:schemeClr val="bg1"/>
                </a:solidFill>
              </a:rPr>
              <a:t>The theatre complex is more than just the operating spaces.</a:t>
            </a:r>
          </a:p>
          <a:p>
            <a:r>
              <a:rPr lang="en-GB" noProof="0">
                <a:solidFill>
                  <a:schemeClr val="bg1"/>
                </a:solidFill>
              </a:rPr>
              <a:t>There is a whole complex of facilities surrounding theatre:</a:t>
            </a:r>
          </a:p>
          <a:p>
            <a:pPr lvl="1"/>
            <a:r>
              <a:rPr lang="en-GB" noProof="0">
                <a:solidFill>
                  <a:schemeClr val="bg1"/>
                </a:solidFill>
              </a:rPr>
              <a:t>Essential to operations.</a:t>
            </a:r>
          </a:p>
          <a:p>
            <a:pPr lvl="1"/>
            <a:r>
              <a:rPr lang="en-GB" noProof="0">
                <a:solidFill>
                  <a:schemeClr val="bg1"/>
                </a:solidFill>
              </a:rPr>
              <a:t>Take up more floor space.</a:t>
            </a:r>
          </a:p>
          <a:p>
            <a:pPr lvl="1"/>
            <a:r>
              <a:rPr lang="en-GB" noProof="0">
                <a:solidFill>
                  <a:schemeClr val="bg1"/>
                </a:solidFill>
              </a:rPr>
              <a:t>Many staff</a:t>
            </a:r>
          </a:p>
          <a:p>
            <a:pPr lvl="1"/>
            <a:r>
              <a:rPr lang="en-GB" noProof="0">
                <a:solidFill>
                  <a:schemeClr val="bg1"/>
                </a:solidFill>
              </a:rPr>
              <a:t>Largely unknown to the general public, and even unknown to many medical staff. </a:t>
            </a:r>
          </a:p>
        </p:txBody>
      </p:sp>
      <p:sp>
        <p:nvSpPr>
          <p:cNvPr id="4" name="Content Placeholder 3">
            <a:extLst>
              <a:ext uri="{FF2B5EF4-FFF2-40B4-BE49-F238E27FC236}">
                <a16:creationId xmlns:a16="http://schemas.microsoft.com/office/drawing/2014/main" id="{DB6FECC3-27EB-E928-8C25-34BD205A233F}"/>
              </a:ext>
            </a:extLst>
          </p:cNvPr>
          <p:cNvSpPr>
            <a:spLocks noGrp="1"/>
          </p:cNvSpPr>
          <p:nvPr>
            <p:ph sz="half" idx="2"/>
          </p:nvPr>
        </p:nvSpPr>
        <p:spPr/>
        <p:txBody>
          <a:bodyPr/>
          <a:lstStyle/>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709DFE5D-7E4B-3EFB-CACA-CC214A6B2FD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E72582DA-DE0D-D65C-9688-AD161FB9108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E42A1FF8-5E93-04E7-8398-C1A1B8C1CD9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253436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0D0DA89-3F47-199F-7D5A-3B14571E4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3636D-C5E3-E2ED-5F5B-F9FF88721095}"/>
              </a:ext>
            </a:extLst>
          </p:cNvPr>
          <p:cNvSpPr>
            <a:spLocks noGrp="1"/>
          </p:cNvSpPr>
          <p:nvPr>
            <p:ph type="title"/>
          </p:nvPr>
        </p:nvSpPr>
        <p:spPr>
          <a:xfrm>
            <a:off x="677334" y="609600"/>
            <a:ext cx="8596668" cy="657225"/>
          </a:xfrm>
        </p:spPr>
        <p:txBody>
          <a:bodyPr/>
          <a:lstStyle/>
          <a:p>
            <a:r>
              <a:rPr lang="en-GB" noProof="0"/>
              <a:t>Theatre Facilities</a:t>
            </a:r>
          </a:p>
        </p:txBody>
      </p:sp>
      <p:sp>
        <p:nvSpPr>
          <p:cNvPr id="3" name="Content Placeholder 2">
            <a:extLst>
              <a:ext uri="{FF2B5EF4-FFF2-40B4-BE49-F238E27FC236}">
                <a16:creationId xmlns:a16="http://schemas.microsoft.com/office/drawing/2014/main" id="{5515AD0A-B814-1359-8917-8ACF2151BDD5}"/>
              </a:ext>
            </a:extLst>
          </p:cNvPr>
          <p:cNvSpPr>
            <a:spLocks noGrp="1"/>
          </p:cNvSpPr>
          <p:nvPr>
            <p:ph sz="half" idx="1"/>
          </p:nvPr>
        </p:nvSpPr>
        <p:spPr>
          <a:xfrm>
            <a:off x="677334" y="1266824"/>
            <a:ext cx="4184035" cy="5039999"/>
          </a:xfrm>
        </p:spPr>
        <p:txBody>
          <a:bodyPr>
            <a:normAutofit/>
          </a:bodyPr>
          <a:lstStyle/>
          <a:p>
            <a:pPr marL="0" indent="0">
              <a:buNone/>
            </a:pPr>
            <a:r>
              <a:rPr lang="en-GB" noProof="0">
                <a:solidFill>
                  <a:schemeClr val="bg1"/>
                </a:solidFill>
              </a:rPr>
              <a:t>Theatre usually involves the following spaces:</a:t>
            </a:r>
          </a:p>
          <a:p>
            <a:r>
              <a:rPr lang="en-GB" noProof="0">
                <a:solidFill>
                  <a:schemeClr val="bg1"/>
                </a:solidFill>
              </a:rPr>
              <a:t>Operating space</a:t>
            </a:r>
          </a:p>
          <a:p>
            <a:r>
              <a:rPr lang="en-GB" noProof="0">
                <a:solidFill>
                  <a:schemeClr val="bg1"/>
                </a:solidFill>
              </a:rPr>
              <a:t>Scrubbing area</a:t>
            </a:r>
          </a:p>
          <a:p>
            <a:r>
              <a:rPr lang="en-GB" noProof="0">
                <a:solidFill>
                  <a:schemeClr val="bg1"/>
                </a:solidFill>
              </a:rPr>
              <a:t>Sterile prep</a:t>
            </a:r>
          </a:p>
          <a:p>
            <a:r>
              <a:rPr lang="en-GB" noProof="0">
                <a:solidFill>
                  <a:schemeClr val="bg1"/>
                </a:solidFill>
              </a:rPr>
              <a:t>Dirty utility / waste management</a:t>
            </a:r>
          </a:p>
          <a:p>
            <a:r>
              <a:rPr lang="en-GB" noProof="0">
                <a:solidFill>
                  <a:schemeClr val="bg1"/>
                </a:solidFill>
              </a:rPr>
              <a:t>Anaesthetic room</a:t>
            </a:r>
          </a:p>
          <a:p>
            <a:pPr lvl="1"/>
            <a:r>
              <a:rPr lang="en-GB" noProof="0">
                <a:solidFill>
                  <a:schemeClr val="bg1"/>
                </a:solidFill>
              </a:rPr>
              <a:t>These are becoming less common, and are a bit of a UK oddity.</a:t>
            </a:r>
          </a:p>
          <a:p>
            <a:r>
              <a:rPr lang="en-GB" noProof="0">
                <a:solidFill>
                  <a:schemeClr val="bg1"/>
                </a:solidFill>
              </a:rPr>
              <a:t>Desk area</a:t>
            </a:r>
          </a:p>
          <a:p>
            <a:pPr lvl="1"/>
            <a:r>
              <a:rPr lang="en-GB" noProof="0">
                <a:solidFill>
                  <a:schemeClr val="bg1"/>
                </a:solidFill>
              </a:rPr>
              <a:t>For documenting</a:t>
            </a:r>
            <a:endParaRPr lang="en-GB">
              <a:solidFill>
                <a:schemeClr val="bg1"/>
              </a:solidFill>
            </a:endParaRPr>
          </a:p>
          <a:p>
            <a:pPr marL="0" indent="0">
              <a:buNone/>
            </a:pPr>
            <a:endParaRPr lang="en-GB" noProof="0">
              <a:solidFill>
                <a:schemeClr val="bg1"/>
              </a:solidFill>
            </a:endParaRPr>
          </a:p>
          <a:p>
            <a:pPr marL="0" indent="0">
              <a:buNone/>
            </a:pPr>
            <a:r>
              <a:rPr lang="en-GB">
                <a:solidFill>
                  <a:schemeClr val="bg1"/>
                </a:solidFill>
              </a:rPr>
              <a:t>A common layout is shown opposite:</a:t>
            </a:r>
            <a:endParaRPr lang="en-GB" noProof="0">
              <a:solidFill>
                <a:schemeClr val="bg1"/>
              </a:solidFill>
            </a:endParaRPr>
          </a:p>
        </p:txBody>
      </p:sp>
      <p:graphicFrame>
        <p:nvGraphicFramePr>
          <p:cNvPr id="7" name="Content Placeholder 6">
            <a:extLst>
              <a:ext uri="{FF2B5EF4-FFF2-40B4-BE49-F238E27FC236}">
                <a16:creationId xmlns:a16="http://schemas.microsoft.com/office/drawing/2014/main" id="{1308B76C-CFE8-1144-51B1-4F416B33316A}"/>
              </a:ext>
            </a:extLst>
          </p:cNvPr>
          <p:cNvGraphicFramePr>
            <a:graphicFrameLocks noGrp="1"/>
          </p:cNvGraphicFramePr>
          <p:nvPr>
            <p:ph sz="half" idx="2"/>
            <p:extLst>
              <p:ext uri="{D42A27DB-BD31-4B8C-83A1-F6EECF244321}">
                <p14:modId xmlns:p14="http://schemas.microsoft.com/office/powerpoint/2010/main" val="2188651276"/>
              </p:ext>
            </p:extLst>
          </p:nvPr>
        </p:nvGraphicFramePr>
        <p:xfrm>
          <a:off x="4975668" y="1266823"/>
          <a:ext cx="4320000" cy="50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592207763"/>
                    </a:ext>
                  </a:extLst>
                </a:gridCol>
                <a:gridCol w="720000">
                  <a:extLst>
                    <a:ext uri="{9D8B030D-6E8A-4147-A177-3AD203B41FA5}">
                      <a16:colId xmlns:a16="http://schemas.microsoft.com/office/drawing/2014/main" val="4168294210"/>
                    </a:ext>
                  </a:extLst>
                </a:gridCol>
                <a:gridCol w="720000">
                  <a:extLst>
                    <a:ext uri="{9D8B030D-6E8A-4147-A177-3AD203B41FA5}">
                      <a16:colId xmlns:a16="http://schemas.microsoft.com/office/drawing/2014/main" val="3682572648"/>
                    </a:ext>
                  </a:extLst>
                </a:gridCol>
                <a:gridCol w="1080000">
                  <a:extLst>
                    <a:ext uri="{9D8B030D-6E8A-4147-A177-3AD203B41FA5}">
                      <a16:colId xmlns:a16="http://schemas.microsoft.com/office/drawing/2014/main" val="2357434320"/>
                    </a:ext>
                  </a:extLst>
                </a:gridCol>
                <a:gridCol w="360000">
                  <a:extLst>
                    <a:ext uri="{9D8B030D-6E8A-4147-A177-3AD203B41FA5}">
                      <a16:colId xmlns:a16="http://schemas.microsoft.com/office/drawing/2014/main" val="1422095129"/>
                    </a:ext>
                  </a:extLst>
                </a:gridCol>
                <a:gridCol w="720000">
                  <a:extLst>
                    <a:ext uri="{9D8B030D-6E8A-4147-A177-3AD203B41FA5}">
                      <a16:colId xmlns:a16="http://schemas.microsoft.com/office/drawing/2014/main" val="4289039550"/>
                    </a:ext>
                  </a:extLst>
                </a:gridCol>
                <a:gridCol w="360000">
                  <a:extLst>
                    <a:ext uri="{9D8B030D-6E8A-4147-A177-3AD203B41FA5}">
                      <a16:colId xmlns:a16="http://schemas.microsoft.com/office/drawing/2014/main" val="3743764470"/>
                    </a:ext>
                  </a:extLst>
                </a:gridCol>
              </a:tblGrid>
              <a:tr h="720000">
                <a:tc gridSpan="7">
                  <a:txBody>
                    <a:bodyPr/>
                    <a:lstStyle/>
                    <a:p>
                      <a:pPr algn="ctr"/>
                      <a:r>
                        <a:rPr lang="en-GB" sz="1600" b="1" noProof="0">
                          <a:solidFill>
                            <a:sysClr val="windowText" lastClr="000000"/>
                          </a:solidFill>
                        </a:rPr>
                        <a:t>Sterile Supplies Corridor</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ctr"/>
                      <a:endParaRPr lang="en-GB" sz="1600" b="1">
                        <a:solidFill>
                          <a:sysClr val="windowText" lastClr="000000"/>
                        </a:solidFill>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56369452"/>
                  </a:ext>
                </a:extLst>
              </a:tr>
              <a:tr h="1440000">
                <a:tc rowSpan="2">
                  <a:txBody>
                    <a:bodyPr/>
                    <a:lstStyle/>
                    <a:p>
                      <a:pPr algn="ctr"/>
                      <a:r>
                        <a:rPr lang="en-GB" sz="1600" b="1" noProof="0">
                          <a:solidFill>
                            <a:sysClr val="windowText" lastClr="000000"/>
                          </a:solidFill>
                        </a:rPr>
                        <a:t>Desks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b="1" noProof="0">
                          <a:solidFill>
                            <a:sysClr val="windowText" lastClr="000000"/>
                          </a:solidFill>
                        </a:rPr>
                        <a:t>Operating 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40000"/>
                        <a:lumOff val="60000"/>
                      </a:schemeClr>
                    </a:solidFill>
                  </a:tcPr>
                </a:tc>
                <a:tc rowSpan="2" hMerge="1">
                  <a:txBody>
                    <a:bodyPr/>
                    <a:lstStyle/>
                    <a:p>
                      <a:pPr algn="ctr"/>
                      <a:endParaRPr lang="en-GB" sz="1600" b="1">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rowSpan="2" hMerge="1">
                  <a:txBody>
                    <a:bodyPr/>
                    <a:lstStyle/>
                    <a:p>
                      <a:pPr algn="ctr"/>
                      <a:endParaRPr lang="en-GB" sz="1600" b="1">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gridSpan="3">
                  <a:txBody>
                    <a:bodyPr/>
                    <a:lstStyle/>
                    <a:p>
                      <a:pPr algn="ctr"/>
                      <a:r>
                        <a:rPr lang="en-GB" sz="1600" b="1" noProof="0">
                          <a:solidFill>
                            <a:sysClr val="windowText" lastClr="000000"/>
                          </a:solidFill>
                        </a:rPr>
                        <a:t>Sterile Prep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CCFF"/>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17376770"/>
                  </a:ext>
                </a:extLst>
              </a:tr>
              <a:tr h="720000">
                <a:tc v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vMerge="1">
                  <a:txBody>
                    <a:bodyPr/>
                    <a:lstStyle/>
                    <a:p>
                      <a:endParaRPr lang="en-GB"/>
                    </a:p>
                  </a:txBody>
                  <a:tcPr/>
                </a:tc>
                <a:tc hMerge="1" v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v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600" b="1" noProof="0">
                        <a:solidFill>
                          <a:sysClr val="windowText" lastClr="00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rowSpan="2">
                  <a:txBody>
                    <a:bodyPr/>
                    <a:lstStyle/>
                    <a:p>
                      <a:pPr algn="ctr"/>
                      <a:r>
                        <a:rPr lang="en-GB" sz="1600" b="1" noProof="0">
                          <a:solidFill>
                            <a:sysClr val="windowText" lastClr="000000"/>
                          </a:solidFill>
                        </a:rPr>
                        <a:t>Exit Corridor</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rowSpan="2">
                  <a:txBody>
                    <a:bodyPr/>
                    <a:lstStyle/>
                    <a:p>
                      <a:pPr algn="ctr"/>
                      <a:r>
                        <a:rPr lang="en-GB" sz="1600" b="1" noProof="0">
                          <a:solidFill>
                            <a:sysClr val="windowText" lastClr="000000"/>
                          </a:solidFill>
                        </a:rPr>
                        <a:t>Stores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572105239"/>
                  </a:ext>
                </a:extLst>
              </a:tr>
              <a:tr h="1440000">
                <a:tc gridSpan="2">
                  <a:txBody>
                    <a:bodyPr/>
                    <a:lstStyle/>
                    <a:p>
                      <a:pPr algn="ctr"/>
                      <a:r>
                        <a:rPr lang="en-GB" sz="1600" b="1" noProof="0">
                          <a:solidFill>
                            <a:sysClr val="windowText" lastClr="000000"/>
                          </a:solidFill>
                        </a:rPr>
                        <a:t>Scrub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hMerge="1">
                  <a:txBody>
                    <a:bodyPr/>
                    <a:lstStyle/>
                    <a:p>
                      <a:endParaRPr lang="en-GB"/>
                    </a:p>
                  </a:txBody>
                  <a:tcPr/>
                </a:tc>
                <a:tc>
                  <a:txBody>
                    <a:bodyPr/>
                    <a:lstStyle/>
                    <a:p>
                      <a:pPr algn="ctr"/>
                      <a:r>
                        <a:rPr lang="en-GB" sz="1600" b="1" noProof="0">
                          <a:solidFill>
                            <a:sysClr val="windowText" lastClr="000000"/>
                          </a:solidFill>
                        </a:rPr>
                        <a:t>Dirty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600" b="1" noProof="0">
                          <a:solidFill>
                            <a:sysClr val="windowText" lastClr="000000"/>
                          </a:solidFill>
                        </a:rPr>
                        <a:t>Anaesthetic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GB" b="1">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2964009"/>
                  </a:ext>
                </a:extLst>
              </a:tr>
              <a:tr h="720000">
                <a:tc gridSpan="7">
                  <a:txBody>
                    <a:bodyPr/>
                    <a:lstStyle/>
                    <a:p>
                      <a:pPr algn="ctr"/>
                      <a:r>
                        <a:rPr lang="en-GB" sz="1600" b="1" noProof="0">
                          <a:solidFill>
                            <a:sysClr val="windowText" lastClr="000000"/>
                          </a:solidFill>
                        </a:rPr>
                        <a:t>Main Corridor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GB"/>
                    </a:p>
                  </a:txBody>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b="1">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6368291"/>
                  </a:ext>
                </a:extLst>
              </a:tr>
            </a:tbl>
          </a:graphicData>
        </a:graphic>
      </p:graphicFrame>
      <p:sp>
        <p:nvSpPr>
          <p:cNvPr id="5" name="Action Button: Go Forward or Next 4">
            <a:hlinkClick r:id="" action="ppaction://hlinkshowjump?jump=nextslide" highlightClick="1"/>
            <a:extLst>
              <a:ext uri="{FF2B5EF4-FFF2-40B4-BE49-F238E27FC236}">
                <a16:creationId xmlns:a16="http://schemas.microsoft.com/office/drawing/2014/main" id="{F7DF3D94-6B13-4058-6D55-BAD3A1D67B2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F0195EB-BEFF-3129-45BE-B750D5BFF9F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2" action="ppaction://hlinksldjump" highlightClick="1"/>
            <a:extLst>
              <a:ext uri="{FF2B5EF4-FFF2-40B4-BE49-F238E27FC236}">
                <a16:creationId xmlns:a16="http://schemas.microsoft.com/office/drawing/2014/main" id="{1645D274-B38D-32A8-53BA-5F8F87FE93D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391039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6CD14AD-4939-B0A5-F20B-563ECFA42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28D6C-43B2-AAE7-A10C-62BE7AEDB8E4}"/>
              </a:ext>
            </a:extLst>
          </p:cNvPr>
          <p:cNvSpPr>
            <a:spLocks noGrp="1"/>
          </p:cNvSpPr>
          <p:nvPr>
            <p:ph type="title"/>
          </p:nvPr>
        </p:nvSpPr>
        <p:spPr/>
        <p:txBody>
          <a:bodyPr/>
          <a:lstStyle/>
          <a:p>
            <a:r>
              <a:rPr lang="en-GB" noProof="0"/>
              <a:t>Theatre Adjacent Facilities</a:t>
            </a:r>
          </a:p>
        </p:txBody>
      </p:sp>
      <p:sp>
        <p:nvSpPr>
          <p:cNvPr id="3" name="Content Placeholder 2">
            <a:extLst>
              <a:ext uri="{FF2B5EF4-FFF2-40B4-BE49-F238E27FC236}">
                <a16:creationId xmlns:a16="http://schemas.microsoft.com/office/drawing/2014/main" id="{060B291C-C078-8734-D64C-0B7384B9365D}"/>
              </a:ext>
            </a:extLst>
          </p:cNvPr>
          <p:cNvSpPr>
            <a:spLocks noGrp="1"/>
          </p:cNvSpPr>
          <p:nvPr>
            <p:ph sz="half" idx="1"/>
          </p:nvPr>
        </p:nvSpPr>
        <p:spPr/>
        <p:txBody>
          <a:bodyPr/>
          <a:lstStyle/>
          <a:p>
            <a:pPr marL="0" indent="0">
              <a:buNone/>
            </a:pPr>
            <a:r>
              <a:rPr lang="en-GB" noProof="0">
                <a:solidFill>
                  <a:schemeClr val="bg1"/>
                </a:solidFill>
              </a:rPr>
              <a:t>Nearby facilities may include:</a:t>
            </a:r>
          </a:p>
          <a:p>
            <a:r>
              <a:rPr lang="en-GB" noProof="0">
                <a:solidFill>
                  <a:schemeClr val="bg1"/>
                </a:solidFill>
              </a:rPr>
              <a:t>Imaging equipment bays</a:t>
            </a:r>
          </a:p>
          <a:p>
            <a:r>
              <a:rPr lang="en-GB" noProof="0">
                <a:solidFill>
                  <a:schemeClr val="bg1"/>
                </a:solidFill>
              </a:rPr>
              <a:t>Emergency trolleys</a:t>
            </a:r>
          </a:p>
          <a:p>
            <a:r>
              <a:rPr lang="en-GB" noProof="0">
                <a:solidFill>
                  <a:schemeClr val="bg1"/>
                </a:solidFill>
              </a:rPr>
              <a:t>Endoscope cleaning room</a:t>
            </a:r>
          </a:p>
          <a:p>
            <a:r>
              <a:rPr lang="en-GB" noProof="0">
                <a:solidFill>
                  <a:schemeClr val="bg1"/>
                </a:solidFill>
              </a:rPr>
              <a:t>Storage</a:t>
            </a:r>
          </a:p>
          <a:p>
            <a:r>
              <a:rPr lang="en-GB" noProof="0">
                <a:solidFill>
                  <a:schemeClr val="bg1"/>
                </a:solidFill>
              </a:rPr>
              <a:t>Recovery</a:t>
            </a:r>
          </a:p>
          <a:p>
            <a:r>
              <a:rPr lang="en-GB" noProof="0">
                <a:solidFill>
                  <a:schemeClr val="bg1"/>
                </a:solidFill>
              </a:rPr>
              <a:t>Housekeeping</a:t>
            </a:r>
          </a:p>
          <a:p>
            <a:r>
              <a:rPr lang="en-GB" noProof="0">
                <a:solidFill>
                  <a:schemeClr val="bg1"/>
                </a:solidFill>
              </a:rPr>
              <a:t>Linen</a:t>
            </a:r>
          </a:p>
          <a:p>
            <a:r>
              <a:rPr lang="en-GB" noProof="0">
                <a:solidFill>
                  <a:schemeClr val="bg1"/>
                </a:solidFill>
              </a:rPr>
              <a:t>Backup utilities and switch room</a:t>
            </a:r>
          </a:p>
          <a:p>
            <a:endParaRPr lang="en-GB" noProof="0">
              <a:solidFill>
                <a:schemeClr val="bg1"/>
              </a:solidFill>
            </a:endParaRPr>
          </a:p>
        </p:txBody>
      </p:sp>
      <p:sp>
        <p:nvSpPr>
          <p:cNvPr id="4" name="Content Placeholder 3">
            <a:extLst>
              <a:ext uri="{FF2B5EF4-FFF2-40B4-BE49-F238E27FC236}">
                <a16:creationId xmlns:a16="http://schemas.microsoft.com/office/drawing/2014/main" id="{4034CC63-6B63-F4D5-6726-EECE96C0FE69}"/>
              </a:ext>
            </a:extLst>
          </p:cNvPr>
          <p:cNvSpPr>
            <a:spLocks noGrp="1"/>
          </p:cNvSpPr>
          <p:nvPr>
            <p:ph sz="half" idx="2"/>
          </p:nvPr>
        </p:nvSpPr>
        <p:spPr/>
        <p:txBody>
          <a:bodyPr/>
          <a:lstStyle/>
          <a:p>
            <a:pPr marL="0" indent="0">
              <a:buNone/>
            </a:pPr>
            <a:r>
              <a:rPr lang="en-GB" noProof="0">
                <a:solidFill>
                  <a:schemeClr val="bg1"/>
                </a:solidFill>
              </a:rPr>
              <a:t>Other clinical facilities include:</a:t>
            </a:r>
          </a:p>
          <a:p>
            <a:r>
              <a:rPr lang="en-GB" noProof="0">
                <a:solidFill>
                  <a:schemeClr val="bg1"/>
                </a:solidFill>
              </a:rPr>
              <a:t>Laboratory</a:t>
            </a:r>
          </a:p>
          <a:p>
            <a:pPr lvl="1"/>
            <a:r>
              <a:rPr lang="en-GB" noProof="0">
                <a:solidFill>
                  <a:schemeClr val="bg1"/>
                </a:solidFill>
              </a:rPr>
              <a:t>For urgent blood tests, pathology</a:t>
            </a:r>
          </a:p>
          <a:p>
            <a:r>
              <a:rPr lang="en-GB" noProof="0">
                <a:solidFill>
                  <a:schemeClr val="bg1"/>
                </a:solidFill>
              </a:rPr>
              <a:t>Blood bank and fridge</a:t>
            </a:r>
          </a:p>
          <a:p>
            <a:r>
              <a:rPr lang="en-GB" noProof="0">
                <a:solidFill>
                  <a:schemeClr val="bg1"/>
                </a:solidFill>
              </a:rPr>
              <a:t>Pharmacy</a:t>
            </a:r>
          </a:p>
          <a:p>
            <a:pPr lvl="1"/>
            <a:r>
              <a:rPr lang="en-GB" noProof="0">
                <a:solidFill>
                  <a:schemeClr val="bg1"/>
                </a:solidFill>
              </a:rPr>
              <a:t>Sometimes separate from the main hospital pharmacy</a:t>
            </a:r>
          </a:p>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0B6D86F1-1550-7D13-334C-5847A3F593E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E444781-917E-49A9-572C-D61F9E6FDC1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20BDACB2-665B-2403-57A6-CB0CF554CEC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9228073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633184A-8B65-322D-7C77-D9B70618D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552C1-1ED2-E4FA-48C0-295EBC42C10B}"/>
              </a:ext>
            </a:extLst>
          </p:cNvPr>
          <p:cNvSpPr>
            <a:spLocks noGrp="1"/>
          </p:cNvSpPr>
          <p:nvPr>
            <p:ph type="title"/>
          </p:nvPr>
        </p:nvSpPr>
        <p:spPr/>
        <p:txBody>
          <a:bodyPr/>
          <a:lstStyle/>
          <a:p>
            <a:r>
              <a:rPr lang="en-GB" noProof="0"/>
              <a:t>Theatre Adjacent Facilities</a:t>
            </a:r>
          </a:p>
        </p:txBody>
      </p:sp>
      <p:sp>
        <p:nvSpPr>
          <p:cNvPr id="3" name="Content Placeholder 2">
            <a:extLst>
              <a:ext uri="{FF2B5EF4-FFF2-40B4-BE49-F238E27FC236}">
                <a16:creationId xmlns:a16="http://schemas.microsoft.com/office/drawing/2014/main" id="{ED05EEBF-67CD-8686-2CD0-4AFAEBFA8648}"/>
              </a:ext>
            </a:extLst>
          </p:cNvPr>
          <p:cNvSpPr>
            <a:spLocks noGrp="1"/>
          </p:cNvSpPr>
          <p:nvPr>
            <p:ph sz="half" idx="1"/>
          </p:nvPr>
        </p:nvSpPr>
        <p:spPr/>
        <p:txBody>
          <a:bodyPr/>
          <a:lstStyle/>
          <a:p>
            <a:pPr marL="0" indent="0">
              <a:buNone/>
            </a:pPr>
            <a:r>
              <a:rPr lang="en-GB" noProof="0">
                <a:solidFill>
                  <a:schemeClr val="bg1"/>
                </a:solidFill>
              </a:rPr>
              <a:t>Nearby staff facilities may include:</a:t>
            </a:r>
          </a:p>
          <a:p>
            <a:r>
              <a:rPr lang="en-GB" noProof="0">
                <a:solidFill>
                  <a:schemeClr val="bg1"/>
                </a:solidFill>
              </a:rPr>
              <a:t>Changing rooms</a:t>
            </a:r>
          </a:p>
          <a:p>
            <a:r>
              <a:rPr lang="en-GB" noProof="0">
                <a:solidFill>
                  <a:schemeClr val="bg1"/>
                </a:solidFill>
              </a:rPr>
              <a:t>Rest area</a:t>
            </a:r>
          </a:p>
          <a:p>
            <a:r>
              <a:rPr lang="en-GB" noProof="0">
                <a:solidFill>
                  <a:schemeClr val="bg1"/>
                </a:solidFill>
              </a:rPr>
              <a:t>Kitchen</a:t>
            </a:r>
          </a:p>
          <a:p>
            <a:r>
              <a:rPr lang="en-GB" noProof="0">
                <a:solidFill>
                  <a:schemeClr val="bg1"/>
                </a:solidFill>
              </a:rPr>
              <a:t>Staff offices</a:t>
            </a:r>
          </a:p>
          <a:p>
            <a:r>
              <a:rPr lang="en-GB" noProof="0">
                <a:solidFill>
                  <a:schemeClr val="bg1"/>
                </a:solidFill>
              </a:rPr>
              <a:t>Seminar rooms</a:t>
            </a:r>
          </a:p>
        </p:txBody>
      </p:sp>
      <p:sp>
        <p:nvSpPr>
          <p:cNvPr id="4" name="Content Placeholder 3">
            <a:extLst>
              <a:ext uri="{FF2B5EF4-FFF2-40B4-BE49-F238E27FC236}">
                <a16:creationId xmlns:a16="http://schemas.microsoft.com/office/drawing/2014/main" id="{658E940E-CE19-FC2F-3D5D-1C6C03B064A9}"/>
              </a:ext>
            </a:extLst>
          </p:cNvPr>
          <p:cNvSpPr>
            <a:spLocks noGrp="1"/>
          </p:cNvSpPr>
          <p:nvPr>
            <p:ph sz="half" idx="2"/>
          </p:nvPr>
        </p:nvSpPr>
        <p:spPr/>
        <p:txBody>
          <a:bodyPr/>
          <a:lstStyle/>
          <a:p>
            <a:pPr marL="0" indent="0">
              <a:buNone/>
            </a:pPr>
            <a:r>
              <a:rPr lang="en-GB" noProof="0">
                <a:solidFill>
                  <a:schemeClr val="bg1"/>
                </a:solidFill>
              </a:rPr>
              <a:t>Other facilities include:</a:t>
            </a:r>
          </a:p>
          <a:p>
            <a:r>
              <a:rPr lang="en-GB" noProof="0">
                <a:solidFill>
                  <a:schemeClr val="bg1"/>
                </a:solidFill>
              </a:rPr>
              <a:t>Communications office</a:t>
            </a:r>
          </a:p>
          <a:p>
            <a:r>
              <a:rPr lang="en-GB" noProof="0">
                <a:solidFill>
                  <a:schemeClr val="bg1"/>
                </a:solidFill>
              </a:rPr>
              <a:t>Theatre coordinator office</a:t>
            </a:r>
          </a:p>
          <a:p>
            <a:r>
              <a:rPr lang="en-GB" noProof="0">
                <a:solidFill>
                  <a:schemeClr val="bg1"/>
                </a:solidFill>
              </a:rPr>
              <a:t>Patient prep</a:t>
            </a:r>
          </a:p>
          <a:p>
            <a:r>
              <a:rPr lang="en-GB" noProof="0">
                <a:solidFill>
                  <a:schemeClr val="bg1"/>
                </a:solidFill>
              </a:rPr>
              <a:t>Admissions unit</a:t>
            </a:r>
          </a:p>
          <a:p>
            <a:r>
              <a:rPr lang="en-GB" noProof="0">
                <a:solidFill>
                  <a:schemeClr val="bg1"/>
                </a:solidFill>
              </a:rPr>
              <a:t>Porters</a:t>
            </a:r>
          </a:p>
          <a:p>
            <a:endParaRPr lang="en-GB" noProof="0">
              <a:solidFill>
                <a:schemeClr val="bg1"/>
              </a:solidFill>
            </a:endParaRPr>
          </a:p>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EC445923-A44E-F10D-7380-E0D560C403C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7C322BE9-D773-6C52-A1FE-D5824E678E0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D17444CB-B47B-E245-EF09-1574198CF50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016893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5735FE6-5D88-CB0F-9D18-5C4840BACC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37DB7-436F-EDB8-1021-51C22195670A}"/>
              </a:ext>
            </a:extLst>
          </p:cNvPr>
          <p:cNvSpPr>
            <a:spLocks noGrp="1"/>
          </p:cNvSpPr>
          <p:nvPr>
            <p:ph type="title"/>
          </p:nvPr>
        </p:nvSpPr>
        <p:spPr>
          <a:xfrm>
            <a:off x="677334" y="609600"/>
            <a:ext cx="8596668" cy="655320"/>
          </a:xfrm>
        </p:spPr>
        <p:txBody>
          <a:bodyPr/>
          <a:lstStyle/>
          <a:p>
            <a:r>
              <a:rPr lang="en-GB" noProof="0"/>
              <a:t>Sterile Services</a:t>
            </a:r>
          </a:p>
        </p:txBody>
      </p:sp>
      <p:sp>
        <p:nvSpPr>
          <p:cNvPr id="3" name="Content Placeholder 2">
            <a:extLst>
              <a:ext uri="{FF2B5EF4-FFF2-40B4-BE49-F238E27FC236}">
                <a16:creationId xmlns:a16="http://schemas.microsoft.com/office/drawing/2014/main" id="{8712E706-76F9-BB8C-69FF-06FFBF1BF242}"/>
              </a:ext>
            </a:extLst>
          </p:cNvPr>
          <p:cNvSpPr>
            <a:spLocks noGrp="1"/>
          </p:cNvSpPr>
          <p:nvPr>
            <p:ph sz="half" idx="1"/>
          </p:nvPr>
        </p:nvSpPr>
        <p:spPr>
          <a:xfrm>
            <a:off x="677334" y="1264920"/>
            <a:ext cx="4184035" cy="4776441"/>
          </a:xfrm>
        </p:spPr>
        <p:txBody>
          <a:bodyPr>
            <a:normAutofit lnSpcReduction="10000"/>
          </a:bodyPr>
          <a:lstStyle/>
          <a:p>
            <a:r>
              <a:rPr lang="en-GB" noProof="0">
                <a:solidFill>
                  <a:schemeClr val="bg1"/>
                </a:solidFill>
              </a:rPr>
              <a:t>Sterile services are essential for safe surgery, and are usually located within the hospital. Contamination may lead to infections, longer hospital stay, extra antibiotics, and morbidity.</a:t>
            </a:r>
          </a:p>
          <a:p>
            <a:r>
              <a:rPr lang="en-GB" noProof="0">
                <a:solidFill>
                  <a:schemeClr val="bg1"/>
                </a:solidFill>
              </a:rPr>
              <a:t>Surgical kits come pre-packaged from sterile services.</a:t>
            </a:r>
          </a:p>
          <a:p>
            <a:r>
              <a:rPr lang="en-GB" noProof="0">
                <a:solidFill>
                  <a:schemeClr val="bg1"/>
                </a:solidFill>
              </a:rPr>
              <a:t>Sterilisation methods include:</a:t>
            </a:r>
          </a:p>
          <a:p>
            <a:pPr lvl="1"/>
            <a:r>
              <a:rPr lang="en-GB" noProof="0">
                <a:solidFill>
                  <a:schemeClr val="bg1"/>
                </a:solidFill>
              </a:rPr>
              <a:t>Steam</a:t>
            </a:r>
          </a:p>
          <a:p>
            <a:pPr lvl="1"/>
            <a:r>
              <a:rPr lang="en-GB" noProof="0">
                <a:solidFill>
                  <a:schemeClr val="bg1"/>
                </a:solidFill>
              </a:rPr>
              <a:t>Dry heat</a:t>
            </a:r>
          </a:p>
          <a:p>
            <a:pPr lvl="1"/>
            <a:r>
              <a:rPr lang="en-GB" noProof="0">
                <a:solidFill>
                  <a:schemeClr val="bg1"/>
                </a:solidFill>
              </a:rPr>
              <a:t>Ionising radiation</a:t>
            </a:r>
          </a:p>
          <a:p>
            <a:pPr lvl="1"/>
            <a:r>
              <a:rPr lang="en-GB" noProof="0">
                <a:solidFill>
                  <a:schemeClr val="bg1"/>
                </a:solidFill>
              </a:rPr>
              <a:t>Chemical</a:t>
            </a:r>
          </a:p>
          <a:p>
            <a:r>
              <a:rPr lang="en-GB" noProof="0">
                <a:solidFill>
                  <a:schemeClr val="bg1"/>
                </a:solidFill>
              </a:rPr>
              <a:t>Most equipment needs cleaning as well as sterilising (soap and water).</a:t>
            </a:r>
          </a:p>
        </p:txBody>
      </p:sp>
      <p:sp>
        <p:nvSpPr>
          <p:cNvPr id="5" name="Action Button: Go Forward or Next 4">
            <a:hlinkClick r:id="" action="ppaction://hlinkshowjump?jump=nextslide" highlightClick="1"/>
            <a:extLst>
              <a:ext uri="{FF2B5EF4-FFF2-40B4-BE49-F238E27FC236}">
                <a16:creationId xmlns:a16="http://schemas.microsoft.com/office/drawing/2014/main" id="{027697B5-FF58-FB89-F5EA-24D68F0D376C}"/>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A076BA5-916A-325F-F563-4DEA5773CEA7}"/>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descr="undefined">
            <a:extLst>
              <a:ext uri="{FF2B5EF4-FFF2-40B4-BE49-F238E27FC236}">
                <a16:creationId xmlns:a16="http://schemas.microsoft.com/office/drawing/2014/main" id="{33AFC71B-8C77-8EEA-A004-C7EC22E3740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89525" y="2532063"/>
            <a:ext cx="4184650" cy="3138487"/>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12182FD5-6789-6BC0-20CC-0AD06F668CB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647953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6859-52DE-1EC9-E904-313AC73B7AE7}"/>
              </a:ext>
            </a:extLst>
          </p:cNvPr>
          <p:cNvSpPr>
            <a:spLocks noGrp="1"/>
          </p:cNvSpPr>
          <p:nvPr>
            <p:ph type="title"/>
          </p:nvPr>
        </p:nvSpPr>
        <p:spPr/>
        <p:txBody>
          <a:bodyPr/>
          <a:lstStyle/>
          <a:p>
            <a:r>
              <a:rPr lang="en-GB" noProof="0"/>
              <a:t>Example 3</a:t>
            </a:r>
          </a:p>
        </p:txBody>
      </p:sp>
      <p:sp>
        <p:nvSpPr>
          <p:cNvPr id="3" name="Content Placeholder 2">
            <a:extLst>
              <a:ext uri="{FF2B5EF4-FFF2-40B4-BE49-F238E27FC236}">
                <a16:creationId xmlns:a16="http://schemas.microsoft.com/office/drawing/2014/main" id="{9522C514-74C6-193C-1266-8B4C184F1951}"/>
              </a:ext>
            </a:extLst>
          </p:cNvPr>
          <p:cNvSpPr>
            <a:spLocks noGrp="1"/>
          </p:cNvSpPr>
          <p:nvPr>
            <p:ph sz="half" idx="1"/>
          </p:nvPr>
        </p:nvSpPr>
        <p:spPr/>
        <p:txBody>
          <a:bodyPr/>
          <a:lstStyle/>
          <a:p>
            <a:r>
              <a:rPr lang="en-GB" noProof="0"/>
              <a:t>You are an SpR operating as part of a general surgical team. When the scrub nurse hands you scissors, you notice a speck of dirt on them about the size of a large grain of sand, brown in colour.</a:t>
            </a:r>
          </a:p>
          <a:p>
            <a:r>
              <a:rPr lang="en-GB" noProof="0"/>
              <a:t>You ask your colleague if they can see any dirt on any of the rest of the surgical equipment, and they don’t think that they can.</a:t>
            </a:r>
          </a:p>
        </p:txBody>
      </p:sp>
      <p:sp>
        <p:nvSpPr>
          <p:cNvPr id="4" name="Content Placeholder 3">
            <a:extLst>
              <a:ext uri="{FF2B5EF4-FFF2-40B4-BE49-F238E27FC236}">
                <a16:creationId xmlns:a16="http://schemas.microsoft.com/office/drawing/2014/main" id="{60A0E8C7-08CD-577B-7BA0-48AB55A07536}"/>
              </a:ext>
            </a:extLst>
          </p:cNvPr>
          <p:cNvSpPr>
            <a:spLocks noGrp="1"/>
          </p:cNvSpPr>
          <p:nvPr>
            <p:ph sz="half" idx="2"/>
          </p:nvPr>
        </p:nvSpPr>
        <p:spPr/>
        <p:txBody>
          <a:bodyPr/>
          <a:lstStyle/>
          <a:p>
            <a:r>
              <a:rPr lang="en-GB" b="1" noProof="0"/>
              <a:t>What should you do?</a:t>
            </a:r>
          </a:p>
          <a:p>
            <a:r>
              <a:rPr lang="en-GB" b="1" noProof="0"/>
              <a:t>Are you concerned about the sterility of the rest of the equipment?</a:t>
            </a:r>
          </a:p>
        </p:txBody>
      </p:sp>
      <p:sp>
        <p:nvSpPr>
          <p:cNvPr id="5" name="Action Button: Go Forward or Next 4">
            <a:hlinkClick r:id="" action="ppaction://hlinkshowjump?jump=nextslide" highlightClick="1"/>
            <a:extLst>
              <a:ext uri="{FF2B5EF4-FFF2-40B4-BE49-F238E27FC236}">
                <a16:creationId xmlns:a16="http://schemas.microsoft.com/office/drawing/2014/main" id="{7EFD9341-1807-537D-9E4D-52B93064258C}"/>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34D208B-91C8-DE06-6DD2-61DED29640C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27096BF3-459E-82D2-4846-6744216239E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31213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3D862-B8CC-6153-F26D-EC5D7F1A2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639ED-0C19-BBA8-C43D-7679FDBB0471}"/>
              </a:ext>
            </a:extLst>
          </p:cNvPr>
          <p:cNvSpPr>
            <a:spLocks noGrp="1"/>
          </p:cNvSpPr>
          <p:nvPr>
            <p:ph type="title"/>
          </p:nvPr>
        </p:nvSpPr>
        <p:spPr>
          <a:xfrm>
            <a:off x="677334" y="609600"/>
            <a:ext cx="8596668" cy="762000"/>
          </a:xfrm>
        </p:spPr>
        <p:txBody>
          <a:bodyPr/>
          <a:lstStyle/>
          <a:p>
            <a:r>
              <a:rPr lang="en-GB" noProof="0"/>
              <a:t>Example 3</a:t>
            </a:r>
          </a:p>
        </p:txBody>
      </p:sp>
      <p:sp>
        <p:nvSpPr>
          <p:cNvPr id="3" name="Content Placeholder 2">
            <a:extLst>
              <a:ext uri="{FF2B5EF4-FFF2-40B4-BE49-F238E27FC236}">
                <a16:creationId xmlns:a16="http://schemas.microsoft.com/office/drawing/2014/main" id="{157CED51-C895-8296-EA87-1A89A0EE7A5A}"/>
              </a:ext>
            </a:extLst>
          </p:cNvPr>
          <p:cNvSpPr>
            <a:spLocks noGrp="1"/>
          </p:cNvSpPr>
          <p:nvPr>
            <p:ph sz="half" idx="1"/>
          </p:nvPr>
        </p:nvSpPr>
        <p:spPr>
          <a:xfrm>
            <a:off x="677334" y="1371600"/>
            <a:ext cx="4184035" cy="4669761"/>
          </a:xfrm>
        </p:spPr>
        <p:txBody>
          <a:bodyPr>
            <a:normAutofit/>
          </a:bodyPr>
          <a:lstStyle/>
          <a:p>
            <a:r>
              <a:rPr lang="en-GB" b="1" noProof="0"/>
              <a:t>Ask for a new surgical kit to be opened, and inform the lead ODP to escalate to sterile services.</a:t>
            </a:r>
            <a:endParaRPr lang="en-GB" noProof="0"/>
          </a:p>
          <a:p>
            <a:r>
              <a:rPr lang="en-GB" noProof="0"/>
              <a:t>You cannot operate with equipment that you believe might not be sterile. This would put the patient at risk. Specks of dirt may protect pathogens from some sterilisation methods.</a:t>
            </a:r>
          </a:p>
          <a:p>
            <a:r>
              <a:rPr lang="en-GB" noProof="0"/>
              <a:t>Do not assume that sterile services always do a perfect job – they usually do, but quality control can sometimes slip!</a:t>
            </a:r>
          </a:p>
        </p:txBody>
      </p:sp>
      <p:sp>
        <p:nvSpPr>
          <p:cNvPr id="4" name="Content Placeholder 3">
            <a:extLst>
              <a:ext uri="{FF2B5EF4-FFF2-40B4-BE49-F238E27FC236}">
                <a16:creationId xmlns:a16="http://schemas.microsoft.com/office/drawing/2014/main" id="{BC099A57-D20A-D2BA-C7DB-F383D79A1014}"/>
              </a:ext>
            </a:extLst>
          </p:cNvPr>
          <p:cNvSpPr>
            <a:spLocks noGrp="1"/>
          </p:cNvSpPr>
          <p:nvPr>
            <p:ph sz="half" idx="2"/>
          </p:nvPr>
        </p:nvSpPr>
        <p:spPr>
          <a:xfrm>
            <a:off x="5089970" y="1371601"/>
            <a:ext cx="4184034" cy="4669762"/>
          </a:xfrm>
        </p:spPr>
        <p:txBody>
          <a:bodyPr>
            <a:normAutofit/>
          </a:bodyPr>
          <a:lstStyle/>
          <a:p>
            <a:r>
              <a:rPr lang="en-GB" noProof="0"/>
              <a:t>This is a real case that happens at hospitals infrequently (but does happen rarely).</a:t>
            </a:r>
          </a:p>
          <a:p>
            <a:r>
              <a:rPr lang="en-GB" noProof="0"/>
              <a:t>Be cautious!</a:t>
            </a:r>
          </a:p>
        </p:txBody>
      </p:sp>
      <p:sp>
        <p:nvSpPr>
          <p:cNvPr id="5" name="Action Button: Go Forward or Next 4">
            <a:hlinkClick r:id="" action="ppaction://hlinkshowjump?jump=nextslide" highlightClick="1"/>
            <a:extLst>
              <a:ext uri="{FF2B5EF4-FFF2-40B4-BE49-F238E27FC236}">
                <a16:creationId xmlns:a16="http://schemas.microsoft.com/office/drawing/2014/main" id="{3839C72A-EFFE-173C-47DA-3F75F788AAE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FEFDD1C-2D08-ACC0-155C-AF2FD1CA5AB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5C0F46E-1701-A5B6-A11B-FF558831E45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270845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BFF2-3C41-2AFA-4B13-BA3BC62D8020}"/>
              </a:ext>
            </a:extLst>
          </p:cNvPr>
          <p:cNvSpPr>
            <a:spLocks noGrp="1"/>
          </p:cNvSpPr>
          <p:nvPr>
            <p:ph type="title"/>
          </p:nvPr>
        </p:nvSpPr>
        <p:spPr>
          <a:xfrm>
            <a:off x="677334" y="609600"/>
            <a:ext cx="8596668" cy="720000"/>
          </a:xfrm>
        </p:spPr>
        <p:txBody>
          <a:bodyPr/>
          <a:lstStyle/>
          <a:p>
            <a:r>
              <a:rPr lang="en-GB" noProof="0"/>
              <a:t>Maintenance</a:t>
            </a:r>
          </a:p>
        </p:txBody>
      </p:sp>
      <p:sp>
        <p:nvSpPr>
          <p:cNvPr id="4" name="Content Placeholder 3">
            <a:extLst>
              <a:ext uri="{FF2B5EF4-FFF2-40B4-BE49-F238E27FC236}">
                <a16:creationId xmlns:a16="http://schemas.microsoft.com/office/drawing/2014/main" id="{361943BC-07E8-32B9-6B9D-8BA099B62D80}"/>
              </a:ext>
            </a:extLst>
          </p:cNvPr>
          <p:cNvSpPr>
            <a:spLocks noGrp="1"/>
          </p:cNvSpPr>
          <p:nvPr>
            <p:ph sz="half" idx="2"/>
          </p:nvPr>
        </p:nvSpPr>
        <p:spPr>
          <a:xfrm>
            <a:off x="675745" y="2160983"/>
            <a:ext cx="4185623" cy="3880379"/>
          </a:xfrm>
        </p:spPr>
        <p:txBody>
          <a:bodyPr/>
          <a:lstStyle/>
          <a:p>
            <a:r>
              <a:rPr lang="en-GB" noProof="0">
                <a:solidFill>
                  <a:schemeClr val="bg1"/>
                </a:solidFill>
              </a:rPr>
              <a:t>Core equipment needs regular repairs (such as needle holders having tension adjusted).</a:t>
            </a:r>
          </a:p>
          <a:p>
            <a:r>
              <a:rPr lang="en-GB" noProof="0">
                <a:solidFill>
                  <a:schemeClr val="bg1"/>
                </a:solidFill>
              </a:rPr>
              <a:t>Specialist equipment is always checked, but sometimes needs engineers to repair (such as anaesthetic machines).</a:t>
            </a:r>
          </a:p>
          <a:p>
            <a:r>
              <a:rPr lang="en-GB" noProof="0">
                <a:solidFill>
                  <a:schemeClr val="bg1"/>
                </a:solidFill>
              </a:rPr>
              <a:t>Good repairs can reduce unnecessary injury and reduce operative time, reducing postoperative complications.</a:t>
            </a:r>
          </a:p>
        </p:txBody>
      </p:sp>
      <p:sp>
        <p:nvSpPr>
          <p:cNvPr id="7" name="Action Button: Go Forward or Next 6">
            <a:hlinkClick r:id="" action="ppaction://hlinkshowjump?jump=nextslide" highlightClick="1"/>
            <a:extLst>
              <a:ext uri="{FF2B5EF4-FFF2-40B4-BE49-F238E27FC236}">
                <a16:creationId xmlns:a16="http://schemas.microsoft.com/office/drawing/2014/main" id="{30B470C0-D541-8798-6FB7-2490BCE624D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F1B52C09-8916-1E20-81E6-6A4DDA52521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2" action="ppaction://hlinksldjump" highlightClick="1"/>
            <a:extLst>
              <a:ext uri="{FF2B5EF4-FFF2-40B4-BE49-F238E27FC236}">
                <a16:creationId xmlns:a16="http://schemas.microsoft.com/office/drawing/2014/main" id="{1CFC5EEE-BBEB-2EC8-A698-339E78A5F7F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descr="undefined">
            <a:extLst>
              <a:ext uri="{FF2B5EF4-FFF2-40B4-BE49-F238E27FC236}">
                <a16:creationId xmlns:a16="http://schemas.microsoft.com/office/drawing/2014/main" id="{77C7EDF9-3C6D-E790-701D-F1058D0B034E}"/>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526548" y="1328937"/>
            <a:ext cx="3747454" cy="471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6994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E71A883-F017-9437-B46D-F90891E6D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A2D0C-F256-AC72-535F-615436323C20}"/>
              </a:ext>
            </a:extLst>
          </p:cNvPr>
          <p:cNvSpPr>
            <a:spLocks noGrp="1"/>
          </p:cNvSpPr>
          <p:nvPr>
            <p:ph type="title"/>
          </p:nvPr>
        </p:nvSpPr>
        <p:spPr>
          <a:xfrm>
            <a:off x="677334" y="609600"/>
            <a:ext cx="8596668" cy="720000"/>
          </a:xfrm>
        </p:spPr>
        <p:txBody>
          <a:bodyPr/>
          <a:lstStyle/>
          <a:p>
            <a:r>
              <a:rPr lang="en-GB" noProof="0"/>
              <a:t>Audit and Quality Improvement</a:t>
            </a:r>
          </a:p>
        </p:txBody>
      </p:sp>
      <p:sp>
        <p:nvSpPr>
          <p:cNvPr id="4" name="Content Placeholder 3">
            <a:extLst>
              <a:ext uri="{FF2B5EF4-FFF2-40B4-BE49-F238E27FC236}">
                <a16:creationId xmlns:a16="http://schemas.microsoft.com/office/drawing/2014/main" id="{8A81885F-2709-B44C-A386-A9509F708B80}"/>
              </a:ext>
            </a:extLst>
          </p:cNvPr>
          <p:cNvSpPr>
            <a:spLocks noGrp="1"/>
          </p:cNvSpPr>
          <p:nvPr>
            <p:ph sz="half" idx="2"/>
          </p:nvPr>
        </p:nvSpPr>
        <p:spPr>
          <a:xfrm>
            <a:off x="675745" y="1329601"/>
            <a:ext cx="4185623" cy="2708999"/>
          </a:xfrm>
        </p:spPr>
        <p:txBody>
          <a:bodyPr>
            <a:normAutofit/>
          </a:bodyPr>
          <a:lstStyle/>
          <a:p>
            <a:r>
              <a:rPr lang="en-GB" noProof="0">
                <a:solidFill>
                  <a:schemeClr val="bg1"/>
                </a:solidFill>
              </a:rPr>
              <a:t>A reasonable surgical system collects data on the rate of postoperative complications.</a:t>
            </a:r>
          </a:p>
          <a:p>
            <a:r>
              <a:rPr lang="en-GB">
                <a:solidFill>
                  <a:schemeClr val="bg1"/>
                </a:solidFill>
              </a:rPr>
              <a:t>An excellent surgical system collects the right types of data (consistently enough) to also be able to accurately identify the causes of variation in complication rates.</a:t>
            </a:r>
          </a:p>
        </p:txBody>
      </p:sp>
      <p:sp>
        <p:nvSpPr>
          <p:cNvPr id="6" name="Content Placeholder 5">
            <a:extLst>
              <a:ext uri="{FF2B5EF4-FFF2-40B4-BE49-F238E27FC236}">
                <a16:creationId xmlns:a16="http://schemas.microsoft.com/office/drawing/2014/main" id="{84CE37C9-F1BE-9936-F849-A14F0E25B2BC}"/>
              </a:ext>
            </a:extLst>
          </p:cNvPr>
          <p:cNvSpPr>
            <a:spLocks noGrp="1"/>
          </p:cNvSpPr>
          <p:nvPr>
            <p:ph sz="quarter" idx="4"/>
          </p:nvPr>
        </p:nvSpPr>
        <p:spPr>
          <a:xfrm>
            <a:off x="5088384" y="1329601"/>
            <a:ext cx="4185617" cy="2708999"/>
          </a:xfrm>
        </p:spPr>
        <p:txBody>
          <a:bodyPr>
            <a:normAutofit/>
          </a:bodyPr>
          <a:lstStyle/>
          <a:p>
            <a:r>
              <a:rPr lang="en-GB">
                <a:solidFill>
                  <a:schemeClr val="bg1"/>
                </a:solidFill>
              </a:rPr>
              <a:t>Administrators and ward managers are often the individuals behind the scenes who do a lot of this important work. However, with cutbacks and limitations on administration and management staffing, more of this work is falling to clinical staff.</a:t>
            </a:r>
          </a:p>
          <a:p>
            <a:endParaRPr lang="en-GB" noProof="0">
              <a:solidFill>
                <a:schemeClr val="bg1"/>
              </a:solidFill>
            </a:endParaRPr>
          </a:p>
        </p:txBody>
      </p:sp>
      <p:sp>
        <p:nvSpPr>
          <p:cNvPr id="7" name="Action Button: Go Forward or Next 6">
            <a:hlinkClick r:id="" action="ppaction://hlinkshowjump?jump=nextslide" highlightClick="1"/>
            <a:extLst>
              <a:ext uri="{FF2B5EF4-FFF2-40B4-BE49-F238E27FC236}">
                <a16:creationId xmlns:a16="http://schemas.microsoft.com/office/drawing/2014/main" id="{27EEB83A-769B-3565-1DE8-1D3941A7B97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AADD79BF-A592-D12A-6155-BE8562673FE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2" action="ppaction://hlinksldjump" highlightClick="1"/>
            <a:extLst>
              <a:ext uri="{FF2B5EF4-FFF2-40B4-BE49-F238E27FC236}">
                <a16:creationId xmlns:a16="http://schemas.microsoft.com/office/drawing/2014/main" id="{BB207625-5EAB-F271-C1D0-85D39E9C628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076" name="Picture 4" descr="undefined">
            <a:extLst>
              <a:ext uri="{FF2B5EF4-FFF2-40B4-BE49-F238E27FC236}">
                <a16:creationId xmlns:a16="http://schemas.microsoft.com/office/drawing/2014/main" id="{5F87363C-C4F3-3562-ACAF-544087F3C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4293" y="4176401"/>
            <a:ext cx="6762750" cy="248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9170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6730286-854F-2E42-F7B2-117CA123D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F8160-B51B-6819-15C8-2079F3FA1C4F}"/>
              </a:ext>
            </a:extLst>
          </p:cNvPr>
          <p:cNvSpPr>
            <a:spLocks noGrp="1"/>
          </p:cNvSpPr>
          <p:nvPr>
            <p:ph type="title"/>
          </p:nvPr>
        </p:nvSpPr>
        <p:spPr>
          <a:xfrm>
            <a:off x="677334" y="609600"/>
            <a:ext cx="8596668" cy="720000"/>
          </a:xfrm>
        </p:spPr>
        <p:txBody>
          <a:bodyPr/>
          <a:lstStyle/>
          <a:p>
            <a:r>
              <a:rPr lang="en-GB" noProof="0"/>
              <a:t>Clinical Audit</a:t>
            </a:r>
          </a:p>
        </p:txBody>
      </p:sp>
      <p:sp>
        <p:nvSpPr>
          <p:cNvPr id="4" name="Content Placeholder 3">
            <a:extLst>
              <a:ext uri="{FF2B5EF4-FFF2-40B4-BE49-F238E27FC236}">
                <a16:creationId xmlns:a16="http://schemas.microsoft.com/office/drawing/2014/main" id="{C31B387C-4A47-5E59-6868-3297028AD14F}"/>
              </a:ext>
            </a:extLst>
          </p:cNvPr>
          <p:cNvSpPr>
            <a:spLocks noGrp="1"/>
          </p:cNvSpPr>
          <p:nvPr>
            <p:ph sz="half" idx="2"/>
          </p:nvPr>
        </p:nvSpPr>
        <p:spPr>
          <a:xfrm>
            <a:off x="675745" y="1329601"/>
            <a:ext cx="5090573" cy="4711762"/>
          </a:xfrm>
        </p:spPr>
        <p:txBody>
          <a:bodyPr/>
          <a:lstStyle/>
          <a:p>
            <a:r>
              <a:rPr lang="en-GB" noProof="0">
                <a:solidFill>
                  <a:schemeClr val="bg1"/>
                </a:solidFill>
              </a:rPr>
              <a:t>A clinical audit cycle follows 5 stages:</a:t>
            </a:r>
          </a:p>
          <a:p>
            <a:pPr lvl="1"/>
            <a:r>
              <a:rPr lang="en-GB">
                <a:solidFill>
                  <a:schemeClr val="bg1"/>
                </a:solidFill>
              </a:rPr>
              <a:t>Set standards</a:t>
            </a:r>
          </a:p>
          <a:p>
            <a:pPr lvl="2"/>
            <a:r>
              <a:rPr lang="en-GB">
                <a:solidFill>
                  <a:schemeClr val="bg1"/>
                </a:solidFill>
              </a:rPr>
              <a:t>Clearly-defined, minimum</a:t>
            </a:r>
          </a:p>
          <a:p>
            <a:pPr lvl="1"/>
            <a:r>
              <a:rPr lang="en-GB" noProof="0">
                <a:solidFill>
                  <a:schemeClr val="bg1"/>
                </a:solidFill>
              </a:rPr>
              <a:t>Measure current practice</a:t>
            </a:r>
          </a:p>
          <a:p>
            <a:pPr lvl="2"/>
            <a:r>
              <a:rPr lang="en-GB">
                <a:solidFill>
                  <a:schemeClr val="bg1"/>
                </a:solidFill>
              </a:rPr>
              <a:t>High-priority topics, within available measuring resources</a:t>
            </a:r>
            <a:endParaRPr lang="en-GB" noProof="0">
              <a:solidFill>
                <a:schemeClr val="bg1"/>
              </a:solidFill>
            </a:endParaRPr>
          </a:p>
          <a:p>
            <a:pPr lvl="1"/>
            <a:r>
              <a:rPr lang="en-GB">
                <a:solidFill>
                  <a:schemeClr val="bg1"/>
                </a:solidFill>
              </a:rPr>
              <a:t>Compare results of practice to standards set</a:t>
            </a:r>
          </a:p>
          <a:p>
            <a:pPr lvl="2"/>
            <a:r>
              <a:rPr lang="en-GB">
                <a:solidFill>
                  <a:schemeClr val="bg1"/>
                </a:solidFill>
              </a:rPr>
              <a:t>Analysis, data-driven</a:t>
            </a:r>
          </a:p>
          <a:p>
            <a:pPr lvl="1"/>
            <a:r>
              <a:rPr lang="en-GB" noProof="0">
                <a:solidFill>
                  <a:schemeClr val="bg1"/>
                </a:solidFill>
              </a:rPr>
              <a:t>Reflect, plan change, and implement change</a:t>
            </a:r>
          </a:p>
          <a:p>
            <a:pPr lvl="2"/>
            <a:r>
              <a:rPr lang="en-GB">
                <a:solidFill>
                  <a:schemeClr val="bg1"/>
                </a:solidFill>
              </a:rPr>
              <a:t>Using different methods (staff, patient, systematic, etc.)</a:t>
            </a:r>
            <a:endParaRPr lang="en-GB" noProof="0">
              <a:solidFill>
                <a:schemeClr val="bg1"/>
              </a:solidFill>
            </a:endParaRPr>
          </a:p>
          <a:p>
            <a:pPr lvl="1"/>
            <a:r>
              <a:rPr lang="en-GB">
                <a:solidFill>
                  <a:schemeClr val="bg1"/>
                </a:solidFill>
              </a:rPr>
              <a:t>Re-audit</a:t>
            </a:r>
          </a:p>
          <a:p>
            <a:pPr lvl="2"/>
            <a:r>
              <a:rPr lang="en-GB" noProof="0">
                <a:solidFill>
                  <a:schemeClr val="bg1"/>
                </a:solidFill>
              </a:rPr>
              <a:t>Assess maintenance of improvements</a:t>
            </a:r>
          </a:p>
        </p:txBody>
      </p:sp>
      <p:sp>
        <p:nvSpPr>
          <p:cNvPr id="7" name="Action Button: Go Forward or Next 6">
            <a:hlinkClick r:id="" action="ppaction://hlinkshowjump?jump=nextslide" highlightClick="1"/>
            <a:extLst>
              <a:ext uri="{FF2B5EF4-FFF2-40B4-BE49-F238E27FC236}">
                <a16:creationId xmlns:a16="http://schemas.microsoft.com/office/drawing/2014/main" id="{D8BBC7BA-8109-9675-3B53-BE3BA06E22D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7CD37D65-56D7-8236-B2B1-4BDB933AF3B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2" action="ppaction://hlinksldjump" highlightClick="1"/>
            <a:extLst>
              <a:ext uri="{FF2B5EF4-FFF2-40B4-BE49-F238E27FC236}">
                <a16:creationId xmlns:a16="http://schemas.microsoft.com/office/drawing/2014/main" id="{D84D3232-395C-A56B-479B-A4CDAB9F838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descr="Audit cycle diagram">
            <a:extLst>
              <a:ext uri="{FF2B5EF4-FFF2-40B4-BE49-F238E27FC236}">
                <a16:creationId xmlns:a16="http://schemas.microsoft.com/office/drawing/2014/main" id="{BF9A9193-46B7-3304-FC82-36D2948C49E6}"/>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897939" y="1965979"/>
            <a:ext cx="3648584" cy="343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7953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690A-CE1E-D118-C152-C736FC2A1A68}"/>
              </a:ext>
            </a:extLst>
          </p:cNvPr>
          <p:cNvSpPr>
            <a:spLocks noGrp="1"/>
          </p:cNvSpPr>
          <p:nvPr>
            <p:ph type="title"/>
          </p:nvPr>
        </p:nvSpPr>
        <p:spPr>
          <a:xfrm>
            <a:off x="677334" y="609600"/>
            <a:ext cx="8596668" cy="720000"/>
          </a:xfrm>
        </p:spPr>
        <p:txBody>
          <a:bodyPr/>
          <a:lstStyle/>
          <a:p>
            <a:r>
              <a:rPr lang="en-GB"/>
              <a:t>Clinical Audit</a:t>
            </a:r>
          </a:p>
        </p:txBody>
      </p:sp>
      <p:sp>
        <p:nvSpPr>
          <p:cNvPr id="3" name="Action Button: Go Forward or Next 2">
            <a:hlinkClick r:id="" action="ppaction://hlinkshowjump?jump=nextslide" highlightClick="1"/>
            <a:extLst>
              <a:ext uri="{FF2B5EF4-FFF2-40B4-BE49-F238E27FC236}">
                <a16:creationId xmlns:a16="http://schemas.microsoft.com/office/drawing/2014/main" id="{07DB928B-D5D5-D93A-F486-F30D96B9D6B0}"/>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o Back or Previous 3">
            <a:hlinkClick r:id="" action="ppaction://hlinkshowjump?jump=previousslide" highlightClick="1"/>
            <a:extLst>
              <a:ext uri="{FF2B5EF4-FFF2-40B4-BE49-F238E27FC236}">
                <a16:creationId xmlns:a16="http://schemas.microsoft.com/office/drawing/2014/main" id="{9122E7FD-A055-6EB8-E98B-7C35CB2F15AE}"/>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2AFADEE8-6DF0-D842-E5B6-1D1ECB47917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Picture 6">
            <a:extLst>
              <a:ext uri="{FF2B5EF4-FFF2-40B4-BE49-F238E27FC236}">
                <a16:creationId xmlns:a16="http://schemas.microsoft.com/office/drawing/2014/main" id="{F0A455EC-7E11-61C0-0421-E34DAF765669}"/>
              </a:ext>
            </a:extLst>
          </p:cNvPr>
          <p:cNvPicPr>
            <a:picLocks noChangeAspect="1"/>
          </p:cNvPicPr>
          <p:nvPr/>
        </p:nvPicPr>
        <p:blipFill>
          <a:blip r:embed="rId3"/>
          <a:stretch>
            <a:fillRect/>
          </a:stretch>
        </p:blipFill>
        <p:spPr>
          <a:xfrm>
            <a:off x="1803400" y="1409025"/>
            <a:ext cx="6344535" cy="4839375"/>
          </a:xfrm>
          <a:prstGeom prst="rect">
            <a:avLst/>
          </a:prstGeom>
        </p:spPr>
      </p:pic>
    </p:spTree>
    <p:extLst>
      <p:ext uri="{BB962C8B-B14F-4D97-AF65-F5344CB8AC3E}">
        <p14:creationId xmlns:p14="http://schemas.microsoft.com/office/powerpoint/2010/main" val="9371760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D0C28-8C2C-6512-56E8-4A6368209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A55DF-DE42-C49D-1EC0-8D7BE579F816}"/>
              </a:ext>
            </a:extLst>
          </p:cNvPr>
          <p:cNvSpPr>
            <a:spLocks noGrp="1"/>
          </p:cNvSpPr>
          <p:nvPr>
            <p:ph type="title"/>
          </p:nvPr>
        </p:nvSpPr>
        <p:spPr>
          <a:xfrm>
            <a:off x="677334" y="609600"/>
            <a:ext cx="8596668" cy="762000"/>
          </a:xfrm>
        </p:spPr>
        <p:txBody>
          <a:bodyPr/>
          <a:lstStyle/>
          <a:p>
            <a:r>
              <a:rPr lang="en-GB" noProof="0"/>
              <a:t>Example 4</a:t>
            </a:r>
          </a:p>
        </p:txBody>
      </p:sp>
      <p:sp>
        <p:nvSpPr>
          <p:cNvPr id="3" name="Content Placeholder 2">
            <a:extLst>
              <a:ext uri="{FF2B5EF4-FFF2-40B4-BE49-F238E27FC236}">
                <a16:creationId xmlns:a16="http://schemas.microsoft.com/office/drawing/2014/main" id="{B6E0E7AD-8384-C3D9-3494-2318015054F9}"/>
              </a:ext>
            </a:extLst>
          </p:cNvPr>
          <p:cNvSpPr>
            <a:spLocks noGrp="1"/>
          </p:cNvSpPr>
          <p:nvPr>
            <p:ph sz="half" idx="1"/>
          </p:nvPr>
        </p:nvSpPr>
        <p:spPr>
          <a:xfrm>
            <a:off x="677334" y="2160563"/>
            <a:ext cx="4184035" cy="3880800"/>
          </a:xfrm>
        </p:spPr>
        <p:txBody>
          <a:bodyPr>
            <a:normAutofit/>
          </a:bodyPr>
          <a:lstStyle/>
          <a:p>
            <a:r>
              <a:rPr lang="en-GB" noProof="0"/>
              <a:t>You are auditing the rate of postoperative complications of different consultant vascular surgeons.</a:t>
            </a:r>
          </a:p>
          <a:p>
            <a:r>
              <a:rPr lang="en-GB"/>
              <a:t>Miss A has a serious complication rate of 5%, whilst Mr B has a serious complication rate of 16%. You have seen both of them operating, and they are both competent and popular surgeons, and so are confused by this result.</a:t>
            </a:r>
            <a:endParaRPr lang="en-GB" noProof="0"/>
          </a:p>
        </p:txBody>
      </p:sp>
      <p:sp>
        <p:nvSpPr>
          <p:cNvPr id="4" name="Content Placeholder 3">
            <a:extLst>
              <a:ext uri="{FF2B5EF4-FFF2-40B4-BE49-F238E27FC236}">
                <a16:creationId xmlns:a16="http://schemas.microsoft.com/office/drawing/2014/main" id="{4F5CD2DD-BC36-0F44-8668-B8009D4F890B}"/>
              </a:ext>
            </a:extLst>
          </p:cNvPr>
          <p:cNvSpPr>
            <a:spLocks noGrp="1"/>
          </p:cNvSpPr>
          <p:nvPr>
            <p:ph sz="half" idx="2"/>
          </p:nvPr>
        </p:nvSpPr>
        <p:spPr>
          <a:xfrm>
            <a:off x="5089970" y="2160563"/>
            <a:ext cx="4184034" cy="3880800"/>
          </a:xfrm>
        </p:spPr>
        <p:txBody>
          <a:bodyPr>
            <a:normAutofit/>
          </a:bodyPr>
          <a:lstStyle/>
          <a:p>
            <a:r>
              <a:rPr lang="en-GB" b="1"/>
              <a:t>What are the possible explanations for this discrepancy?</a:t>
            </a:r>
            <a:endParaRPr lang="en-GB" b="1" noProof="0"/>
          </a:p>
        </p:txBody>
      </p:sp>
      <p:sp>
        <p:nvSpPr>
          <p:cNvPr id="5" name="Action Button: Go Forward or Next 4">
            <a:hlinkClick r:id="" action="ppaction://hlinkshowjump?jump=nextslide" highlightClick="1"/>
            <a:extLst>
              <a:ext uri="{FF2B5EF4-FFF2-40B4-BE49-F238E27FC236}">
                <a16:creationId xmlns:a16="http://schemas.microsoft.com/office/drawing/2014/main" id="{2E8E289E-A7E0-006A-2CEA-5DBFB9FA372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0BFAFB7-BFC4-EA99-CC5D-3B6BCE35268E}"/>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5350B296-B220-CBA0-3C1B-60CCE2EA4DD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9360628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866A8-98DC-1DA7-3C25-F9AA537DC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842A9-E400-78CF-3819-554D04654447}"/>
              </a:ext>
            </a:extLst>
          </p:cNvPr>
          <p:cNvSpPr>
            <a:spLocks noGrp="1"/>
          </p:cNvSpPr>
          <p:nvPr>
            <p:ph type="title"/>
          </p:nvPr>
        </p:nvSpPr>
        <p:spPr>
          <a:xfrm>
            <a:off x="677334" y="609600"/>
            <a:ext cx="8596668" cy="762000"/>
          </a:xfrm>
        </p:spPr>
        <p:txBody>
          <a:bodyPr/>
          <a:lstStyle/>
          <a:p>
            <a:r>
              <a:rPr lang="en-GB" noProof="0"/>
              <a:t>Example 4</a:t>
            </a:r>
          </a:p>
        </p:txBody>
      </p:sp>
      <p:sp>
        <p:nvSpPr>
          <p:cNvPr id="3" name="Content Placeholder 2">
            <a:extLst>
              <a:ext uri="{FF2B5EF4-FFF2-40B4-BE49-F238E27FC236}">
                <a16:creationId xmlns:a16="http://schemas.microsoft.com/office/drawing/2014/main" id="{1C93770F-AB57-C2AD-3CDB-F59A38632B91}"/>
              </a:ext>
            </a:extLst>
          </p:cNvPr>
          <p:cNvSpPr>
            <a:spLocks noGrp="1"/>
          </p:cNvSpPr>
          <p:nvPr>
            <p:ph sz="half" idx="1"/>
          </p:nvPr>
        </p:nvSpPr>
        <p:spPr>
          <a:xfrm>
            <a:off x="677334" y="2160563"/>
            <a:ext cx="4184035" cy="3880800"/>
          </a:xfrm>
        </p:spPr>
        <p:txBody>
          <a:bodyPr>
            <a:normAutofit/>
          </a:bodyPr>
          <a:lstStyle/>
          <a:p>
            <a:r>
              <a:rPr lang="en-GB" noProof="0"/>
              <a:t>Complication rate is influenced by many factors, including:</a:t>
            </a:r>
          </a:p>
          <a:p>
            <a:pPr lvl="1"/>
            <a:r>
              <a:rPr lang="en-GB"/>
              <a:t>Competency personally</a:t>
            </a:r>
          </a:p>
          <a:p>
            <a:pPr lvl="1"/>
            <a:r>
              <a:rPr lang="en-GB"/>
              <a:t>Competency of colleagues</a:t>
            </a:r>
          </a:p>
          <a:p>
            <a:pPr lvl="1"/>
            <a:r>
              <a:rPr lang="en-GB" noProof="0"/>
              <a:t>Complexity and urgency of cases</a:t>
            </a:r>
          </a:p>
          <a:p>
            <a:r>
              <a:rPr lang="en-GB"/>
              <a:t>Other key factors include:</a:t>
            </a:r>
          </a:p>
          <a:p>
            <a:pPr lvl="1"/>
            <a:r>
              <a:rPr lang="en-GB" noProof="0"/>
              <a:t>Accuracy of recorded data</a:t>
            </a:r>
          </a:p>
          <a:p>
            <a:pPr lvl="1"/>
            <a:r>
              <a:rPr lang="en-GB"/>
              <a:t>Time period of recorded data</a:t>
            </a:r>
            <a:endParaRPr lang="en-GB" noProof="0"/>
          </a:p>
          <a:p>
            <a:pPr lvl="1"/>
            <a:endParaRPr lang="en-GB" noProof="0"/>
          </a:p>
        </p:txBody>
      </p:sp>
      <p:sp>
        <p:nvSpPr>
          <p:cNvPr id="4" name="Content Placeholder 3">
            <a:extLst>
              <a:ext uri="{FF2B5EF4-FFF2-40B4-BE49-F238E27FC236}">
                <a16:creationId xmlns:a16="http://schemas.microsoft.com/office/drawing/2014/main" id="{8BC28C77-C002-711A-DB9A-CAD291655A8C}"/>
              </a:ext>
            </a:extLst>
          </p:cNvPr>
          <p:cNvSpPr>
            <a:spLocks noGrp="1"/>
          </p:cNvSpPr>
          <p:nvPr>
            <p:ph sz="half" idx="2"/>
          </p:nvPr>
        </p:nvSpPr>
        <p:spPr>
          <a:xfrm>
            <a:off x="5089970" y="2160563"/>
            <a:ext cx="4184034" cy="3880800"/>
          </a:xfrm>
        </p:spPr>
        <p:txBody>
          <a:bodyPr>
            <a:normAutofit/>
          </a:bodyPr>
          <a:lstStyle/>
          <a:p>
            <a:r>
              <a:rPr lang="en-GB"/>
              <a:t>You should always have an unbiased approach to data interpretation, and explore all of these possibilities.</a:t>
            </a:r>
          </a:p>
          <a:p>
            <a:pPr lvl="1"/>
            <a:r>
              <a:rPr lang="en-GB" noProof="0"/>
              <a:t>Some people have a knee-jerk reaction of assuming that Mr B must be personally incompetent.</a:t>
            </a:r>
          </a:p>
          <a:p>
            <a:pPr lvl="1"/>
            <a:r>
              <a:rPr lang="en-GB"/>
              <a:t>Others assume that the data must be wrong because of their personal beliefs about Miss A or Mr B.</a:t>
            </a:r>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E34F8D8D-D3DB-27FE-A928-F79A9E4B625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AE06FE0-AC81-C6A5-84F5-E528D501078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4B9AD33A-F284-27DA-28B0-77C39EE9E23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36517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6212C9F-9ED7-7EE0-CC84-2015B8500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BF8A3-E730-29EF-49F3-DEB8B306F8AC}"/>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8416C8F9-E88C-F14D-5E0A-4CBF731FF1E7}"/>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(RCS England, 2025) “Surgical Specialties” </a:t>
            </a:r>
            <a:r>
              <a:rPr lang="en-GB" sz="1100" i="1" noProof="0">
                <a:solidFill>
                  <a:schemeClr val="bg1"/>
                </a:solidFill>
              </a:rPr>
              <a:t>Royal College of Surgeons of England</a:t>
            </a:r>
            <a:r>
              <a:rPr lang="en-GB" sz="1100" noProof="0">
                <a:solidFill>
                  <a:schemeClr val="bg1"/>
                </a:solidFill>
              </a:rPr>
              <a:t> [Accessed: 1 October 2025]</a:t>
            </a:r>
            <a:br>
              <a:rPr lang="en-GB" sz="1100" i="1" noProof="0">
                <a:solidFill>
                  <a:schemeClr val="bg1"/>
                </a:solidFill>
              </a:rPr>
            </a:br>
            <a:r>
              <a:rPr lang="en-GB" sz="1100" noProof="0">
                <a:solidFill>
                  <a:schemeClr val="bg1"/>
                </a:solidFill>
                <a:hlinkClick r:id="rId2"/>
              </a:rPr>
              <a:t>https://www.rcseng.ac.uk/careers-in-surgery/trainees/foundation-and-core-trainees/surgical-specialties/</a:t>
            </a:r>
            <a:endParaRPr lang="en-GB" sz="1100" noProof="0">
              <a:solidFill>
                <a:schemeClr val="bg1"/>
              </a:solidFill>
            </a:endParaRPr>
          </a:p>
          <a:p>
            <a:r>
              <a:rPr lang="en-GB" sz="1100" noProof="0">
                <a:solidFill>
                  <a:schemeClr val="bg1"/>
                </a:solidFill>
              </a:rPr>
              <a:t>(NCEPOD, December 2004) “The NCEPOD Classification of Intervention” </a:t>
            </a:r>
            <a:r>
              <a:rPr lang="en-GB" sz="1100" i="1" noProof="0">
                <a:solidFill>
                  <a:schemeClr val="bg1"/>
                </a:solidFill>
              </a:rPr>
              <a:t>National Confidential Enquiry into Patient Outcome and Death</a:t>
            </a:r>
            <a:r>
              <a:rPr lang="en-GB" sz="1100" noProof="0">
                <a:solidFill>
                  <a:schemeClr val="bg1"/>
                </a:solidFill>
              </a:rPr>
              <a:t> [Accessed: 2 October 2025]</a:t>
            </a:r>
            <a:br>
              <a:rPr lang="en-GB" sz="1100" noProof="0">
                <a:solidFill>
                  <a:schemeClr val="bg1"/>
                </a:solidFill>
              </a:rPr>
            </a:br>
            <a:r>
              <a:rPr lang="en-GB" sz="1100" noProof="0">
                <a:solidFill>
                  <a:schemeClr val="bg1"/>
                </a:solidFill>
                <a:hlinkClick r:id="rId3"/>
              </a:rPr>
              <a:t>https://www.ncepod.org.uk/classification.html</a:t>
            </a:r>
            <a:endParaRPr lang="en-GB" sz="1100" noProof="0">
              <a:solidFill>
                <a:schemeClr val="bg1"/>
              </a:solidFill>
            </a:endParaRPr>
          </a:p>
          <a:p>
            <a:r>
              <a:rPr lang="en-GB" sz="1100" noProof="0">
                <a:solidFill>
                  <a:schemeClr val="bg1"/>
                </a:solidFill>
              </a:rPr>
              <a:t>(NICE, July 2021) “Cholecystitis – acute: Scenario: Management” </a:t>
            </a:r>
            <a:r>
              <a:rPr lang="en-GB" sz="1100" i="1" noProof="0">
                <a:solidFill>
                  <a:schemeClr val="bg1"/>
                </a:solidFill>
              </a:rPr>
              <a:t>NICE CKS</a:t>
            </a:r>
            <a:r>
              <a:rPr lang="en-GB" sz="1100" noProof="0">
                <a:solidFill>
                  <a:schemeClr val="bg1"/>
                </a:solidFill>
              </a:rPr>
              <a:t> [Accessed: 10 October 2025]</a:t>
            </a:r>
            <a:br>
              <a:rPr lang="en-GB" sz="1100" noProof="0">
                <a:solidFill>
                  <a:schemeClr val="bg1"/>
                </a:solidFill>
              </a:rPr>
            </a:br>
            <a:r>
              <a:rPr lang="en-GB" sz="1100" noProof="0">
                <a:solidFill>
                  <a:schemeClr val="bg1"/>
                </a:solidFill>
                <a:hlinkClick r:id="rId4"/>
              </a:rPr>
              <a:t>https://cks.nice.org.uk/topics/cholecystitis-acute/management/management/</a:t>
            </a:r>
            <a:endParaRPr lang="en-GB" sz="1100" noProof="0">
              <a:solidFill>
                <a:schemeClr val="bg1"/>
              </a:solidFill>
            </a:endParaRPr>
          </a:p>
          <a:p>
            <a:r>
              <a:rPr lang="en-GB" sz="1100" noProof="0">
                <a:solidFill>
                  <a:schemeClr val="bg1"/>
                </a:solidFill>
              </a:rPr>
              <a:t>(NHS Estates, 2004) “Facilities for surgical procedures: Volume 1” </a:t>
            </a:r>
            <a:r>
              <a:rPr lang="en-GB" sz="1100" i="1" noProof="0">
                <a:solidFill>
                  <a:schemeClr val="bg1"/>
                </a:solidFill>
              </a:rPr>
              <a:t>efm-standards </a:t>
            </a:r>
            <a:r>
              <a:rPr lang="en-GB" sz="1100" b="1" noProof="0">
                <a:solidFill>
                  <a:schemeClr val="bg1"/>
                </a:solidFill>
              </a:rPr>
              <a:t>HBN 26 </a:t>
            </a:r>
            <a:r>
              <a:rPr lang="en-GB" sz="1100" noProof="0">
                <a:solidFill>
                  <a:schemeClr val="bg1"/>
                </a:solidFill>
              </a:rPr>
              <a:t>ISBN 0-11-322495-8</a:t>
            </a:r>
            <a:br>
              <a:rPr lang="en-GB" sz="1100" noProof="0">
                <a:solidFill>
                  <a:schemeClr val="bg1"/>
                </a:solidFill>
              </a:rPr>
            </a:br>
            <a:r>
              <a:rPr lang="en-GB" sz="1100" noProof="0">
                <a:solidFill>
                  <a:schemeClr val="bg1"/>
                </a:solidFill>
                <a:hlinkClick r:id="rId5"/>
              </a:rPr>
              <a:t>https://www.england.nhs.uk/publication/facilities-for-surgical-procedures-in-acute-general-hospitals-hbn-26/</a:t>
            </a:r>
            <a:endParaRPr lang="en-GB" sz="1100" noProof="0">
              <a:solidFill>
                <a:schemeClr val="bg1"/>
              </a:solidFill>
            </a:endParaRPr>
          </a:p>
          <a:p>
            <a:r>
              <a:rPr lang="en-GB" sz="1100">
                <a:solidFill>
                  <a:schemeClr val="bg1"/>
                </a:solidFill>
              </a:rPr>
              <a:t>(NHS England, 2025) “Clinical audit” </a:t>
            </a:r>
            <a:r>
              <a:rPr lang="en-GB" sz="1100" i="1">
                <a:solidFill>
                  <a:schemeClr val="bg1"/>
                </a:solidFill>
              </a:rPr>
              <a:t>NHS England</a:t>
            </a:r>
            <a:br>
              <a:rPr lang="en-GB" sz="1100">
                <a:solidFill>
                  <a:schemeClr val="bg1"/>
                </a:solidFill>
              </a:rPr>
            </a:br>
            <a:r>
              <a:rPr lang="en-GB" sz="1100">
                <a:solidFill>
                  <a:schemeClr val="bg1"/>
                </a:solidFill>
                <a:hlinkClick r:id="rId6"/>
              </a:rPr>
              <a:t>https://www.england.nhs.uk/clinaudit/</a:t>
            </a:r>
            <a:endParaRPr lang="en-GB" sz="1100">
              <a:solidFill>
                <a:schemeClr val="bg1"/>
              </a:solidFill>
            </a:endParaRPr>
          </a:p>
          <a:p>
            <a:pPr marL="0" indent="0">
              <a:buNone/>
            </a:pPr>
            <a:endParaRPr lang="en-GB" sz="1100" noProof="0">
              <a:solidFill>
                <a:schemeClr val="bg1"/>
              </a:solidFill>
            </a:endParaRPr>
          </a:p>
          <a:p>
            <a:r>
              <a:rPr lang="en-GB" sz="1100" noProof="0">
                <a:solidFill>
                  <a:schemeClr val="bg1"/>
                </a:solidFill>
              </a:rPr>
              <a:t>(Sinha I, Gupte CM, and Bhattacharya R, 30 June 2016) “Transition to a major trauma centre” </a:t>
            </a:r>
            <a:r>
              <a:rPr lang="en-GB" sz="1100" i="1" noProof="0">
                <a:solidFill>
                  <a:schemeClr val="bg1"/>
                </a:solidFill>
              </a:rPr>
              <a:t>The Bulletin of the Royal College of Surgeons of England</a:t>
            </a:r>
            <a:r>
              <a:rPr lang="en-GB" sz="1100" noProof="0">
                <a:solidFill>
                  <a:schemeClr val="bg1"/>
                </a:solidFill>
              </a:rPr>
              <a:t> </a:t>
            </a:r>
            <a:r>
              <a:rPr lang="en-GB" sz="1100" b="1" noProof="0">
                <a:solidFill>
                  <a:schemeClr val="bg1"/>
                </a:solidFill>
              </a:rPr>
              <a:t>98</a:t>
            </a:r>
            <a:r>
              <a:rPr lang="en-GB" sz="1100" noProof="0">
                <a:solidFill>
                  <a:schemeClr val="bg1"/>
                </a:solidFill>
              </a:rPr>
              <a:t>(7) Figure 1</a:t>
            </a:r>
            <a:br>
              <a:rPr lang="en-GB" sz="1100" noProof="0">
                <a:solidFill>
                  <a:schemeClr val="bg1"/>
                </a:solidFill>
              </a:rPr>
            </a:br>
            <a:r>
              <a:rPr lang="en-GB" sz="1100" noProof="0">
                <a:solidFill>
                  <a:schemeClr val="bg1"/>
                </a:solidFill>
                <a:hlinkClick r:id="rId7"/>
              </a:rPr>
              <a:t>https://doi.org/10.1308/rcsbull.2016.310</a:t>
            </a:r>
            <a:endParaRPr lang="en-GB" sz="1100" noProof="0">
              <a:solidFill>
                <a:schemeClr val="bg1"/>
              </a:solidFill>
            </a:endParaRPr>
          </a:p>
          <a:p>
            <a:r>
              <a:rPr lang="en-GB" sz="1100" noProof="0">
                <a:solidFill>
                  <a:schemeClr val="bg1"/>
                </a:solidFill>
              </a:rPr>
              <a:t>(James Bibey, 1 October 2025) “5 pie charts estimating doctor time allocation” Own work</a:t>
            </a:r>
          </a:p>
          <a:p>
            <a:r>
              <a:rPr lang="en-GB" sz="1100" noProof="0">
                <a:solidFill>
                  <a:schemeClr val="bg1"/>
                </a:solidFill>
              </a:rPr>
              <a:t>(Делфина, 20 November 2015) “File:Dry sterilizer , Autoclave.JPG”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8"/>
              </a:rPr>
              <a:t>https://commons.wikimedia.org/wiki/File:Dry_sterilizer_,_Autoclave.JPG</a:t>
            </a:r>
            <a:endParaRPr lang="en-GB" sz="1100" noProof="0">
              <a:solidFill>
                <a:schemeClr val="bg1"/>
              </a:solidFill>
            </a:endParaRPr>
          </a:p>
        </p:txBody>
      </p:sp>
      <p:sp>
        <p:nvSpPr>
          <p:cNvPr id="7" name="Action Button: Go Forward or Next 6">
            <a:hlinkClick r:id="" action="ppaction://hlinkshowjump?jump=nextslide" highlightClick="1"/>
            <a:extLst>
              <a:ext uri="{FF2B5EF4-FFF2-40B4-BE49-F238E27FC236}">
                <a16:creationId xmlns:a16="http://schemas.microsoft.com/office/drawing/2014/main" id="{603777B3-211D-A26F-00F1-D43DD94E568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DADEB9B4-BF14-3526-7AA2-B44A266D15E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9" action="ppaction://hlinksldjump" highlightClick="1"/>
            <a:extLst>
              <a:ext uri="{FF2B5EF4-FFF2-40B4-BE49-F238E27FC236}">
                <a16:creationId xmlns:a16="http://schemas.microsoft.com/office/drawing/2014/main" id="{07C75473-F4C4-6759-3B6E-68D58092847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83467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3329CE1-B045-E259-8209-E19AB7E54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1A394A-7FD8-8896-76D5-EC4A20B917D4}"/>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BA9ED6B1-B62F-3242-A236-EE4639456DF9}"/>
              </a:ext>
            </a:extLst>
          </p:cNvPr>
          <p:cNvSpPr>
            <a:spLocks noGrp="1"/>
          </p:cNvSpPr>
          <p:nvPr>
            <p:ph idx="1"/>
          </p:nvPr>
        </p:nvSpPr>
        <p:spPr>
          <a:xfrm>
            <a:off x="677334" y="1266825"/>
            <a:ext cx="8596668" cy="4774537"/>
          </a:xfrm>
        </p:spPr>
        <p:txBody>
          <a:bodyPr>
            <a:normAutofit/>
          </a:bodyPr>
          <a:lstStyle/>
          <a:p>
            <a:r>
              <a:rPr lang="en-GB" sz="1100">
                <a:solidFill>
                  <a:schemeClr val="bg1"/>
                </a:solidFill>
              </a:rPr>
              <a:t>(</a:t>
            </a:r>
            <a:r>
              <a:rPr lang="en-GB" sz="1100" err="1">
                <a:solidFill>
                  <a:schemeClr val="bg1"/>
                </a:solidFill>
              </a:rPr>
              <a:t>DiverDave</a:t>
            </a:r>
            <a:r>
              <a:rPr lang="en-GB" sz="1100">
                <a:solidFill>
                  <a:schemeClr val="bg1"/>
                </a:solidFill>
              </a:rPr>
              <a:t>, 14 June 2012) “</a:t>
            </a:r>
            <a:r>
              <a:rPr lang="en-US" sz="1100">
                <a:solidFill>
                  <a:schemeClr val="bg1"/>
                </a:solidFill>
              </a:rPr>
              <a:t>File:Maquet Flow-I anesthesia machine.jpg</a:t>
            </a:r>
            <a:r>
              <a:rPr lang="en-GB" sz="1100">
                <a:solidFill>
                  <a:schemeClr val="bg1"/>
                </a:solidFill>
              </a:rPr>
              <a:t>” </a:t>
            </a:r>
            <a:r>
              <a:rPr lang="en-GB" sz="1100" i="1">
                <a:solidFill>
                  <a:schemeClr val="bg1"/>
                </a:solidFill>
              </a:rPr>
              <a:t>Wikimedia Commons</a:t>
            </a:r>
            <a:r>
              <a:rPr lang="en-GB" sz="1100">
                <a:solidFill>
                  <a:schemeClr val="bg1"/>
                </a:solidFill>
              </a:rPr>
              <a:t> CC BY-SA 3.0</a:t>
            </a:r>
            <a:br>
              <a:rPr lang="en-GB" sz="1100">
                <a:solidFill>
                  <a:schemeClr val="bg1"/>
                </a:solidFill>
              </a:rPr>
            </a:br>
            <a:r>
              <a:rPr lang="en-GB" sz="1100">
                <a:solidFill>
                  <a:schemeClr val="bg1"/>
                </a:solidFill>
                <a:hlinkClick r:id="rId2"/>
              </a:rPr>
              <a:t>https://commons.wikimedia.org/wiki/File:Maquet_Flow-I_anesthesia_machine.jpg</a:t>
            </a:r>
            <a:endParaRPr lang="en-GB" sz="1100">
              <a:solidFill>
                <a:schemeClr val="bg1"/>
              </a:solidFill>
            </a:endParaRPr>
          </a:p>
          <a:p>
            <a:r>
              <a:rPr lang="en-GB" sz="1100">
                <a:solidFill>
                  <a:schemeClr val="bg1"/>
                </a:solidFill>
              </a:rPr>
              <a:t>(</a:t>
            </a:r>
            <a:r>
              <a:rPr lang="en-GB" sz="1100" err="1">
                <a:solidFill>
                  <a:schemeClr val="bg1"/>
                </a:solidFill>
              </a:rPr>
              <a:t>Intgr</a:t>
            </a:r>
            <a:r>
              <a:rPr lang="en-GB" sz="1100">
                <a:solidFill>
                  <a:schemeClr val="bg1"/>
                </a:solidFill>
              </a:rPr>
              <a:t>, 20 September 2007) “File:Ideal feedback </a:t>
            </a:r>
            <a:r>
              <a:rPr lang="en-GB" sz="1100" err="1">
                <a:solidFill>
                  <a:schemeClr val="bg1"/>
                </a:solidFill>
              </a:rPr>
              <a:t>model.svg</a:t>
            </a:r>
            <a:r>
              <a:rPr lang="en-GB" sz="1100">
                <a:solidFill>
                  <a:schemeClr val="bg1"/>
                </a:solidFill>
              </a:rPr>
              <a:t>” </a:t>
            </a:r>
            <a:r>
              <a:rPr lang="en-GB" sz="1100" i="1">
                <a:solidFill>
                  <a:schemeClr val="bg1"/>
                </a:solidFill>
              </a:rPr>
              <a:t>Wikimedia Commons</a:t>
            </a:r>
            <a:r>
              <a:rPr lang="en-GB" sz="1100">
                <a:solidFill>
                  <a:schemeClr val="bg1"/>
                </a:solidFill>
              </a:rPr>
              <a:t> CC0</a:t>
            </a:r>
            <a:br>
              <a:rPr lang="en-GB" sz="1100">
                <a:solidFill>
                  <a:schemeClr val="bg1"/>
                </a:solidFill>
              </a:rPr>
            </a:br>
            <a:r>
              <a:rPr lang="en-GB" sz="1100">
                <a:solidFill>
                  <a:schemeClr val="bg1"/>
                </a:solidFill>
                <a:hlinkClick r:id="rId3"/>
              </a:rPr>
              <a:t>https://commons.wikimedia.org/wiki/File:Ideal_feedback_model.svg</a:t>
            </a:r>
            <a:endParaRPr lang="en-GB" sz="1100">
              <a:solidFill>
                <a:schemeClr val="bg1"/>
              </a:solidFill>
            </a:endParaRPr>
          </a:p>
          <a:p>
            <a:r>
              <a:rPr lang="en-GB" sz="1100">
                <a:solidFill>
                  <a:schemeClr val="bg1"/>
                </a:solidFill>
              </a:rPr>
              <a:t>(Colin Tidy, Hayley Willacy, 7 February 2024) “Audit and audit cycle” </a:t>
            </a:r>
            <a:r>
              <a:rPr lang="en-GB" sz="1100" i="1">
                <a:solidFill>
                  <a:schemeClr val="bg1"/>
                </a:solidFill>
              </a:rPr>
              <a:t>Patient Info</a:t>
            </a:r>
            <a:r>
              <a:rPr lang="en-GB" sz="1100">
                <a:solidFill>
                  <a:schemeClr val="bg1"/>
                </a:solidFill>
              </a:rPr>
              <a:t>, Primary care (General practice)</a:t>
            </a:r>
            <a:br>
              <a:rPr lang="en-GB" sz="1100">
                <a:solidFill>
                  <a:schemeClr val="bg1"/>
                </a:solidFill>
              </a:rPr>
            </a:br>
            <a:r>
              <a:rPr lang="en-GB" sz="1100">
                <a:solidFill>
                  <a:schemeClr val="bg1"/>
                </a:solidFill>
                <a:hlinkClick r:id="rId4"/>
              </a:rPr>
              <a:t>https://patient.info/doctor/primary-care/audit-and-audit-cycle</a:t>
            </a:r>
            <a:endParaRPr lang="en-GB" sz="1100">
              <a:solidFill>
                <a:schemeClr val="bg1"/>
              </a:solidFill>
            </a:endParaRPr>
          </a:p>
          <a:p>
            <a:r>
              <a:rPr lang="en-GB" sz="1100">
                <a:solidFill>
                  <a:schemeClr val="bg1"/>
                </a:solidFill>
              </a:rPr>
              <a:t>(National Institute for Clinical Excellence, 2002) “Introduction: using the method, creating </a:t>
            </a:r>
            <a:r>
              <a:rPr lang="en-GB" sz="1100" err="1">
                <a:solidFill>
                  <a:schemeClr val="bg1"/>
                </a:solidFill>
              </a:rPr>
              <a:t>theenvironment</a:t>
            </a:r>
            <a:r>
              <a:rPr lang="en-GB" sz="1100">
                <a:solidFill>
                  <a:schemeClr val="bg1"/>
                </a:solidFill>
              </a:rPr>
              <a:t>” </a:t>
            </a:r>
            <a:r>
              <a:rPr lang="en-US" sz="1100">
                <a:solidFill>
                  <a:schemeClr val="bg1"/>
                </a:solidFill>
              </a:rPr>
              <a:t>Principles for Best Practice in Clinical Audit </a:t>
            </a:r>
            <a:r>
              <a:rPr lang="de-DE" sz="1100">
                <a:solidFill>
                  <a:schemeClr val="bg1"/>
                </a:solidFill>
              </a:rPr>
              <a:t>ISBN 1 85775 976 1</a:t>
            </a:r>
            <a:br>
              <a:rPr lang="de-DE" sz="1100">
                <a:solidFill>
                  <a:schemeClr val="bg1"/>
                </a:solidFill>
              </a:rPr>
            </a:br>
            <a:r>
              <a:rPr lang="de-DE" sz="1100">
                <a:solidFill>
                  <a:schemeClr val="bg1"/>
                </a:solidFill>
                <a:hlinkClick r:id="rId5"/>
              </a:rPr>
              <a:t>https://www.nice.org.uk/media/default/About/what-we-do/Into-practice/principles-for-best-practice-in-clinical-audit.pdf</a:t>
            </a:r>
            <a:endParaRPr lang="de-DE" sz="1100">
              <a:solidFill>
                <a:schemeClr val="bg1"/>
              </a:solidFill>
            </a:endParaRPr>
          </a:p>
        </p:txBody>
      </p:sp>
      <p:sp>
        <p:nvSpPr>
          <p:cNvPr id="7" name="Action Button: Go Forward or Next 6">
            <a:hlinkClick r:id="" action="ppaction://hlinkshowjump?jump=nextslide" highlightClick="1"/>
            <a:extLst>
              <a:ext uri="{FF2B5EF4-FFF2-40B4-BE49-F238E27FC236}">
                <a16:creationId xmlns:a16="http://schemas.microsoft.com/office/drawing/2014/main" id="{337CCBC3-7DC3-763C-E2F1-F869B603D30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5F2AFD58-C400-593E-7D15-579061B47B37}"/>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6" action="ppaction://hlinksldjump" highlightClick="1"/>
            <a:extLst>
              <a:ext uri="{FF2B5EF4-FFF2-40B4-BE49-F238E27FC236}">
                <a16:creationId xmlns:a16="http://schemas.microsoft.com/office/drawing/2014/main" id="{CDA4B33B-8E03-95C8-883D-43B61F025A8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0678564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5F42-775E-2940-568A-11C61FC5DB3A}"/>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71F5C025-9A6F-E916-00E9-66DFDF4D1DCE}"/>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E5FDD466-7AF8-E1BF-CA91-2F6E4539110D}"/>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Seminar</a:t>
            </a:r>
          </a:p>
          <a:p>
            <a:pPr algn="ctr"/>
            <a:r>
              <a:rPr lang="en-GB" sz="3600" noProof="0"/>
              <a:t>2</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E261368E-27AD-BCEC-1B82-FE1E0E7C6BC0}"/>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2393AC43-A6E9-F37D-8B05-D27D0B6C7BCF}"/>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CB258D42-B531-3559-857B-1C2B09EADE4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20459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A88A0D8-B56D-3F68-E87C-8F4D776BB27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5B380486-F91D-935C-1B99-3965DB883F5A}"/>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Seminar 3</a:t>
            </a:r>
          </a:p>
        </p:txBody>
      </p:sp>
      <p:sp>
        <p:nvSpPr>
          <p:cNvPr id="2" name="Title 1">
            <a:extLst>
              <a:ext uri="{FF2B5EF4-FFF2-40B4-BE49-F238E27FC236}">
                <a16:creationId xmlns:a16="http://schemas.microsoft.com/office/drawing/2014/main" id="{DF0F27E6-FEA7-988F-9082-E8D2E74F928D}"/>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GB" sz="5400" noProof="0"/>
              <a:t>Structured Postsurgical Review</a:t>
            </a:r>
          </a:p>
        </p:txBody>
      </p:sp>
      <p:sp>
        <p:nvSpPr>
          <p:cNvPr id="4" name="Action Button: Go Forward or Next 3">
            <a:hlinkClick r:id="" action="ppaction://hlinkshowjump?jump=nextslide" highlightClick="1"/>
            <a:extLst>
              <a:ext uri="{FF2B5EF4-FFF2-40B4-BE49-F238E27FC236}">
                <a16:creationId xmlns:a16="http://schemas.microsoft.com/office/drawing/2014/main" id="{7B8E345D-7ADC-841A-2930-EB4D6800AE2A}"/>
              </a:ext>
            </a:extLst>
          </p:cNvPr>
          <p:cNvSpPr/>
          <p:nvPr/>
        </p:nvSpPr>
        <p:spPr>
          <a:xfrm>
            <a:off x="11472000" y="6146467"/>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614384BB-0703-A07D-828D-5D386B965EB8}"/>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790710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28C1-8769-8218-65B6-4EE25CFF69DE}"/>
              </a:ext>
            </a:extLst>
          </p:cNvPr>
          <p:cNvSpPr>
            <a:spLocks noGrp="1"/>
          </p:cNvSpPr>
          <p:nvPr>
            <p:ph type="title"/>
          </p:nvPr>
        </p:nvSpPr>
        <p:spPr/>
        <p:txBody>
          <a:bodyPr/>
          <a:lstStyle/>
          <a:p>
            <a:r>
              <a:rPr lang="en-GB" noProof="0"/>
              <a:t>Overview</a:t>
            </a:r>
          </a:p>
        </p:txBody>
      </p:sp>
      <p:sp>
        <p:nvSpPr>
          <p:cNvPr id="3" name="Content Placeholder 2">
            <a:extLst>
              <a:ext uri="{FF2B5EF4-FFF2-40B4-BE49-F238E27FC236}">
                <a16:creationId xmlns:a16="http://schemas.microsoft.com/office/drawing/2014/main" id="{C457A508-9E17-5B10-9694-718B64085F6E}"/>
              </a:ext>
            </a:extLst>
          </p:cNvPr>
          <p:cNvSpPr>
            <a:spLocks noGrp="1"/>
          </p:cNvSpPr>
          <p:nvPr>
            <p:ph sz="half" idx="1"/>
          </p:nvPr>
        </p:nvSpPr>
        <p:spPr/>
        <p:txBody>
          <a:bodyPr/>
          <a:lstStyle/>
          <a:p>
            <a:r>
              <a:rPr lang="en-GB" noProof="0">
                <a:solidFill>
                  <a:schemeClr val="bg1"/>
                </a:solidFill>
              </a:rPr>
              <a:t>Primary Survey</a:t>
            </a:r>
          </a:p>
          <a:p>
            <a:r>
              <a:rPr lang="en-GB" noProof="0">
                <a:solidFill>
                  <a:schemeClr val="bg1"/>
                </a:solidFill>
              </a:rPr>
              <a:t>ABCDE Examination</a:t>
            </a:r>
          </a:p>
          <a:p>
            <a:r>
              <a:rPr lang="en-GB" noProof="0">
                <a:solidFill>
                  <a:schemeClr val="bg1"/>
                </a:solidFill>
              </a:rPr>
              <a:t>Secondary Survey</a:t>
            </a:r>
          </a:p>
          <a:p>
            <a:r>
              <a:rPr lang="en-GB" noProof="0">
                <a:solidFill>
                  <a:schemeClr val="bg1"/>
                </a:solidFill>
              </a:rPr>
              <a:t>Notes</a:t>
            </a:r>
          </a:p>
          <a:p>
            <a:r>
              <a:rPr lang="en-GB" noProof="0">
                <a:solidFill>
                  <a:schemeClr val="bg1"/>
                </a:solidFill>
              </a:rPr>
              <a:t>Investigations</a:t>
            </a:r>
          </a:p>
          <a:p>
            <a:r>
              <a:rPr lang="en-GB" noProof="0">
                <a:solidFill>
                  <a:schemeClr val="bg1"/>
                </a:solidFill>
              </a:rPr>
              <a:t>Escalation Plan</a:t>
            </a:r>
          </a:p>
        </p:txBody>
      </p:sp>
      <p:sp>
        <p:nvSpPr>
          <p:cNvPr id="4" name="Content Placeholder 3">
            <a:extLst>
              <a:ext uri="{FF2B5EF4-FFF2-40B4-BE49-F238E27FC236}">
                <a16:creationId xmlns:a16="http://schemas.microsoft.com/office/drawing/2014/main" id="{6D7C9C52-9D54-7ED6-B68F-2E8E8D118EF1}"/>
              </a:ext>
            </a:extLst>
          </p:cNvPr>
          <p:cNvSpPr>
            <a:spLocks noGrp="1"/>
          </p:cNvSpPr>
          <p:nvPr>
            <p:ph sz="half" idx="2"/>
          </p:nvPr>
        </p:nvSpPr>
        <p:spPr/>
        <p:txBody>
          <a:bodyPr/>
          <a:lstStyle/>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FAAAAC78-46A1-8AFC-4899-559859B534E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03C0397-CE53-02C2-60E0-D3C5E2254C6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4FBD80D9-C718-C5C3-5FAF-DD868BC3A21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102348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71907-00C8-249E-76C9-30BCEDCD4355}"/>
              </a:ext>
            </a:extLst>
          </p:cNvPr>
          <p:cNvSpPr>
            <a:spLocks noGrp="1"/>
          </p:cNvSpPr>
          <p:nvPr>
            <p:ph type="title"/>
          </p:nvPr>
        </p:nvSpPr>
        <p:spPr/>
        <p:txBody>
          <a:bodyPr/>
          <a:lstStyle/>
          <a:p>
            <a:r>
              <a:rPr lang="en-GB" noProof="0"/>
              <a:t>Emergencies – Primary Survey</a:t>
            </a:r>
          </a:p>
        </p:txBody>
      </p:sp>
      <p:sp>
        <p:nvSpPr>
          <p:cNvPr id="3" name="Content Placeholder 2">
            <a:extLst>
              <a:ext uri="{FF2B5EF4-FFF2-40B4-BE49-F238E27FC236}">
                <a16:creationId xmlns:a16="http://schemas.microsoft.com/office/drawing/2014/main" id="{F3E59E82-883F-6ECA-3696-5C8F06463902}"/>
              </a:ext>
            </a:extLst>
          </p:cNvPr>
          <p:cNvSpPr>
            <a:spLocks noGrp="1"/>
          </p:cNvSpPr>
          <p:nvPr>
            <p:ph sz="half" idx="1"/>
          </p:nvPr>
        </p:nvSpPr>
        <p:spPr/>
        <p:txBody>
          <a:bodyPr/>
          <a:lstStyle/>
          <a:p>
            <a:r>
              <a:rPr lang="en-GB" noProof="0">
                <a:solidFill>
                  <a:schemeClr val="bg1"/>
                </a:solidFill>
              </a:rPr>
              <a:t>Before progressing with a full assessment, briefly consider whether the patient is critically unwell using the </a:t>
            </a:r>
            <a:r>
              <a:rPr lang="en-GB" b="1" noProof="0">
                <a:solidFill>
                  <a:schemeClr val="bg1"/>
                </a:solidFill>
              </a:rPr>
              <a:t>primary survey</a:t>
            </a:r>
            <a:r>
              <a:rPr lang="en-GB" noProof="0">
                <a:solidFill>
                  <a:schemeClr val="bg1"/>
                </a:solidFill>
              </a:rPr>
              <a:t>.</a:t>
            </a:r>
          </a:p>
          <a:p>
            <a:pPr lvl="1"/>
            <a:r>
              <a:rPr lang="en-GB" noProof="0">
                <a:solidFill>
                  <a:schemeClr val="bg1"/>
                </a:solidFill>
              </a:rPr>
              <a:t>Danger</a:t>
            </a:r>
          </a:p>
          <a:p>
            <a:pPr lvl="1"/>
            <a:r>
              <a:rPr lang="en-GB" noProof="0">
                <a:solidFill>
                  <a:schemeClr val="bg1"/>
                </a:solidFill>
              </a:rPr>
              <a:t>Response</a:t>
            </a:r>
          </a:p>
          <a:p>
            <a:pPr lvl="1"/>
            <a:r>
              <a:rPr lang="en-GB" noProof="0">
                <a:solidFill>
                  <a:schemeClr val="bg1"/>
                </a:solidFill>
              </a:rPr>
              <a:t>Shout</a:t>
            </a:r>
          </a:p>
          <a:p>
            <a:pPr lvl="1"/>
            <a:r>
              <a:rPr lang="en-GB" noProof="0">
                <a:solidFill>
                  <a:schemeClr val="bg1"/>
                </a:solidFill>
              </a:rPr>
              <a:t>Airway</a:t>
            </a:r>
          </a:p>
          <a:p>
            <a:pPr lvl="1"/>
            <a:r>
              <a:rPr lang="en-GB" noProof="0">
                <a:solidFill>
                  <a:schemeClr val="bg1"/>
                </a:solidFill>
              </a:rPr>
              <a:t>Breathing</a:t>
            </a:r>
          </a:p>
          <a:p>
            <a:pPr lvl="1"/>
            <a:r>
              <a:rPr lang="en-GB" noProof="0">
                <a:solidFill>
                  <a:schemeClr val="bg1"/>
                </a:solidFill>
              </a:rPr>
              <a:t>Circulation</a:t>
            </a:r>
          </a:p>
        </p:txBody>
      </p:sp>
      <p:sp>
        <p:nvSpPr>
          <p:cNvPr id="4" name="Content Placeholder 3">
            <a:extLst>
              <a:ext uri="{FF2B5EF4-FFF2-40B4-BE49-F238E27FC236}">
                <a16:creationId xmlns:a16="http://schemas.microsoft.com/office/drawing/2014/main" id="{C639F8FB-F491-43A1-F29F-A8A07F8031F9}"/>
              </a:ext>
            </a:extLst>
          </p:cNvPr>
          <p:cNvSpPr>
            <a:spLocks noGrp="1"/>
          </p:cNvSpPr>
          <p:nvPr>
            <p:ph sz="half" idx="2"/>
          </p:nvPr>
        </p:nvSpPr>
        <p:spPr/>
        <p:txBody>
          <a:bodyPr/>
          <a:lstStyle/>
          <a:p>
            <a:r>
              <a:rPr lang="en-GB" noProof="0">
                <a:solidFill>
                  <a:schemeClr val="bg1"/>
                </a:solidFill>
              </a:rPr>
              <a:t>This is a cursory assessment (check mouth, look and listen for breathing and chest rise, palpate pulse). Signs of critical illness include:</a:t>
            </a:r>
          </a:p>
          <a:p>
            <a:pPr lvl="1"/>
            <a:r>
              <a:rPr lang="en-GB" noProof="0">
                <a:solidFill>
                  <a:schemeClr val="bg1"/>
                </a:solidFill>
              </a:rPr>
              <a:t>Unconsciousness</a:t>
            </a:r>
          </a:p>
          <a:p>
            <a:pPr lvl="1"/>
            <a:r>
              <a:rPr lang="en-GB" noProof="0">
                <a:solidFill>
                  <a:schemeClr val="bg1"/>
                </a:solidFill>
              </a:rPr>
              <a:t>Confusion (deterioration in cognition from baseline)</a:t>
            </a:r>
          </a:p>
          <a:p>
            <a:pPr lvl="1"/>
            <a:r>
              <a:rPr lang="en-GB" noProof="0">
                <a:solidFill>
                  <a:schemeClr val="bg1"/>
                </a:solidFill>
              </a:rPr>
              <a:t>Stridor or visible obstruction</a:t>
            </a:r>
          </a:p>
          <a:p>
            <a:pPr lvl="1"/>
            <a:r>
              <a:rPr lang="en-GB" noProof="0">
                <a:solidFill>
                  <a:schemeClr val="bg1"/>
                </a:solidFill>
              </a:rPr>
              <a:t>Weak or absent breathing</a:t>
            </a:r>
          </a:p>
          <a:p>
            <a:pPr lvl="1"/>
            <a:r>
              <a:rPr lang="en-GB" noProof="0">
                <a:solidFill>
                  <a:schemeClr val="bg1"/>
                </a:solidFill>
              </a:rPr>
              <a:t>Irregular, tachycardic, thready, or non-palpable pulse</a:t>
            </a:r>
          </a:p>
        </p:txBody>
      </p:sp>
      <p:sp>
        <p:nvSpPr>
          <p:cNvPr id="5" name="Action Button: Go Forward or Next 4">
            <a:hlinkClick r:id="" action="ppaction://hlinkshowjump?jump=nextslide" highlightClick="1"/>
            <a:extLst>
              <a:ext uri="{FF2B5EF4-FFF2-40B4-BE49-F238E27FC236}">
                <a16:creationId xmlns:a16="http://schemas.microsoft.com/office/drawing/2014/main" id="{05788030-2340-7270-48FC-78130230A48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384B90A-2974-4C70-ADDB-C8F529F9F91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73416D58-0A5A-40BC-18FB-F9893AD3CDD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24948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EFC3-A6A3-AC9C-FC24-BACFFD9EB7D0}"/>
              </a:ext>
            </a:extLst>
          </p:cNvPr>
          <p:cNvSpPr>
            <a:spLocks noGrp="1"/>
          </p:cNvSpPr>
          <p:nvPr>
            <p:ph type="title"/>
          </p:nvPr>
        </p:nvSpPr>
        <p:spPr/>
        <p:txBody>
          <a:bodyPr/>
          <a:lstStyle/>
          <a:p>
            <a:r>
              <a:rPr lang="en-GB" noProof="0"/>
              <a:t>Example 1</a:t>
            </a:r>
          </a:p>
        </p:txBody>
      </p:sp>
      <p:sp>
        <p:nvSpPr>
          <p:cNvPr id="3" name="Content Placeholder 2">
            <a:extLst>
              <a:ext uri="{FF2B5EF4-FFF2-40B4-BE49-F238E27FC236}">
                <a16:creationId xmlns:a16="http://schemas.microsoft.com/office/drawing/2014/main" id="{6E09B21B-438D-32B2-815D-17945D7659BE}"/>
              </a:ext>
            </a:extLst>
          </p:cNvPr>
          <p:cNvSpPr>
            <a:spLocks noGrp="1"/>
          </p:cNvSpPr>
          <p:nvPr>
            <p:ph sz="half" idx="1"/>
          </p:nvPr>
        </p:nvSpPr>
        <p:spPr/>
        <p:txBody>
          <a:bodyPr/>
          <a:lstStyle/>
          <a:p>
            <a:r>
              <a:rPr lang="en-GB" noProof="0"/>
              <a:t>You are sent to take an ABG sample from a patient. When you arrive, you unexpectedly find that you cannot rouse them at all, even when shaking their shoulder and calling their name loudly.</a:t>
            </a:r>
          </a:p>
        </p:txBody>
      </p:sp>
      <p:sp>
        <p:nvSpPr>
          <p:cNvPr id="4" name="Content Placeholder 3">
            <a:extLst>
              <a:ext uri="{FF2B5EF4-FFF2-40B4-BE49-F238E27FC236}">
                <a16:creationId xmlns:a16="http://schemas.microsoft.com/office/drawing/2014/main" id="{7E95422D-F94B-D801-E377-B19B343D0762}"/>
              </a:ext>
            </a:extLst>
          </p:cNvPr>
          <p:cNvSpPr>
            <a:spLocks noGrp="1"/>
          </p:cNvSpPr>
          <p:nvPr>
            <p:ph sz="half" idx="2"/>
          </p:nvPr>
        </p:nvSpPr>
        <p:spPr/>
        <p:txBody>
          <a:bodyPr/>
          <a:lstStyle/>
          <a:p>
            <a:r>
              <a:rPr lang="en-GB" b="1" noProof="0"/>
              <a:t>What is your next step?</a:t>
            </a:r>
          </a:p>
        </p:txBody>
      </p:sp>
      <p:sp>
        <p:nvSpPr>
          <p:cNvPr id="5" name="Action Button: Go Forward or Next 4">
            <a:hlinkClick r:id="" action="ppaction://hlinkshowjump?jump=nextslide" highlightClick="1"/>
            <a:extLst>
              <a:ext uri="{FF2B5EF4-FFF2-40B4-BE49-F238E27FC236}">
                <a16:creationId xmlns:a16="http://schemas.microsoft.com/office/drawing/2014/main" id="{FC25227B-61AE-3D81-D552-8F4D380DACE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D7C02EC0-74ED-118A-9929-FFEEC7EEAB2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B9C5EB61-88CB-5D3D-7434-D35FAF7D688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186569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C664B-B996-35C4-D723-CC6FB50AF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38A82-29A8-749D-8D34-33CF4E8C20C5}"/>
              </a:ext>
            </a:extLst>
          </p:cNvPr>
          <p:cNvSpPr>
            <a:spLocks noGrp="1"/>
          </p:cNvSpPr>
          <p:nvPr>
            <p:ph type="title"/>
          </p:nvPr>
        </p:nvSpPr>
        <p:spPr/>
        <p:txBody>
          <a:bodyPr/>
          <a:lstStyle/>
          <a:p>
            <a:r>
              <a:rPr lang="en-GB" noProof="0"/>
              <a:t>Example 1</a:t>
            </a:r>
          </a:p>
        </p:txBody>
      </p:sp>
      <p:sp>
        <p:nvSpPr>
          <p:cNvPr id="3" name="Content Placeholder 2">
            <a:extLst>
              <a:ext uri="{FF2B5EF4-FFF2-40B4-BE49-F238E27FC236}">
                <a16:creationId xmlns:a16="http://schemas.microsoft.com/office/drawing/2014/main" id="{8CDA17A2-9A68-0EA7-068E-A5002731C430}"/>
              </a:ext>
            </a:extLst>
          </p:cNvPr>
          <p:cNvSpPr>
            <a:spLocks noGrp="1"/>
          </p:cNvSpPr>
          <p:nvPr>
            <p:ph sz="half" idx="1"/>
          </p:nvPr>
        </p:nvSpPr>
        <p:spPr/>
        <p:txBody>
          <a:bodyPr/>
          <a:lstStyle/>
          <a:p>
            <a:r>
              <a:rPr lang="en-GB" b="1" noProof="0"/>
              <a:t>Call for help.</a:t>
            </a:r>
          </a:p>
          <a:p>
            <a:r>
              <a:rPr lang="en-GB" noProof="0"/>
              <a:t>Your next steps after this would be to immediately set the bed for CPR (completely flat), then to assess the airway, breathing, and circulation.</a:t>
            </a:r>
          </a:p>
          <a:p>
            <a:r>
              <a:rPr lang="en-GB" noProof="0"/>
              <a:t>Even if a patient has adequate breathing and pulse currently, they may still need emergency care if there is a change in consciousness.</a:t>
            </a:r>
          </a:p>
        </p:txBody>
      </p:sp>
      <p:sp>
        <p:nvSpPr>
          <p:cNvPr id="4" name="Content Placeholder 3">
            <a:extLst>
              <a:ext uri="{FF2B5EF4-FFF2-40B4-BE49-F238E27FC236}">
                <a16:creationId xmlns:a16="http://schemas.microsoft.com/office/drawing/2014/main" id="{1E3C178D-D8AA-8A42-D3E3-725881959F7B}"/>
              </a:ext>
            </a:extLst>
          </p:cNvPr>
          <p:cNvSpPr>
            <a:spLocks noGrp="1"/>
          </p:cNvSpPr>
          <p:nvPr>
            <p:ph sz="half" idx="2"/>
          </p:nvPr>
        </p:nvSpPr>
        <p:spPr>
          <a:xfrm>
            <a:off x="5089970" y="2160589"/>
            <a:ext cx="4184034" cy="1539339"/>
          </a:xfrm>
        </p:spPr>
        <p:txBody>
          <a:bodyPr/>
          <a:lstStyle/>
          <a:p>
            <a:r>
              <a:rPr lang="en-GB" noProof="0"/>
              <a:t>For a helpful video on performing a primary survey for a sick patient, click on the below video by </a:t>
            </a:r>
            <a:r>
              <a:rPr lang="en-GB" i="1" noProof="0"/>
              <a:t>Resuscitation Council UK</a:t>
            </a:r>
            <a:r>
              <a:rPr lang="en-GB" noProof="0"/>
              <a:t> and watch for just 30 seconds.</a:t>
            </a:r>
          </a:p>
        </p:txBody>
      </p:sp>
      <p:sp>
        <p:nvSpPr>
          <p:cNvPr id="5" name="Action Button: Go Forward or Next 4">
            <a:hlinkClick r:id="" action="ppaction://hlinkshowjump?jump=nextslide" highlightClick="1"/>
            <a:extLst>
              <a:ext uri="{FF2B5EF4-FFF2-40B4-BE49-F238E27FC236}">
                <a16:creationId xmlns:a16="http://schemas.microsoft.com/office/drawing/2014/main" id="{04344DE4-0DEF-88A1-49E6-9A0C97BB732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60E97299-9E95-D39D-3F5A-410F32873BA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1" name="Picture 10">
            <a:hlinkClick r:id="rId2"/>
            <a:extLst>
              <a:ext uri="{FF2B5EF4-FFF2-40B4-BE49-F238E27FC236}">
                <a16:creationId xmlns:a16="http://schemas.microsoft.com/office/drawing/2014/main" id="{6D2B7CE0-41F3-4356-F87F-492C89E9B97D}"/>
              </a:ext>
            </a:extLst>
          </p:cNvPr>
          <p:cNvPicPr>
            <a:picLocks noChangeAspect="1"/>
          </p:cNvPicPr>
          <p:nvPr/>
        </p:nvPicPr>
        <p:blipFill>
          <a:blip r:embed="rId3"/>
          <a:stretch>
            <a:fillRect/>
          </a:stretch>
        </p:blipFill>
        <p:spPr>
          <a:xfrm>
            <a:off x="5097124" y="3699928"/>
            <a:ext cx="4176878" cy="2341433"/>
          </a:xfrm>
          <a:prstGeom prst="rect">
            <a:avLst/>
          </a:prstGeom>
        </p:spPr>
      </p:pic>
      <p:sp>
        <p:nvSpPr>
          <p:cNvPr id="7" name="Action Button: Get Information 6">
            <a:hlinkClick r:id="rId4" action="ppaction://hlinksldjump" highlightClick="1"/>
            <a:extLst>
              <a:ext uri="{FF2B5EF4-FFF2-40B4-BE49-F238E27FC236}">
                <a16:creationId xmlns:a16="http://schemas.microsoft.com/office/drawing/2014/main" id="{2194A3D4-90F7-6C8E-AB24-7044103C3EC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052857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D000F5A-14A6-D54B-08DE-2B8438B3D6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2C323-F740-AACE-9B04-07E384075858}"/>
              </a:ext>
            </a:extLst>
          </p:cNvPr>
          <p:cNvSpPr>
            <a:spLocks noGrp="1"/>
          </p:cNvSpPr>
          <p:nvPr>
            <p:ph type="title"/>
          </p:nvPr>
        </p:nvSpPr>
        <p:spPr/>
        <p:txBody>
          <a:bodyPr/>
          <a:lstStyle/>
          <a:p>
            <a:r>
              <a:rPr lang="en-GB" noProof="0"/>
              <a:t>ABCDE Assessment</a:t>
            </a:r>
          </a:p>
        </p:txBody>
      </p:sp>
      <p:sp>
        <p:nvSpPr>
          <p:cNvPr id="3" name="Content Placeholder 2">
            <a:extLst>
              <a:ext uri="{FF2B5EF4-FFF2-40B4-BE49-F238E27FC236}">
                <a16:creationId xmlns:a16="http://schemas.microsoft.com/office/drawing/2014/main" id="{68546626-1674-E8B8-09C1-05A2E191765E}"/>
              </a:ext>
            </a:extLst>
          </p:cNvPr>
          <p:cNvSpPr>
            <a:spLocks noGrp="1"/>
          </p:cNvSpPr>
          <p:nvPr>
            <p:ph sz="half" idx="1"/>
          </p:nvPr>
        </p:nvSpPr>
        <p:spPr/>
        <p:txBody>
          <a:bodyPr/>
          <a:lstStyle/>
          <a:p>
            <a:r>
              <a:rPr lang="en-GB" noProof="0">
                <a:solidFill>
                  <a:schemeClr val="bg1"/>
                </a:solidFill>
              </a:rPr>
              <a:t>The ABCDE assessment is a systematic examination approach to diagnosing life-threatening problems. It is a general review, covering the most rapidly life-threatening problems first, then other problems.</a:t>
            </a:r>
          </a:p>
        </p:txBody>
      </p:sp>
      <p:sp>
        <p:nvSpPr>
          <p:cNvPr id="4" name="Content Placeholder 3">
            <a:extLst>
              <a:ext uri="{FF2B5EF4-FFF2-40B4-BE49-F238E27FC236}">
                <a16:creationId xmlns:a16="http://schemas.microsoft.com/office/drawing/2014/main" id="{334273C1-B031-CD95-0765-C9B93BB2F7F2}"/>
              </a:ext>
            </a:extLst>
          </p:cNvPr>
          <p:cNvSpPr>
            <a:spLocks noGrp="1"/>
          </p:cNvSpPr>
          <p:nvPr>
            <p:ph sz="half" idx="2"/>
          </p:nvPr>
        </p:nvSpPr>
        <p:spPr/>
        <p:txBody>
          <a:bodyPr/>
          <a:lstStyle/>
          <a:p>
            <a:r>
              <a:rPr lang="en-GB" noProof="0">
                <a:solidFill>
                  <a:schemeClr val="bg1"/>
                </a:solidFill>
              </a:rPr>
              <a:t>Airway</a:t>
            </a:r>
          </a:p>
          <a:p>
            <a:r>
              <a:rPr lang="en-GB" noProof="0">
                <a:solidFill>
                  <a:schemeClr val="bg1"/>
                </a:solidFill>
              </a:rPr>
              <a:t>Breathing</a:t>
            </a:r>
          </a:p>
          <a:p>
            <a:r>
              <a:rPr lang="en-GB" noProof="0">
                <a:solidFill>
                  <a:schemeClr val="bg1"/>
                </a:solidFill>
              </a:rPr>
              <a:t>Circulation</a:t>
            </a:r>
          </a:p>
          <a:p>
            <a:r>
              <a:rPr lang="en-GB" noProof="0">
                <a:solidFill>
                  <a:schemeClr val="bg1"/>
                </a:solidFill>
              </a:rPr>
              <a:t>Disability</a:t>
            </a:r>
          </a:p>
          <a:p>
            <a:r>
              <a:rPr lang="en-GB" noProof="0">
                <a:solidFill>
                  <a:schemeClr val="bg1"/>
                </a:solidFill>
              </a:rPr>
              <a:t>Exposure</a:t>
            </a:r>
          </a:p>
        </p:txBody>
      </p:sp>
      <p:sp>
        <p:nvSpPr>
          <p:cNvPr id="5" name="Action Button: Go Forward or Next 4">
            <a:hlinkClick r:id="" action="ppaction://hlinkshowjump?jump=nextslide" highlightClick="1"/>
            <a:extLst>
              <a:ext uri="{FF2B5EF4-FFF2-40B4-BE49-F238E27FC236}">
                <a16:creationId xmlns:a16="http://schemas.microsoft.com/office/drawing/2014/main" id="{5C1C237A-39E6-F126-4D29-B416DCFBD0C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2220288-6AAB-20A5-3A93-199205ED205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A04A8C6-22F4-83CC-AB9A-CB1B4FEF6C5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4642595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6B39F-0AF3-AC4C-8C4F-B0B758AE5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9403D-79EA-9720-9B72-7C260482B77C}"/>
              </a:ext>
            </a:extLst>
          </p:cNvPr>
          <p:cNvSpPr>
            <a:spLocks noGrp="1"/>
          </p:cNvSpPr>
          <p:nvPr>
            <p:ph type="title"/>
          </p:nvPr>
        </p:nvSpPr>
        <p:spPr/>
        <p:txBody>
          <a:bodyPr/>
          <a:lstStyle/>
          <a:p>
            <a:r>
              <a:rPr lang="en-GB" noProof="0"/>
              <a:t>Example 2</a:t>
            </a:r>
          </a:p>
        </p:txBody>
      </p:sp>
      <p:sp>
        <p:nvSpPr>
          <p:cNvPr id="3" name="Content Placeholder 2">
            <a:extLst>
              <a:ext uri="{FF2B5EF4-FFF2-40B4-BE49-F238E27FC236}">
                <a16:creationId xmlns:a16="http://schemas.microsoft.com/office/drawing/2014/main" id="{61689EA6-AB1D-9E8C-8B08-29E88ECA9E41}"/>
              </a:ext>
            </a:extLst>
          </p:cNvPr>
          <p:cNvSpPr>
            <a:spLocks noGrp="1"/>
          </p:cNvSpPr>
          <p:nvPr>
            <p:ph sz="half" idx="1"/>
          </p:nvPr>
        </p:nvSpPr>
        <p:spPr/>
        <p:txBody>
          <a:bodyPr/>
          <a:lstStyle/>
          <a:p>
            <a:r>
              <a:rPr lang="en-GB" noProof="0"/>
              <a:t>You are working on an orthopaedic ward. One of your patients (who 2 days ago had a dynamic hip screw fitted after an intertrochanteric fracture) has been gradually getting worse, and a nurse is now concerned that the patient’s NEWS2 score has risen to 7.</a:t>
            </a:r>
          </a:p>
          <a:p>
            <a:r>
              <a:rPr lang="en-GB" noProof="0"/>
              <a:t>You want to review the patient urgently, and go to the bedside. You introduce yourself and confirm patient details.</a:t>
            </a:r>
          </a:p>
        </p:txBody>
      </p:sp>
      <p:sp>
        <p:nvSpPr>
          <p:cNvPr id="4" name="Content Placeholder 3">
            <a:extLst>
              <a:ext uri="{FF2B5EF4-FFF2-40B4-BE49-F238E27FC236}">
                <a16:creationId xmlns:a16="http://schemas.microsoft.com/office/drawing/2014/main" id="{E9EEDD2F-E2A8-E3C9-6D0F-6C3B13560C73}"/>
              </a:ext>
            </a:extLst>
          </p:cNvPr>
          <p:cNvSpPr>
            <a:spLocks noGrp="1"/>
          </p:cNvSpPr>
          <p:nvPr>
            <p:ph sz="half" idx="2"/>
          </p:nvPr>
        </p:nvSpPr>
        <p:spPr/>
        <p:txBody>
          <a:bodyPr/>
          <a:lstStyle/>
          <a:p>
            <a:r>
              <a:rPr lang="en-GB" b="1" noProof="0"/>
              <a:t>What should you do next?</a:t>
            </a:r>
          </a:p>
        </p:txBody>
      </p:sp>
      <p:sp>
        <p:nvSpPr>
          <p:cNvPr id="5" name="Action Button: Go Forward or Next 4">
            <a:hlinkClick r:id="" action="ppaction://hlinkshowjump?jump=nextslide" highlightClick="1"/>
            <a:extLst>
              <a:ext uri="{FF2B5EF4-FFF2-40B4-BE49-F238E27FC236}">
                <a16:creationId xmlns:a16="http://schemas.microsoft.com/office/drawing/2014/main" id="{8AC906B3-2FF7-1239-64C1-C44BBFFEAE6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EFC8EDFF-A5BA-7E41-4DC3-F1089A53C83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0594698-8774-C2C1-BE71-639DC1CEAC3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777995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301A7-1FFD-8F4E-A7AB-0EB30E7DD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4662C0-5E13-568F-F3CD-C6E719A41972}"/>
              </a:ext>
            </a:extLst>
          </p:cNvPr>
          <p:cNvSpPr>
            <a:spLocks noGrp="1"/>
          </p:cNvSpPr>
          <p:nvPr>
            <p:ph type="title"/>
          </p:nvPr>
        </p:nvSpPr>
        <p:spPr/>
        <p:txBody>
          <a:bodyPr/>
          <a:lstStyle/>
          <a:p>
            <a:r>
              <a:rPr lang="en-GB" noProof="0"/>
              <a:t>Example 2</a:t>
            </a:r>
          </a:p>
        </p:txBody>
      </p:sp>
      <p:sp>
        <p:nvSpPr>
          <p:cNvPr id="3" name="Content Placeholder 2">
            <a:extLst>
              <a:ext uri="{FF2B5EF4-FFF2-40B4-BE49-F238E27FC236}">
                <a16:creationId xmlns:a16="http://schemas.microsoft.com/office/drawing/2014/main" id="{B3A5A619-A173-120A-CFFB-4F023FDE8989}"/>
              </a:ext>
            </a:extLst>
          </p:cNvPr>
          <p:cNvSpPr>
            <a:spLocks noGrp="1"/>
          </p:cNvSpPr>
          <p:nvPr>
            <p:ph sz="half" idx="1"/>
          </p:nvPr>
        </p:nvSpPr>
        <p:spPr/>
        <p:txBody>
          <a:bodyPr/>
          <a:lstStyle/>
          <a:p>
            <a:r>
              <a:rPr lang="en-GB" b="1" noProof="0"/>
              <a:t>ABCDE assessment.</a:t>
            </a:r>
          </a:p>
          <a:p>
            <a:r>
              <a:rPr lang="en-GB" noProof="0"/>
              <a:t>When patients are unwell, examination is the main priority.</a:t>
            </a:r>
          </a:p>
          <a:p>
            <a:r>
              <a:rPr lang="en-GB" noProof="0"/>
              <a:t>For most hospital inpatients, their medical history is either known already, or quickly available in clear documentation. History is not as big a priority here as it is in the community or primary care.</a:t>
            </a:r>
          </a:p>
          <a:p>
            <a:r>
              <a:rPr lang="en-GB" noProof="0"/>
              <a:t>Investigations should wait, and be guided by examination findings.</a:t>
            </a:r>
          </a:p>
        </p:txBody>
      </p:sp>
      <p:sp>
        <p:nvSpPr>
          <p:cNvPr id="4" name="Content Placeholder 3">
            <a:extLst>
              <a:ext uri="{FF2B5EF4-FFF2-40B4-BE49-F238E27FC236}">
                <a16:creationId xmlns:a16="http://schemas.microsoft.com/office/drawing/2014/main" id="{FAFAF812-DC72-845C-5370-D62541DFAFC6}"/>
              </a:ext>
            </a:extLst>
          </p:cNvPr>
          <p:cNvSpPr>
            <a:spLocks noGrp="1"/>
          </p:cNvSpPr>
          <p:nvPr>
            <p:ph sz="half" idx="2"/>
          </p:nvPr>
        </p:nvSpPr>
        <p:spPr>
          <a:xfrm>
            <a:off x="5089970" y="2160590"/>
            <a:ext cx="4184034" cy="1537184"/>
          </a:xfrm>
        </p:spPr>
        <p:txBody>
          <a:bodyPr/>
          <a:lstStyle/>
          <a:p>
            <a:r>
              <a:rPr lang="en-GB" noProof="0"/>
              <a:t>For a helpful video on performing an ABCDE assessment for a sick patient, click on the below video by </a:t>
            </a:r>
            <a:r>
              <a:rPr lang="en-GB" i="1" noProof="0"/>
              <a:t>Resuscitation Council UK</a:t>
            </a:r>
            <a:r>
              <a:rPr lang="en-GB" noProof="0"/>
              <a:t>.</a:t>
            </a:r>
          </a:p>
        </p:txBody>
      </p:sp>
      <p:sp>
        <p:nvSpPr>
          <p:cNvPr id="5" name="Action Button: Go Forward or Next 4">
            <a:hlinkClick r:id="" action="ppaction://hlinkshowjump?jump=nextslide" highlightClick="1"/>
            <a:extLst>
              <a:ext uri="{FF2B5EF4-FFF2-40B4-BE49-F238E27FC236}">
                <a16:creationId xmlns:a16="http://schemas.microsoft.com/office/drawing/2014/main" id="{3505579A-9564-B32D-A74E-C80449FC5DD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2FAAEBF-EEB4-6F2A-0A5F-5E747226A41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hlinkClick r:id="rId2"/>
            <a:extLst>
              <a:ext uri="{FF2B5EF4-FFF2-40B4-BE49-F238E27FC236}">
                <a16:creationId xmlns:a16="http://schemas.microsoft.com/office/drawing/2014/main" id="{2E665AC3-4361-8D09-39EB-533F4F18842F}"/>
              </a:ext>
            </a:extLst>
          </p:cNvPr>
          <p:cNvPicPr>
            <a:picLocks noChangeAspect="1"/>
          </p:cNvPicPr>
          <p:nvPr/>
        </p:nvPicPr>
        <p:blipFill>
          <a:blip r:embed="rId3"/>
          <a:stretch>
            <a:fillRect/>
          </a:stretch>
        </p:blipFill>
        <p:spPr>
          <a:xfrm>
            <a:off x="5089971" y="3697773"/>
            <a:ext cx="4184032" cy="2343588"/>
          </a:xfrm>
          <a:prstGeom prst="rect">
            <a:avLst/>
          </a:prstGeom>
        </p:spPr>
      </p:pic>
      <p:sp>
        <p:nvSpPr>
          <p:cNvPr id="7" name="Action Button: Get Information 6">
            <a:hlinkClick r:id="rId4" action="ppaction://hlinksldjump" highlightClick="1"/>
            <a:extLst>
              <a:ext uri="{FF2B5EF4-FFF2-40B4-BE49-F238E27FC236}">
                <a16:creationId xmlns:a16="http://schemas.microsoft.com/office/drawing/2014/main" id="{D33B8869-5E27-D8D8-90A7-9E7982FCA56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078893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1B66-1576-98B4-F37A-9F2897C5CD75}"/>
              </a:ext>
            </a:extLst>
          </p:cNvPr>
          <p:cNvSpPr>
            <a:spLocks noGrp="1"/>
          </p:cNvSpPr>
          <p:nvPr>
            <p:ph type="title"/>
          </p:nvPr>
        </p:nvSpPr>
        <p:spPr/>
        <p:txBody>
          <a:bodyPr/>
          <a:lstStyle/>
          <a:p>
            <a:r>
              <a:rPr lang="en-GB" noProof="0"/>
              <a:t>ABCDE Assessment – Airway</a:t>
            </a:r>
          </a:p>
        </p:txBody>
      </p:sp>
      <p:sp>
        <p:nvSpPr>
          <p:cNvPr id="3" name="Text Placeholder 2">
            <a:extLst>
              <a:ext uri="{FF2B5EF4-FFF2-40B4-BE49-F238E27FC236}">
                <a16:creationId xmlns:a16="http://schemas.microsoft.com/office/drawing/2014/main" id="{9434B19B-ABD2-2798-9431-45553E3AFA6F}"/>
              </a:ext>
            </a:extLst>
          </p:cNvPr>
          <p:cNvSpPr>
            <a:spLocks noGrp="1"/>
          </p:cNvSpPr>
          <p:nvPr>
            <p:ph type="body" idx="1"/>
          </p:nvPr>
        </p:nvSpPr>
        <p:spPr/>
        <p:txBody>
          <a:bodyPr/>
          <a:lstStyle/>
          <a:p>
            <a:r>
              <a:rPr lang="en-GB" noProof="0">
                <a:solidFill>
                  <a:schemeClr val="bg1"/>
                </a:solidFill>
              </a:rPr>
              <a:t>Assessment</a:t>
            </a:r>
          </a:p>
        </p:txBody>
      </p:sp>
      <p:sp>
        <p:nvSpPr>
          <p:cNvPr id="4" name="Content Placeholder 3">
            <a:extLst>
              <a:ext uri="{FF2B5EF4-FFF2-40B4-BE49-F238E27FC236}">
                <a16:creationId xmlns:a16="http://schemas.microsoft.com/office/drawing/2014/main" id="{285ADC1A-5B5F-1FE1-0DF7-D047F61FF9D8}"/>
              </a:ext>
            </a:extLst>
          </p:cNvPr>
          <p:cNvSpPr>
            <a:spLocks noGrp="1"/>
          </p:cNvSpPr>
          <p:nvPr>
            <p:ph sz="half" idx="2"/>
          </p:nvPr>
        </p:nvSpPr>
        <p:spPr>
          <a:xfrm>
            <a:off x="675745" y="2737245"/>
            <a:ext cx="4185623" cy="3872102"/>
          </a:xfrm>
        </p:spPr>
        <p:txBody>
          <a:bodyPr>
            <a:normAutofit fontScale="92500" lnSpcReduction="10000"/>
          </a:bodyPr>
          <a:lstStyle/>
          <a:p>
            <a:r>
              <a:rPr lang="en-GB" noProof="0">
                <a:solidFill>
                  <a:schemeClr val="bg1"/>
                </a:solidFill>
              </a:rPr>
              <a:t>Talking is a good sign, and indicates a patent airway.</a:t>
            </a:r>
          </a:p>
          <a:p>
            <a:r>
              <a:rPr lang="en-GB" noProof="0">
                <a:solidFill>
                  <a:schemeClr val="bg1"/>
                </a:solidFill>
              </a:rPr>
              <a:t>Inability to talk normally warrants looking into and around the mouth (blockage, cyanosis, angioedema), and listening for sounds (stridor, gurgling).</a:t>
            </a:r>
          </a:p>
          <a:p>
            <a:r>
              <a:rPr lang="en-GB" noProof="0">
                <a:solidFill>
                  <a:schemeClr val="bg1"/>
                </a:solidFill>
              </a:rPr>
              <a:t>Look at tracheal position (which may be deviated in pneumothorax or pleural effusion)</a:t>
            </a:r>
          </a:p>
        </p:txBody>
      </p:sp>
      <p:sp>
        <p:nvSpPr>
          <p:cNvPr id="5" name="Text Placeholder 4">
            <a:extLst>
              <a:ext uri="{FF2B5EF4-FFF2-40B4-BE49-F238E27FC236}">
                <a16:creationId xmlns:a16="http://schemas.microsoft.com/office/drawing/2014/main" id="{454FC0EC-DAB6-FDDC-A5C9-3E6CDC62989D}"/>
              </a:ext>
            </a:extLst>
          </p:cNvPr>
          <p:cNvSpPr>
            <a:spLocks noGrp="1"/>
          </p:cNvSpPr>
          <p:nvPr>
            <p:ph type="body" sz="quarter" idx="3"/>
          </p:nvPr>
        </p:nvSpPr>
        <p:spPr/>
        <p:txBody>
          <a:bodyPr/>
          <a:lstStyle/>
          <a:p>
            <a:r>
              <a:rPr lang="en-GB" noProof="0">
                <a:solidFill>
                  <a:schemeClr val="bg1"/>
                </a:solidFill>
              </a:rPr>
              <a:t>Intervention</a:t>
            </a:r>
          </a:p>
        </p:txBody>
      </p:sp>
      <p:sp>
        <p:nvSpPr>
          <p:cNvPr id="6" name="Content Placeholder 5">
            <a:extLst>
              <a:ext uri="{FF2B5EF4-FFF2-40B4-BE49-F238E27FC236}">
                <a16:creationId xmlns:a16="http://schemas.microsoft.com/office/drawing/2014/main" id="{E7845867-6C41-B0E7-5EB0-D21C3EFB9FA1}"/>
              </a:ext>
            </a:extLst>
          </p:cNvPr>
          <p:cNvSpPr>
            <a:spLocks noGrp="1"/>
          </p:cNvSpPr>
          <p:nvPr>
            <p:ph sz="quarter" idx="4"/>
          </p:nvPr>
        </p:nvSpPr>
        <p:spPr>
          <a:xfrm>
            <a:off x="5088384" y="2737245"/>
            <a:ext cx="4185617" cy="3872102"/>
          </a:xfrm>
        </p:spPr>
        <p:txBody>
          <a:bodyPr>
            <a:normAutofit fontScale="92500" lnSpcReduction="10000"/>
          </a:bodyPr>
          <a:lstStyle/>
          <a:p>
            <a:r>
              <a:rPr lang="en-GB" noProof="0">
                <a:solidFill>
                  <a:schemeClr val="bg1"/>
                </a:solidFill>
              </a:rPr>
              <a:t>The head-tilt chin-lift manoeuvre, and the jaw thrust manoeuvre can be used to open the airway.</a:t>
            </a:r>
          </a:p>
          <a:p>
            <a:r>
              <a:rPr lang="en-GB" noProof="0">
                <a:solidFill>
                  <a:schemeClr val="bg1"/>
                </a:solidFill>
              </a:rPr>
              <a:t>Airway protection (such as with an oropharyngeal airway, nasopharyngeal airway, and even laryngeal mask airway).</a:t>
            </a:r>
          </a:p>
          <a:p>
            <a:r>
              <a:rPr lang="en-GB" noProof="0">
                <a:solidFill>
                  <a:schemeClr val="bg1"/>
                </a:solidFill>
              </a:rPr>
              <a:t>Foreign bodies may be removed (starting with back slaps and abdominal thrusts).</a:t>
            </a:r>
          </a:p>
          <a:p>
            <a:r>
              <a:rPr lang="en-GB" noProof="0">
                <a:solidFill>
                  <a:schemeClr val="bg1"/>
                </a:solidFill>
              </a:rPr>
              <a:t>Adrenaline is used to treat anaphylaxis.</a:t>
            </a:r>
          </a:p>
          <a:p>
            <a:r>
              <a:rPr lang="en-GB" noProof="0">
                <a:solidFill>
                  <a:schemeClr val="bg1"/>
                </a:solidFill>
              </a:rPr>
              <a:t>Suctioning can be used.</a:t>
            </a:r>
          </a:p>
        </p:txBody>
      </p:sp>
      <p:sp>
        <p:nvSpPr>
          <p:cNvPr id="7" name="Action Button: Go Forward or Next 6">
            <a:hlinkClick r:id="" action="ppaction://hlinkshowjump?jump=nextslide" highlightClick="1"/>
            <a:extLst>
              <a:ext uri="{FF2B5EF4-FFF2-40B4-BE49-F238E27FC236}">
                <a16:creationId xmlns:a16="http://schemas.microsoft.com/office/drawing/2014/main" id="{52903299-0DEA-9A38-1E19-D13BE8AE486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FC52531D-F642-DAC0-1DA8-3F8A4182F0B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CB340B9A-8957-D034-8161-E4D6D75DEE8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903759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1717312-67FA-86D3-10F6-04D26BB89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4E893-E4CC-008D-C80C-9985C0303C47}"/>
              </a:ext>
            </a:extLst>
          </p:cNvPr>
          <p:cNvSpPr>
            <a:spLocks noGrp="1"/>
          </p:cNvSpPr>
          <p:nvPr>
            <p:ph type="title"/>
          </p:nvPr>
        </p:nvSpPr>
        <p:spPr/>
        <p:txBody>
          <a:bodyPr/>
          <a:lstStyle/>
          <a:p>
            <a:r>
              <a:rPr lang="en-GB" noProof="0"/>
              <a:t>ABCDE Assessment – Breathing</a:t>
            </a:r>
          </a:p>
        </p:txBody>
      </p:sp>
      <p:sp>
        <p:nvSpPr>
          <p:cNvPr id="3" name="Text Placeholder 2">
            <a:extLst>
              <a:ext uri="{FF2B5EF4-FFF2-40B4-BE49-F238E27FC236}">
                <a16:creationId xmlns:a16="http://schemas.microsoft.com/office/drawing/2014/main" id="{1BDBD135-00E4-B3C3-9C19-F17DF47F51F6}"/>
              </a:ext>
            </a:extLst>
          </p:cNvPr>
          <p:cNvSpPr>
            <a:spLocks noGrp="1"/>
          </p:cNvSpPr>
          <p:nvPr>
            <p:ph type="body" idx="1"/>
          </p:nvPr>
        </p:nvSpPr>
        <p:spPr/>
        <p:txBody>
          <a:bodyPr/>
          <a:lstStyle/>
          <a:p>
            <a:r>
              <a:rPr lang="en-GB" noProof="0">
                <a:solidFill>
                  <a:schemeClr val="bg1"/>
                </a:solidFill>
              </a:rPr>
              <a:t>Assessment</a:t>
            </a:r>
          </a:p>
        </p:txBody>
      </p:sp>
      <p:sp>
        <p:nvSpPr>
          <p:cNvPr id="4" name="Content Placeholder 3">
            <a:extLst>
              <a:ext uri="{FF2B5EF4-FFF2-40B4-BE49-F238E27FC236}">
                <a16:creationId xmlns:a16="http://schemas.microsoft.com/office/drawing/2014/main" id="{0658E7A0-FCB9-EBFE-C697-CD544A2B687D}"/>
              </a:ext>
            </a:extLst>
          </p:cNvPr>
          <p:cNvSpPr>
            <a:spLocks noGrp="1"/>
          </p:cNvSpPr>
          <p:nvPr>
            <p:ph sz="half" idx="2"/>
          </p:nvPr>
        </p:nvSpPr>
        <p:spPr/>
        <p:txBody>
          <a:bodyPr/>
          <a:lstStyle/>
          <a:p>
            <a:r>
              <a:rPr lang="en-GB" noProof="0">
                <a:solidFill>
                  <a:schemeClr val="bg1"/>
                </a:solidFill>
              </a:rPr>
              <a:t>Normal respiratory rate in adults is 12-20 breaths per minute.</a:t>
            </a:r>
          </a:p>
          <a:p>
            <a:r>
              <a:rPr lang="en-GB" noProof="0">
                <a:solidFill>
                  <a:schemeClr val="bg1"/>
                </a:solidFill>
              </a:rPr>
              <a:t>Normal oxygen saturations are 94-100% in healthy people, and 88-92% in CO</a:t>
            </a:r>
            <a:r>
              <a:rPr lang="en-GB" baseline="-25000" noProof="0">
                <a:solidFill>
                  <a:schemeClr val="bg1"/>
                </a:solidFill>
              </a:rPr>
              <a:t>2</a:t>
            </a:r>
            <a:r>
              <a:rPr lang="en-GB" noProof="0">
                <a:solidFill>
                  <a:schemeClr val="bg1"/>
                </a:solidFill>
              </a:rPr>
              <a:t> retention (most COPD).</a:t>
            </a:r>
          </a:p>
          <a:p>
            <a:r>
              <a:rPr lang="en-GB" noProof="0">
                <a:solidFill>
                  <a:schemeClr val="bg1"/>
                </a:solidFill>
              </a:rPr>
              <a:t>Assess for signs</a:t>
            </a:r>
          </a:p>
          <a:p>
            <a:r>
              <a:rPr lang="en-GB" noProof="0">
                <a:solidFill>
                  <a:schemeClr val="bg1"/>
                </a:solidFill>
              </a:rPr>
              <a:t>Look at extent of and symmetry of chest expansion.</a:t>
            </a:r>
          </a:p>
          <a:p>
            <a:r>
              <a:rPr lang="en-GB" noProof="0">
                <a:solidFill>
                  <a:schemeClr val="bg1"/>
                </a:solidFill>
              </a:rPr>
              <a:t>Percuss and auscultate the chest</a:t>
            </a:r>
          </a:p>
        </p:txBody>
      </p:sp>
      <p:sp>
        <p:nvSpPr>
          <p:cNvPr id="5" name="Text Placeholder 4">
            <a:extLst>
              <a:ext uri="{FF2B5EF4-FFF2-40B4-BE49-F238E27FC236}">
                <a16:creationId xmlns:a16="http://schemas.microsoft.com/office/drawing/2014/main" id="{A49B0005-D788-BF12-5CD8-C914A6E14E81}"/>
              </a:ext>
            </a:extLst>
          </p:cNvPr>
          <p:cNvSpPr>
            <a:spLocks noGrp="1"/>
          </p:cNvSpPr>
          <p:nvPr>
            <p:ph type="body" sz="quarter" idx="3"/>
          </p:nvPr>
        </p:nvSpPr>
        <p:spPr/>
        <p:txBody>
          <a:bodyPr/>
          <a:lstStyle/>
          <a:p>
            <a:r>
              <a:rPr lang="en-GB" noProof="0">
                <a:solidFill>
                  <a:schemeClr val="bg1"/>
                </a:solidFill>
              </a:rPr>
              <a:t>Intervention</a:t>
            </a:r>
          </a:p>
        </p:txBody>
      </p:sp>
      <p:sp>
        <p:nvSpPr>
          <p:cNvPr id="6" name="Content Placeholder 5">
            <a:extLst>
              <a:ext uri="{FF2B5EF4-FFF2-40B4-BE49-F238E27FC236}">
                <a16:creationId xmlns:a16="http://schemas.microsoft.com/office/drawing/2014/main" id="{CAD46B13-8359-A269-11B5-C3512CFC2333}"/>
              </a:ext>
            </a:extLst>
          </p:cNvPr>
          <p:cNvSpPr>
            <a:spLocks noGrp="1"/>
          </p:cNvSpPr>
          <p:nvPr>
            <p:ph sz="quarter" idx="4"/>
          </p:nvPr>
        </p:nvSpPr>
        <p:spPr/>
        <p:txBody>
          <a:bodyPr/>
          <a:lstStyle/>
          <a:p>
            <a:r>
              <a:rPr lang="en-GB" noProof="0">
                <a:solidFill>
                  <a:schemeClr val="bg1"/>
                </a:solidFill>
              </a:rPr>
              <a:t>ABG and chest radiograph are helpful for diagnosing lung issues.</a:t>
            </a:r>
          </a:p>
          <a:p>
            <a:r>
              <a:rPr lang="en-GB" noProof="0">
                <a:solidFill>
                  <a:schemeClr val="bg1"/>
                </a:solidFill>
              </a:rPr>
              <a:t>Optimise patient position.</a:t>
            </a:r>
          </a:p>
          <a:p>
            <a:r>
              <a:rPr lang="en-GB" noProof="0">
                <a:solidFill>
                  <a:schemeClr val="bg1"/>
                </a:solidFill>
              </a:rPr>
              <a:t>Deliver O</a:t>
            </a:r>
            <a:r>
              <a:rPr lang="en-GB" baseline="-25000" noProof="0">
                <a:solidFill>
                  <a:schemeClr val="bg1"/>
                </a:solidFill>
              </a:rPr>
              <a:t>2</a:t>
            </a:r>
            <a:r>
              <a:rPr lang="en-GB" noProof="0">
                <a:solidFill>
                  <a:schemeClr val="bg1"/>
                </a:solidFill>
              </a:rPr>
              <a:t> – in an emergency, give 15L through a non-rebreathe mask.</a:t>
            </a:r>
          </a:p>
        </p:txBody>
      </p:sp>
      <p:sp>
        <p:nvSpPr>
          <p:cNvPr id="7" name="Action Button: Go Forward or Next 6">
            <a:hlinkClick r:id="" action="ppaction://hlinkshowjump?jump=nextslide" highlightClick="1"/>
            <a:extLst>
              <a:ext uri="{FF2B5EF4-FFF2-40B4-BE49-F238E27FC236}">
                <a16:creationId xmlns:a16="http://schemas.microsoft.com/office/drawing/2014/main" id="{58F2DAF5-6C58-04C1-1017-828B9007A6A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A0B528DB-E28B-C0F5-E94B-418D074BA6D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AD32CA8E-A533-7A1D-2E13-623B36BB394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77177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EC10CB88-5E43-E786-41A2-B5691DF30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1E493-5A96-6401-7B5A-96F2A0F1E2F6}"/>
              </a:ext>
            </a:extLst>
          </p:cNvPr>
          <p:cNvSpPr>
            <a:spLocks noGrp="1"/>
          </p:cNvSpPr>
          <p:nvPr>
            <p:ph type="title"/>
          </p:nvPr>
        </p:nvSpPr>
        <p:spPr/>
        <p:txBody>
          <a:bodyPr/>
          <a:lstStyle/>
          <a:p>
            <a:r>
              <a:rPr lang="en-GB" noProof="0"/>
              <a:t>ABCDE Assessment – Circulation</a:t>
            </a:r>
          </a:p>
        </p:txBody>
      </p:sp>
      <p:sp>
        <p:nvSpPr>
          <p:cNvPr id="3" name="Text Placeholder 2">
            <a:extLst>
              <a:ext uri="{FF2B5EF4-FFF2-40B4-BE49-F238E27FC236}">
                <a16:creationId xmlns:a16="http://schemas.microsoft.com/office/drawing/2014/main" id="{B1EAC298-4472-A2F7-9B64-4BC3F8690913}"/>
              </a:ext>
            </a:extLst>
          </p:cNvPr>
          <p:cNvSpPr>
            <a:spLocks noGrp="1"/>
          </p:cNvSpPr>
          <p:nvPr>
            <p:ph type="body" idx="1"/>
          </p:nvPr>
        </p:nvSpPr>
        <p:spPr/>
        <p:txBody>
          <a:bodyPr/>
          <a:lstStyle/>
          <a:p>
            <a:r>
              <a:rPr lang="en-GB" noProof="0">
                <a:solidFill>
                  <a:schemeClr val="bg1"/>
                </a:solidFill>
              </a:rPr>
              <a:t>Assessment</a:t>
            </a:r>
          </a:p>
        </p:txBody>
      </p:sp>
      <p:sp>
        <p:nvSpPr>
          <p:cNvPr id="4" name="Content Placeholder 3">
            <a:extLst>
              <a:ext uri="{FF2B5EF4-FFF2-40B4-BE49-F238E27FC236}">
                <a16:creationId xmlns:a16="http://schemas.microsoft.com/office/drawing/2014/main" id="{BDDEF4C2-7445-1985-5BA6-4F18DDAE2AD4}"/>
              </a:ext>
            </a:extLst>
          </p:cNvPr>
          <p:cNvSpPr>
            <a:spLocks noGrp="1"/>
          </p:cNvSpPr>
          <p:nvPr>
            <p:ph sz="half" idx="2"/>
          </p:nvPr>
        </p:nvSpPr>
        <p:spPr>
          <a:xfrm>
            <a:off x="675745" y="2737245"/>
            <a:ext cx="4185623" cy="3807934"/>
          </a:xfrm>
        </p:spPr>
        <p:txBody>
          <a:bodyPr>
            <a:normAutofit/>
          </a:bodyPr>
          <a:lstStyle/>
          <a:p>
            <a:r>
              <a:rPr lang="en-GB" noProof="0">
                <a:solidFill>
                  <a:schemeClr val="bg1"/>
                </a:solidFill>
              </a:rPr>
              <a:t>Normal heart rate in adults is between 60-99 beats per minute.</a:t>
            </a:r>
          </a:p>
          <a:p>
            <a:r>
              <a:rPr lang="en-GB" noProof="0">
                <a:solidFill>
                  <a:schemeClr val="bg1"/>
                </a:solidFill>
              </a:rPr>
              <a:t>Normal blood pressure in adults is between 90/60 mmHg and 140/90 mmHg.</a:t>
            </a:r>
          </a:p>
          <a:p>
            <a:r>
              <a:rPr lang="en-GB" noProof="0">
                <a:solidFill>
                  <a:schemeClr val="bg1"/>
                </a:solidFill>
              </a:rPr>
              <a:t>Check the fluid balance chart (if available).</a:t>
            </a:r>
          </a:p>
          <a:p>
            <a:r>
              <a:rPr lang="en-GB" noProof="0">
                <a:solidFill>
                  <a:schemeClr val="bg1"/>
                </a:solidFill>
              </a:rPr>
              <a:t>Palpate capillary refill, perfusion warmth, pulses, and chest.</a:t>
            </a:r>
          </a:p>
          <a:p>
            <a:r>
              <a:rPr lang="en-GB" noProof="0">
                <a:solidFill>
                  <a:schemeClr val="bg1"/>
                </a:solidFill>
              </a:rPr>
              <a:t>Auscultate the precordium.</a:t>
            </a:r>
          </a:p>
          <a:p>
            <a:r>
              <a:rPr lang="en-GB" noProof="0">
                <a:solidFill>
                  <a:schemeClr val="bg1"/>
                </a:solidFill>
              </a:rPr>
              <a:t>Assess for peripheral oedema.</a:t>
            </a:r>
          </a:p>
        </p:txBody>
      </p:sp>
      <p:sp>
        <p:nvSpPr>
          <p:cNvPr id="5" name="Text Placeholder 4">
            <a:extLst>
              <a:ext uri="{FF2B5EF4-FFF2-40B4-BE49-F238E27FC236}">
                <a16:creationId xmlns:a16="http://schemas.microsoft.com/office/drawing/2014/main" id="{5F9E1B21-97F3-D6E2-D12B-C0795E3889D7}"/>
              </a:ext>
            </a:extLst>
          </p:cNvPr>
          <p:cNvSpPr>
            <a:spLocks noGrp="1"/>
          </p:cNvSpPr>
          <p:nvPr>
            <p:ph type="body" sz="quarter" idx="3"/>
          </p:nvPr>
        </p:nvSpPr>
        <p:spPr/>
        <p:txBody>
          <a:bodyPr/>
          <a:lstStyle/>
          <a:p>
            <a:r>
              <a:rPr lang="en-GB" noProof="0">
                <a:solidFill>
                  <a:schemeClr val="bg1"/>
                </a:solidFill>
              </a:rPr>
              <a:t>Intervention</a:t>
            </a:r>
          </a:p>
        </p:txBody>
      </p:sp>
      <p:sp>
        <p:nvSpPr>
          <p:cNvPr id="6" name="Content Placeholder 5">
            <a:extLst>
              <a:ext uri="{FF2B5EF4-FFF2-40B4-BE49-F238E27FC236}">
                <a16:creationId xmlns:a16="http://schemas.microsoft.com/office/drawing/2014/main" id="{B9CDFDEE-4443-02AC-129C-8EB48A1DE646}"/>
              </a:ext>
            </a:extLst>
          </p:cNvPr>
          <p:cNvSpPr>
            <a:spLocks noGrp="1"/>
          </p:cNvSpPr>
          <p:nvPr>
            <p:ph sz="quarter" idx="4"/>
          </p:nvPr>
        </p:nvSpPr>
        <p:spPr>
          <a:xfrm>
            <a:off x="5088384" y="2737245"/>
            <a:ext cx="4185617" cy="3807934"/>
          </a:xfrm>
        </p:spPr>
        <p:txBody>
          <a:bodyPr>
            <a:normAutofit/>
          </a:bodyPr>
          <a:lstStyle/>
          <a:p>
            <a:r>
              <a:rPr lang="en-GB" noProof="0">
                <a:solidFill>
                  <a:schemeClr val="bg1"/>
                </a:solidFill>
              </a:rPr>
              <a:t>Wide-bore IV access (cannulation) is essential for fluid delivery.</a:t>
            </a:r>
          </a:p>
          <a:p>
            <a:r>
              <a:rPr lang="en-GB" noProof="0">
                <a:solidFill>
                  <a:schemeClr val="bg1"/>
                </a:solidFill>
              </a:rPr>
              <a:t>FBC, U&amp;E, and LFT are all useful.</a:t>
            </a:r>
          </a:p>
          <a:p>
            <a:r>
              <a:rPr lang="en-GB" noProof="0">
                <a:solidFill>
                  <a:schemeClr val="bg1"/>
                </a:solidFill>
              </a:rPr>
              <a:t>12-lead ECG is useful if examination shows arrhythmia.</a:t>
            </a:r>
          </a:p>
          <a:p>
            <a:r>
              <a:rPr lang="en-GB" noProof="0">
                <a:solidFill>
                  <a:schemeClr val="bg1"/>
                </a:solidFill>
              </a:rPr>
              <a:t>Consider bladder scan, pregnancy test, cultures, and catheterisation.</a:t>
            </a:r>
          </a:p>
          <a:p>
            <a:r>
              <a:rPr lang="en-GB" noProof="0">
                <a:solidFill>
                  <a:schemeClr val="bg1"/>
                </a:solidFill>
              </a:rPr>
              <a:t>Fluid resuscitation and blood transfusion are useful interventions for many conditions.</a:t>
            </a:r>
          </a:p>
        </p:txBody>
      </p:sp>
      <p:sp>
        <p:nvSpPr>
          <p:cNvPr id="7" name="Action Button: Go Forward or Next 6">
            <a:hlinkClick r:id="" action="ppaction://hlinkshowjump?jump=nextslide" highlightClick="1"/>
            <a:extLst>
              <a:ext uri="{FF2B5EF4-FFF2-40B4-BE49-F238E27FC236}">
                <a16:creationId xmlns:a16="http://schemas.microsoft.com/office/drawing/2014/main" id="{45780A71-BFDF-4D5B-E0BC-ECEFFB86A708}"/>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1A1EB5BA-247B-D671-1AD9-16C2CEB3352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0D487CB2-E49F-DE11-6683-F6DABBBC962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5392913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934A151-4CCF-0FF3-5905-DBAFEB14E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B90145-7EC2-394C-0B66-F679A6AB0EAA}"/>
              </a:ext>
            </a:extLst>
          </p:cNvPr>
          <p:cNvSpPr>
            <a:spLocks noGrp="1"/>
          </p:cNvSpPr>
          <p:nvPr>
            <p:ph type="title"/>
          </p:nvPr>
        </p:nvSpPr>
        <p:spPr/>
        <p:txBody>
          <a:bodyPr/>
          <a:lstStyle/>
          <a:p>
            <a:r>
              <a:rPr lang="en-GB" noProof="0"/>
              <a:t>ABCDE Assessment – Disability</a:t>
            </a:r>
          </a:p>
        </p:txBody>
      </p:sp>
      <p:sp>
        <p:nvSpPr>
          <p:cNvPr id="3" name="Text Placeholder 2">
            <a:extLst>
              <a:ext uri="{FF2B5EF4-FFF2-40B4-BE49-F238E27FC236}">
                <a16:creationId xmlns:a16="http://schemas.microsoft.com/office/drawing/2014/main" id="{E3ED33AD-588C-4B31-B6B4-25A1F6DFB79C}"/>
              </a:ext>
            </a:extLst>
          </p:cNvPr>
          <p:cNvSpPr>
            <a:spLocks noGrp="1"/>
          </p:cNvSpPr>
          <p:nvPr>
            <p:ph type="body" idx="1"/>
          </p:nvPr>
        </p:nvSpPr>
        <p:spPr/>
        <p:txBody>
          <a:bodyPr/>
          <a:lstStyle/>
          <a:p>
            <a:r>
              <a:rPr lang="en-GB" noProof="0">
                <a:solidFill>
                  <a:schemeClr val="bg1"/>
                </a:solidFill>
              </a:rPr>
              <a:t>Assessment</a:t>
            </a:r>
          </a:p>
        </p:txBody>
      </p:sp>
      <p:sp>
        <p:nvSpPr>
          <p:cNvPr id="4" name="Content Placeholder 3">
            <a:extLst>
              <a:ext uri="{FF2B5EF4-FFF2-40B4-BE49-F238E27FC236}">
                <a16:creationId xmlns:a16="http://schemas.microsoft.com/office/drawing/2014/main" id="{9F275011-8AD8-D74C-DBDD-6E4E92DE4535}"/>
              </a:ext>
            </a:extLst>
          </p:cNvPr>
          <p:cNvSpPr>
            <a:spLocks noGrp="1"/>
          </p:cNvSpPr>
          <p:nvPr>
            <p:ph sz="half" idx="2"/>
          </p:nvPr>
        </p:nvSpPr>
        <p:spPr/>
        <p:txBody>
          <a:bodyPr>
            <a:normAutofit/>
          </a:bodyPr>
          <a:lstStyle/>
          <a:p>
            <a:r>
              <a:rPr lang="en-GB" noProof="0">
                <a:solidFill>
                  <a:schemeClr val="bg1"/>
                </a:solidFill>
              </a:rPr>
              <a:t>Use ACVPU or GCS to assess consciousness.</a:t>
            </a:r>
          </a:p>
          <a:p>
            <a:r>
              <a:rPr lang="en-GB" noProof="0">
                <a:solidFill>
                  <a:schemeClr val="bg1"/>
                </a:solidFill>
              </a:rPr>
              <a:t>Assess pupils.</a:t>
            </a:r>
          </a:p>
          <a:p>
            <a:r>
              <a:rPr lang="en-GB" noProof="0">
                <a:solidFill>
                  <a:schemeClr val="bg1"/>
                </a:solidFill>
              </a:rPr>
              <a:t>Perform a brief neurological assessment (looking at strength and sensation) – this may lead to further review later.</a:t>
            </a:r>
          </a:p>
          <a:p>
            <a:r>
              <a:rPr lang="en-GB" noProof="0">
                <a:solidFill>
                  <a:schemeClr val="bg1"/>
                </a:solidFill>
              </a:rPr>
              <a:t>Review the drug chart.</a:t>
            </a:r>
          </a:p>
        </p:txBody>
      </p:sp>
      <p:sp>
        <p:nvSpPr>
          <p:cNvPr id="5" name="Text Placeholder 4">
            <a:extLst>
              <a:ext uri="{FF2B5EF4-FFF2-40B4-BE49-F238E27FC236}">
                <a16:creationId xmlns:a16="http://schemas.microsoft.com/office/drawing/2014/main" id="{4D19B7EE-BC42-56AF-4978-9E0ADDA44DED}"/>
              </a:ext>
            </a:extLst>
          </p:cNvPr>
          <p:cNvSpPr>
            <a:spLocks noGrp="1"/>
          </p:cNvSpPr>
          <p:nvPr>
            <p:ph type="body" sz="quarter" idx="3"/>
          </p:nvPr>
        </p:nvSpPr>
        <p:spPr/>
        <p:txBody>
          <a:bodyPr/>
          <a:lstStyle/>
          <a:p>
            <a:r>
              <a:rPr lang="en-GB" noProof="0">
                <a:solidFill>
                  <a:schemeClr val="bg1"/>
                </a:solidFill>
              </a:rPr>
              <a:t>Intervention</a:t>
            </a:r>
          </a:p>
        </p:txBody>
      </p:sp>
      <p:sp>
        <p:nvSpPr>
          <p:cNvPr id="6" name="Content Placeholder 5">
            <a:extLst>
              <a:ext uri="{FF2B5EF4-FFF2-40B4-BE49-F238E27FC236}">
                <a16:creationId xmlns:a16="http://schemas.microsoft.com/office/drawing/2014/main" id="{7D841478-5613-A8E6-4F8F-4985D8F6C294}"/>
              </a:ext>
            </a:extLst>
          </p:cNvPr>
          <p:cNvSpPr>
            <a:spLocks noGrp="1"/>
          </p:cNvSpPr>
          <p:nvPr>
            <p:ph sz="quarter" idx="4"/>
          </p:nvPr>
        </p:nvSpPr>
        <p:spPr/>
        <p:txBody>
          <a:bodyPr>
            <a:normAutofit/>
          </a:bodyPr>
          <a:lstStyle/>
          <a:p>
            <a:r>
              <a:rPr lang="en-GB" noProof="0">
                <a:solidFill>
                  <a:schemeClr val="bg1"/>
                </a:solidFill>
              </a:rPr>
              <a:t>Perform a point-of-care glucose measurement in </a:t>
            </a:r>
            <a:r>
              <a:rPr lang="en-GB" b="1" noProof="0">
                <a:solidFill>
                  <a:schemeClr val="bg1"/>
                </a:solidFill>
              </a:rPr>
              <a:t>all</a:t>
            </a:r>
            <a:r>
              <a:rPr lang="en-GB" noProof="0">
                <a:solidFill>
                  <a:schemeClr val="bg1"/>
                </a:solidFill>
              </a:rPr>
              <a:t> patients.</a:t>
            </a:r>
          </a:p>
          <a:p>
            <a:r>
              <a:rPr lang="en-GB" noProof="0">
                <a:solidFill>
                  <a:schemeClr val="bg1"/>
                </a:solidFill>
              </a:rPr>
              <a:t>Consider neuroimaging (especially CT head) if there are focal neurological signs.</a:t>
            </a:r>
          </a:p>
          <a:p>
            <a:r>
              <a:rPr lang="en-GB" noProof="0">
                <a:solidFill>
                  <a:schemeClr val="bg1"/>
                </a:solidFill>
              </a:rPr>
              <a:t>Correlate consciousness to airway maintenance.</a:t>
            </a:r>
          </a:p>
          <a:p>
            <a:r>
              <a:rPr lang="en-GB" noProof="0">
                <a:solidFill>
                  <a:schemeClr val="bg1"/>
                </a:solidFill>
              </a:rPr>
              <a:t>Give glucose to correct hypoglycaemia (oral or IV).</a:t>
            </a:r>
          </a:p>
        </p:txBody>
      </p:sp>
      <p:sp>
        <p:nvSpPr>
          <p:cNvPr id="7" name="Action Button: Go Forward or Next 6">
            <a:hlinkClick r:id="" action="ppaction://hlinkshowjump?jump=nextslide" highlightClick="1"/>
            <a:extLst>
              <a:ext uri="{FF2B5EF4-FFF2-40B4-BE49-F238E27FC236}">
                <a16:creationId xmlns:a16="http://schemas.microsoft.com/office/drawing/2014/main" id="{5DA0B512-FC7A-90BE-19F2-6096C70B2D5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F3B3AAD5-5651-2879-4867-B84A4B18609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9E0E3160-3161-BEC8-1480-3131B580DBD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090429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CC6DAD2-8670-2CF1-E7CF-F1F91E332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1FF943-F0DD-27BA-7470-BBA7D1E3D3CE}"/>
              </a:ext>
            </a:extLst>
          </p:cNvPr>
          <p:cNvSpPr>
            <a:spLocks noGrp="1"/>
          </p:cNvSpPr>
          <p:nvPr>
            <p:ph type="title"/>
          </p:nvPr>
        </p:nvSpPr>
        <p:spPr/>
        <p:txBody>
          <a:bodyPr/>
          <a:lstStyle/>
          <a:p>
            <a:r>
              <a:rPr lang="en-GB" noProof="0"/>
              <a:t>ABCDE Assessment – Exposure</a:t>
            </a:r>
          </a:p>
        </p:txBody>
      </p:sp>
      <p:sp>
        <p:nvSpPr>
          <p:cNvPr id="3" name="Text Placeholder 2">
            <a:extLst>
              <a:ext uri="{FF2B5EF4-FFF2-40B4-BE49-F238E27FC236}">
                <a16:creationId xmlns:a16="http://schemas.microsoft.com/office/drawing/2014/main" id="{127021D2-0AC1-217A-9439-52306CE510AD}"/>
              </a:ext>
            </a:extLst>
          </p:cNvPr>
          <p:cNvSpPr>
            <a:spLocks noGrp="1"/>
          </p:cNvSpPr>
          <p:nvPr>
            <p:ph type="body" idx="1"/>
          </p:nvPr>
        </p:nvSpPr>
        <p:spPr/>
        <p:txBody>
          <a:bodyPr/>
          <a:lstStyle/>
          <a:p>
            <a:r>
              <a:rPr lang="en-GB" noProof="0">
                <a:solidFill>
                  <a:schemeClr val="bg1"/>
                </a:solidFill>
              </a:rPr>
              <a:t>Assessment</a:t>
            </a:r>
          </a:p>
        </p:txBody>
      </p:sp>
      <p:sp>
        <p:nvSpPr>
          <p:cNvPr id="4" name="Content Placeholder 3">
            <a:extLst>
              <a:ext uri="{FF2B5EF4-FFF2-40B4-BE49-F238E27FC236}">
                <a16:creationId xmlns:a16="http://schemas.microsoft.com/office/drawing/2014/main" id="{DF55D279-DE94-E10B-279C-9192EF123E60}"/>
              </a:ext>
            </a:extLst>
          </p:cNvPr>
          <p:cNvSpPr>
            <a:spLocks noGrp="1"/>
          </p:cNvSpPr>
          <p:nvPr>
            <p:ph sz="half" idx="2"/>
          </p:nvPr>
        </p:nvSpPr>
        <p:spPr/>
        <p:txBody>
          <a:bodyPr/>
          <a:lstStyle/>
          <a:p>
            <a:r>
              <a:rPr lang="en-GB" noProof="0">
                <a:solidFill>
                  <a:schemeClr val="bg1"/>
                </a:solidFill>
              </a:rPr>
              <a:t>Assess sites of pain.</a:t>
            </a:r>
          </a:p>
          <a:p>
            <a:r>
              <a:rPr lang="en-GB" noProof="0">
                <a:solidFill>
                  <a:schemeClr val="bg1"/>
                </a:solidFill>
              </a:rPr>
              <a:t>Inspect all areas of skin (requiring undressing), focussing on surgical sites and drains.</a:t>
            </a:r>
          </a:p>
          <a:p>
            <a:r>
              <a:rPr lang="en-GB" noProof="0">
                <a:solidFill>
                  <a:schemeClr val="bg1"/>
                </a:solidFill>
              </a:rPr>
              <a:t>Palpate the abdomen and calves.</a:t>
            </a:r>
          </a:p>
          <a:p>
            <a:r>
              <a:rPr lang="en-GB" noProof="0">
                <a:solidFill>
                  <a:schemeClr val="bg1"/>
                </a:solidFill>
              </a:rPr>
              <a:t>Record temperature.</a:t>
            </a:r>
          </a:p>
        </p:txBody>
      </p:sp>
      <p:sp>
        <p:nvSpPr>
          <p:cNvPr id="5" name="Text Placeholder 4">
            <a:extLst>
              <a:ext uri="{FF2B5EF4-FFF2-40B4-BE49-F238E27FC236}">
                <a16:creationId xmlns:a16="http://schemas.microsoft.com/office/drawing/2014/main" id="{6A3E488C-3865-0ED8-4693-F612E79EC91F}"/>
              </a:ext>
            </a:extLst>
          </p:cNvPr>
          <p:cNvSpPr>
            <a:spLocks noGrp="1"/>
          </p:cNvSpPr>
          <p:nvPr>
            <p:ph type="body" sz="quarter" idx="3"/>
          </p:nvPr>
        </p:nvSpPr>
        <p:spPr/>
        <p:txBody>
          <a:bodyPr/>
          <a:lstStyle/>
          <a:p>
            <a:r>
              <a:rPr lang="en-GB" noProof="0">
                <a:solidFill>
                  <a:schemeClr val="bg1"/>
                </a:solidFill>
              </a:rPr>
              <a:t>Intervention</a:t>
            </a:r>
          </a:p>
        </p:txBody>
      </p:sp>
      <p:sp>
        <p:nvSpPr>
          <p:cNvPr id="6" name="Content Placeholder 5">
            <a:extLst>
              <a:ext uri="{FF2B5EF4-FFF2-40B4-BE49-F238E27FC236}">
                <a16:creationId xmlns:a16="http://schemas.microsoft.com/office/drawing/2014/main" id="{E8410285-ECFB-C739-E523-52D6732F99C8}"/>
              </a:ext>
            </a:extLst>
          </p:cNvPr>
          <p:cNvSpPr>
            <a:spLocks noGrp="1"/>
          </p:cNvSpPr>
          <p:nvPr>
            <p:ph sz="quarter" idx="4"/>
          </p:nvPr>
        </p:nvSpPr>
        <p:spPr/>
        <p:txBody>
          <a:bodyPr/>
          <a:lstStyle/>
          <a:p>
            <a:r>
              <a:rPr lang="en-GB" noProof="0">
                <a:solidFill>
                  <a:schemeClr val="bg1"/>
                </a:solidFill>
              </a:rPr>
              <a:t>Consider wound swabs.</a:t>
            </a:r>
          </a:p>
          <a:p>
            <a:r>
              <a:rPr lang="en-GB" noProof="0">
                <a:solidFill>
                  <a:schemeClr val="bg1"/>
                </a:solidFill>
              </a:rPr>
              <a:t>If infection is suspected (as in sepsis), begin empiric antibiotic therapy.</a:t>
            </a:r>
          </a:p>
          <a:p>
            <a:r>
              <a:rPr lang="en-GB" noProof="0">
                <a:solidFill>
                  <a:schemeClr val="bg1"/>
                </a:solidFill>
              </a:rPr>
              <a:t>Treat abnormal temperature with active warming, cooling, or medications (such as paracetamol).</a:t>
            </a:r>
          </a:p>
          <a:p>
            <a:r>
              <a:rPr lang="en-GB" noProof="0">
                <a:solidFill>
                  <a:schemeClr val="bg1"/>
                </a:solidFill>
              </a:rPr>
              <a:t>If there is suspicion of active bleeding, try to estimate blood loss, and try to control it.</a:t>
            </a:r>
          </a:p>
        </p:txBody>
      </p:sp>
      <p:sp>
        <p:nvSpPr>
          <p:cNvPr id="7" name="Action Button: Go Forward or Next 6">
            <a:hlinkClick r:id="" action="ppaction://hlinkshowjump?jump=nextslide" highlightClick="1"/>
            <a:extLst>
              <a:ext uri="{FF2B5EF4-FFF2-40B4-BE49-F238E27FC236}">
                <a16:creationId xmlns:a16="http://schemas.microsoft.com/office/drawing/2014/main" id="{8947BB5C-972E-4478-1A58-78813D39E8F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AF2DBE86-D034-7687-C1C7-0311C8372CE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604C0B65-DD76-D5B0-B13C-1E4C31D4C08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530339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6280-FCAB-8F14-15D5-B045CEA0D5FE}"/>
              </a:ext>
            </a:extLst>
          </p:cNvPr>
          <p:cNvSpPr>
            <a:spLocks noGrp="1"/>
          </p:cNvSpPr>
          <p:nvPr>
            <p:ph type="title"/>
          </p:nvPr>
        </p:nvSpPr>
        <p:spPr/>
        <p:txBody>
          <a:bodyPr/>
          <a:lstStyle/>
          <a:p>
            <a:r>
              <a:rPr lang="en-GB" noProof="0"/>
              <a:t>History</a:t>
            </a:r>
          </a:p>
        </p:txBody>
      </p:sp>
      <p:sp>
        <p:nvSpPr>
          <p:cNvPr id="3" name="Content Placeholder 2">
            <a:extLst>
              <a:ext uri="{FF2B5EF4-FFF2-40B4-BE49-F238E27FC236}">
                <a16:creationId xmlns:a16="http://schemas.microsoft.com/office/drawing/2014/main" id="{CEE5960D-EA24-B607-B4C0-E696D5E96536}"/>
              </a:ext>
            </a:extLst>
          </p:cNvPr>
          <p:cNvSpPr>
            <a:spLocks noGrp="1"/>
          </p:cNvSpPr>
          <p:nvPr>
            <p:ph idx="1"/>
          </p:nvPr>
        </p:nvSpPr>
        <p:spPr/>
        <p:txBody>
          <a:bodyPr/>
          <a:lstStyle/>
          <a:p>
            <a:r>
              <a:rPr lang="en-GB" noProof="0">
                <a:solidFill>
                  <a:schemeClr val="bg1"/>
                </a:solidFill>
              </a:rPr>
              <a:t>In urgent situations, take an abridged history using the </a:t>
            </a:r>
            <a:r>
              <a:rPr lang="en-GB" b="1" noProof="0">
                <a:solidFill>
                  <a:schemeClr val="bg1"/>
                </a:solidFill>
              </a:rPr>
              <a:t>secondary survey</a:t>
            </a:r>
            <a:r>
              <a:rPr lang="en-GB" noProof="0">
                <a:solidFill>
                  <a:schemeClr val="bg1"/>
                </a:solidFill>
              </a:rPr>
              <a:t> (using the mnemonic “AMPLES”).</a:t>
            </a:r>
          </a:p>
          <a:p>
            <a:pPr lvl="1"/>
            <a:r>
              <a:rPr lang="en-GB" noProof="0">
                <a:solidFill>
                  <a:schemeClr val="bg1"/>
                </a:solidFill>
              </a:rPr>
              <a:t>Allergies (note the severity of the reaction)</a:t>
            </a:r>
          </a:p>
          <a:p>
            <a:pPr lvl="1"/>
            <a:r>
              <a:rPr lang="en-GB" noProof="0">
                <a:solidFill>
                  <a:schemeClr val="bg1"/>
                </a:solidFill>
              </a:rPr>
              <a:t>Medications (first the most relevant, then all others, including over-the-counter)</a:t>
            </a:r>
          </a:p>
          <a:p>
            <a:pPr lvl="1"/>
            <a:r>
              <a:rPr lang="en-GB" noProof="0">
                <a:solidFill>
                  <a:schemeClr val="bg1"/>
                </a:solidFill>
              </a:rPr>
              <a:t>Past medical and surgical history (any recent surgery, chronic conditions)</a:t>
            </a:r>
          </a:p>
          <a:p>
            <a:pPr lvl="1"/>
            <a:r>
              <a:rPr lang="en-GB" noProof="0">
                <a:solidFill>
                  <a:schemeClr val="bg1"/>
                </a:solidFill>
              </a:rPr>
              <a:t>Last meal (considering fasting and swallow)</a:t>
            </a:r>
          </a:p>
          <a:p>
            <a:pPr lvl="1"/>
            <a:r>
              <a:rPr lang="en-GB" noProof="0">
                <a:solidFill>
                  <a:schemeClr val="bg1"/>
                </a:solidFill>
              </a:rPr>
              <a:t>Events (potential triggers for the presentation)</a:t>
            </a:r>
          </a:p>
          <a:p>
            <a:pPr lvl="1"/>
            <a:r>
              <a:rPr lang="en-GB" noProof="0">
                <a:solidFill>
                  <a:schemeClr val="bg1"/>
                </a:solidFill>
              </a:rPr>
              <a:t>Signs (obvious signs, e.g. Murphy’s sign in cholecystitis)</a:t>
            </a:r>
          </a:p>
        </p:txBody>
      </p:sp>
      <p:sp>
        <p:nvSpPr>
          <p:cNvPr id="4" name="Action Button: Go Forward or Next 3">
            <a:hlinkClick r:id="" action="ppaction://hlinkshowjump?jump=nextslide" highlightClick="1"/>
            <a:extLst>
              <a:ext uri="{FF2B5EF4-FFF2-40B4-BE49-F238E27FC236}">
                <a16:creationId xmlns:a16="http://schemas.microsoft.com/office/drawing/2014/main" id="{25DB5189-CE08-B1D8-E58D-4CFF9E9288D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275A73BE-3A42-3FAA-0C07-EEAA781E0E3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2" action="ppaction://hlinksldjump" highlightClick="1"/>
            <a:extLst>
              <a:ext uri="{FF2B5EF4-FFF2-40B4-BE49-F238E27FC236}">
                <a16:creationId xmlns:a16="http://schemas.microsoft.com/office/drawing/2014/main" id="{845830FB-47F3-E325-3616-C6E80FA8646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688030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11191-E6E6-79D9-30C7-8B94E591B35A}"/>
              </a:ext>
            </a:extLst>
          </p:cNvPr>
          <p:cNvSpPr>
            <a:spLocks noGrp="1"/>
          </p:cNvSpPr>
          <p:nvPr>
            <p:ph type="title"/>
          </p:nvPr>
        </p:nvSpPr>
        <p:spPr/>
        <p:txBody>
          <a:bodyPr/>
          <a:lstStyle/>
          <a:p>
            <a:r>
              <a:rPr lang="en-GB" noProof="0"/>
              <a:t>Surgical and Anaesthetic Notes</a:t>
            </a:r>
          </a:p>
        </p:txBody>
      </p:sp>
      <p:sp>
        <p:nvSpPr>
          <p:cNvPr id="3" name="Content Placeholder 2">
            <a:extLst>
              <a:ext uri="{FF2B5EF4-FFF2-40B4-BE49-F238E27FC236}">
                <a16:creationId xmlns:a16="http://schemas.microsoft.com/office/drawing/2014/main" id="{107F1068-A15F-2554-E225-BCA7E2BD98D2}"/>
              </a:ext>
            </a:extLst>
          </p:cNvPr>
          <p:cNvSpPr>
            <a:spLocks noGrp="1"/>
          </p:cNvSpPr>
          <p:nvPr>
            <p:ph idx="1"/>
          </p:nvPr>
        </p:nvSpPr>
        <p:spPr/>
        <p:txBody>
          <a:bodyPr/>
          <a:lstStyle/>
          <a:p>
            <a:r>
              <a:rPr lang="en-GB" noProof="0">
                <a:solidFill>
                  <a:schemeClr val="bg1"/>
                </a:solidFill>
              </a:rPr>
              <a:t>For postoperative patients, it is wise to review notes from the surgeons.</a:t>
            </a:r>
          </a:p>
          <a:p>
            <a:pPr lvl="1"/>
            <a:r>
              <a:rPr lang="en-GB" noProof="0">
                <a:solidFill>
                  <a:schemeClr val="bg1"/>
                </a:solidFill>
              </a:rPr>
              <a:t>Consider whether the operation was straight-forward.</a:t>
            </a:r>
          </a:p>
          <a:p>
            <a:pPr lvl="1"/>
            <a:r>
              <a:rPr lang="en-GB" noProof="0">
                <a:solidFill>
                  <a:schemeClr val="bg1"/>
                </a:solidFill>
              </a:rPr>
              <a:t>All operative notes have clear plans, including when escalation may be necessary.</a:t>
            </a:r>
          </a:p>
          <a:p>
            <a:r>
              <a:rPr lang="en-GB" noProof="0">
                <a:solidFill>
                  <a:schemeClr val="bg1"/>
                </a:solidFill>
              </a:rPr>
              <a:t>You may also have access to anaesthetic notes.</a:t>
            </a:r>
          </a:p>
          <a:p>
            <a:pPr lvl="1"/>
            <a:r>
              <a:rPr lang="en-GB" noProof="0">
                <a:solidFill>
                  <a:schemeClr val="bg1"/>
                </a:solidFill>
              </a:rPr>
              <a:t>Look at the drugs given, and consider their side effects and half-lives.</a:t>
            </a:r>
          </a:p>
          <a:p>
            <a:pPr lvl="1"/>
            <a:r>
              <a:rPr lang="en-GB" noProof="0">
                <a:solidFill>
                  <a:schemeClr val="bg1"/>
                </a:solidFill>
              </a:rPr>
              <a:t>Pre-anaesthetic notes may be included, and give a good idea of things the anaesthetists were worried about or optimised the patient for pre-surgery.</a:t>
            </a:r>
          </a:p>
        </p:txBody>
      </p:sp>
      <p:sp>
        <p:nvSpPr>
          <p:cNvPr id="4" name="Action Button: Go Forward or Next 3">
            <a:hlinkClick r:id="" action="ppaction://hlinkshowjump?jump=nextslide" highlightClick="1"/>
            <a:extLst>
              <a:ext uri="{FF2B5EF4-FFF2-40B4-BE49-F238E27FC236}">
                <a16:creationId xmlns:a16="http://schemas.microsoft.com/office/drawing/2014/main" id="{32687880-E331-4740-6039-6E9C2575CFF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B1738B72-05A9-A11C-4EC2-4C57AC55EFFC}"/>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2" action="ppaction://hlinksldjump" highlightClick="1"/>
            <a:extLst>
              <a:ext uri="{FF2B5EF4-FFF2-40B4-BE49-F238E27FC236}">
                <a16:creationId xmlns:a16="http://schemas.microsoft.com/office/drawing/2014/main" id="{B3C64ADA-29A1-B867-FBC3-1319D4D7CBD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642077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D72233D-2832-76A8-8521-F1BCB2B0F4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8BB95-E0EB-025F-317F-F6E8916DE4BC}"/>
              </a:ext>
            </a:extLst>
          </p:cNvPr>
          <p:cNvSpPr>
            <a:spLocks noGrp="1"/>
          </p:cNvSpPr>
          <p:nvPr>
            <p:ph type="title"/>
          </p:nvPr>
        </p:nvSpPr>
        <p:spPr/>
        <p:txBody>
          <a:bodyPr/>
          <a:lstStyle/>
          <a:p>
            <a:r>
              <a:rPr lang="en-GB" noProof="0"/>
              <a:t>BBMIS</a:t>
            </a:r>
          </a:p>
        </p:txBody>
      </p:sp>
      <p:sp>
        <p:nvSpPr>
          <p:cNvPr id="3" name="Content Placeholder 2">
            <a:extLst>
              <a:ext uri="{FF2B5EF4-FFF2-40B4-BE49-F238E27FC236}">
                <a16:creationId xmlns:a16="http://schemas.microsoft.com/office/drawing/2014/main" id="{82091B21-7486-158B-2C0D-0D6D9063886E}"/>
              </a:ext>
            </a:extLst>
          </p:cNvPr>
          <p:cNvSpPr>
            <a:spLocks noGrp="1"/>
          </p:cNvSpPr>
          <p:nvPr>
            <p:ph sz="half" idx="1"/>
          </p:nvPr>
        </p:nvSpPr>
        <p:spPr/>
        <p:txBody>
          <a:bodyPr/>
          <a:lstStyle/>
          <a:p>
            <a:r>
              <a:rPr lang="en-GB" noProof="0">
                <a:solidFill>
                  <a:schemeClr val="bg1"/>
                </a:solidFill>
              </a:rPr>
              <a:t>BBMIS is a useful acronym for remembering the order of investigations to review.</a:t>
            </a:r>
          </a:p>
          <a:p>
            <a:r>
              <a:rPr lang="en-GB" noProof="0">
                <a:solidFill>
                  <a:schemeClr val="bg1"/>
                </a:solidFill>
              </a:rPr>
              <a:t>In this order, the tests:</a:t>
            </a:r>
          </a:p>
          <a:p>
            <a:pPr lvl="1"/>
            <a:r>
              <a:rPr lang="en-GB" noProof="0">
                <a:solidFill>
                  <a:schemeClr val="bg1"/>
                </a:solidFill>
              </a:rPr>
              <a:t>Increase in complexity</a:t>
            </a:r>
          </a:p>
          <a:p>
            <a:pPr lvl="1"/>
            <a:r>
              <a:rPr lang="en-GB" noProof="0">
                <a:solidFill>
                  <a:schemeClr val="bg1"/>
                </a:solidFill>
              </a:rPr>
              <a:t>Increase in cost</a:t>
            </a:r>
          </a:p>
          <a:p>
            <a:pPr lvl="1"/>
            <a:r>
              <a:rPr lang="en-GB" noProof="0">
                <a:solidFill>
                  <a:schemeClr val="bg1"/>
                </a:solidFill>
              </a:rPr>
              <a:t>Increase in time delay (mostly)</a:t>
            </a:r>
          </a:p>
          <a:p>
            <a:r>
              <a:rPr lang="en-GB" noProof="0">
                <a:solidFill>
                  <a:schemeClr val="bg1"/>
                </a:solidFill>
              </a:rPr>
              <a:t>BBMIS encourages you to perform tests in a logical order</a:t>
            </a:r>
          </a:p>
        </p:txBody>
      </p:sp>
      <p:sp>
        <p:nvSpPr>
          <p:cNvPr id="4" name="Content Placeholder 3">
            <a:extLst>
              <a:ext uri="{FF2B5EF4-FFF2-40B4-BE49-F238E27FC236}">
                <a16:creationId xmlns:a16="http://schemas.microsoft.com/office/drawing/2014/main" id="{D14E784E-36B7-39F9-6C03-584C553038E6}"/>
              </a:ext>
            </a:extLst>
          </p:cNvPr>
          <p:cNvSpPr>
            <a:spLocks noGrp="1"/>
          </p:cNvSpPr>
          <p:nvPr>
            <p:ph sz="half" idx="2"/>
          </p:nvPr>
        </p:nvSpPr>
        <p:spPr/>
        <p:txBody>
          <a:bodyPr/>
          <a:lstStyle/>
          <a:p>
            <a:r>
              <a:rPr lang="en-GB" noProof="0">
                <a:solidFill>
                  <a:schemeClr val="bg1"/>
                </a:solidFill>
              </a:rPr>
              <a:t>Bedside</a:t>
            </a:r>
          </a:p>
          <a:p>
            <a:r>
              <a:rPr lang="en-GB" noProof="0">
                <a:solidFill>
                  <a:schemeClr val="bg1"/>
                </a:solidFill>
              </a:rPr>
              <a:t>Bloods</a:t>
            </a:r>
          </a:p>
          <a:p>
            <a:r>
              <a:rPr lang="en-GB" noProof="0">
                <a:solidFill>
                  <a:schemeClr val="bg1"/>
                </a:solidFill>
              </a:rPr>
              <a:t>Microbiology</a:t>
            </a:r>
          </a:p>
          <a:p>
            <a:r>
              <a:rPr lang="en-GB" noProof="0">
                <a:solidFill>
                  <a:schemeClr val="bg1"/>
                </a:solidFill>
              </a:rPr>
              <a:t>Imaging</a:t>
            </a:r>
          </a:p>
          <a:p>
            <a:r>
              <a:rPr lang="en-GB" noProof="0">
                <a:solidFill>
                  <a:schemeClr val="bg1"/>
                </a:solidFill>
              </a:rPr>
              <a:t>Special Tests</a:t>
            </a:r>
          </a:p>
        </p:txBody>
      </p:sp>
      <p:sp>
        <p:nvSpPr>
          <p:cNvPr id="5" name="Action Button: Go Forward or Next 4">
            <a:hlinkClick r:id="" action="ppaction://hlinkshowjump?jump=nextslide" highlightClick="1"/>
            <a:extLst>
              <a:ext uri="{FF2B5EF4-FFF2-40B4-BE49-F238E27FC236}">
                <a16:creationId xmlns:a16="http://schemas.microsoft.com/office/drawing/2014/main" id="{AEABFAFF-852C-8864-ADAE-650CDB0A815E}"/>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38BBF01-BCEC-21EB-3C0F-99509D9017B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4B345079-DFBA-4E6C-B02D-18C2A4E4FF3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364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133B-CDF9-E7AF-08CC-A47A5983C791}"/>
              </a:ext>
            </a:extLst>
          </p:cNvPr>
          <p:cNvSpPr>
            <a:spLocks noGrp="1"/>
          </p:cNvSpPr>
          <p:nvPr>
            <p:ph type="title"/>
          </p:nvPr>
        </p:nvSpPr>
        <p:spPr/>
        <p:txBody>
          <a:bodyPr/>
          <a:lstStyle/>
          <a:p>
            <a:r>
              <a:rPr lang="en-GB" noProof="0"/>
              <a:t>Example 3</a:t>
            </a:r>
          </a:p>
        </p:txBody>
      </p:sp>
      <p:sp>
        <p:nvSpPr>
          <p:cNvPr id="3" name="Content Placeholder 2">
            <a:extLst>
              <a:ext uri="{FF2B5EF4-FFF2-40B4-BE49-F238E27FC236}">
                <a16:creationId xmlns:a16="http://schemas.microsoft.com/office/drawing/2014/main" id="{6882DC7F-2063-2503-BCAE-64757CE2B5A7}"/>
              </a:ext>
            </a:extLst>
          </p:cNvPr>
          <p:cNvSpPr>
            <a:spLocks noGrp="1"/>
          </p:cNvSpPr>
          <p:nvPr>
            <p:ph sz="half" idx="1"/>
          </p:nvPr>
        </p:nvSpPr>
        <p:spPr/>
        <p:txBody>
          <a:bodyPr/>
          <a:lstStyle/>
          <a:p>
            <a:r>
              <a:rPr lang="en-GB" noProof="0"/>
              <a:t>You are working on an orthopaedic ward. A patient has developed sudden breathlessness, tachypnoea, and chest pain. She had a femoral medullary nail placed 6 days ago after a mid-shaft fracture.</a:t>
            </a:r>
          </a:p>
        </p:txBody>
      </p:sp>
      <p:sp>
        <p:nvSpPr>
          <p:cNvPr id="4" name="Content Placeholder 3">
            <a:extLst>
              <a:ext uri="{FF2B5EF4-FFF2-40B4-BE49-F238E27FC236}">
                <a16:creationId xmlns:a16="http://schemas.microsoft.com/office/drawing/2014/main" id="{94EE93D8-3855-C313-66E4-F31F8E6DFC16}"/>
              </a:ext>
            </a:extLst>
          </p:cNvPr>
          <p:cNvSpPr>
            <a:spLocks noGrp="1"/>
          </p:cNvSpPr>
          <p:nvPr>
            <p:ph sz="half" idx="2"/>
          </p:nvPr>
        </p:nvSpPr>
        <p:spPr/>
        <p:txBody>
          <a:bodyPr/>
          <a:lstStyle/>
          <a:p>
            <a:r>
              <a:rPr lang="en-GB" b="1" noProof="0"/>
              <a:t>What investigation should you ask for first?</a:t>
            </a:r>
          </a:p>
        </p:txBody>
      </p:sp>
      <p:sp>
        <p:nvSpPr>
          <p:cNvPr id="5" name="Action Button: Go Forward or Next 4">
            <a:hlinkClick r:id="" action="ppaction://hlinkshowjump?jump=nextslide" highlightClick="1"/>
            <a:extLst>
              <a:ext uri="{FF2B5EF4-FFF2-40B4-BE49-F238E27FC236}">
                <a16:creationId xmlns:a16="http://schemas.microsoft.com/office/drawing/2014/main" id="{85FA62AB-B224-04D3-0FE9-9D2469DB65B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B71D03D-760F-E94D-C6DB-CC834A567B6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C12F65B8-9CC2-08DC-4C96-119399E9A47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6416013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1BE7F-9EB0-02A3-FDD5-63028C66D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E3F25-D791-E74B-89E5-D08776DF621E}"/>
              </a:ext>
            </a:extLst>
          </p:cNvPr>
          <p:cNvSpPr>
            <a:spLocks noGrp="1"/>
          </p:cNvSpPr>
          <p:nvPr>
            <p:ph type="title"/>
          </p:nvPr>
        </p:nvSpPr>
        <p:spPr/>
        <p:txBody>
          <a:bodyPr/>
          <a:lstStyle/>
          <a:p>
            <a:r>
              <a:rPr lang="en-GB" noProof="0"/>
              <a:t>Example 3 </a:t>
            </a:r>
          </a:p>
        </p:txBody>
      </p:sp>
      <p:sp>
        <p:nvSpPr>
          <p:cNvPr id="3" name="Content Placeholder 2">
            <a:extLst>
              <a:ext uri="{FF2B5EF4-FFF2-40B4-BE49-F238E27FC236}">
                <a16:creationId xmlns:a16="http://schemas.microsoft.com/office/drawing/2014/main" id="{8211937F-0E43-CFB1-BA7B-D163BEC73A3F}"/>
              </a:ext>
            </a:extLst>
          </p:cNvPr>
          <p:cNvSpPr>
            <a:spLocks noGrp="1"/>
          </p:cNvSpPr>
          <p:nvPr>
            <p:ph sz="half" idx="1"/>
          </p:nvPr>
        </p:nvSpPr>
        <p:spPr/>
        <p:txBody>
          <a:bodyPr/>
          <a:lstStyle/>
          <a:p>
            <a:r>
              <a:rPr lang="en-GB" b="1" noProof="0"/>
              <a:t>ECG</a:t>
            </a:r>
            <a:r>
              <a:rPr lang="en-GB" noProof="0"/>
              <a:t>.</a:t>
            </a:r>
          </a:p>
          <a:p>
            <a:r>
              <a:rPr lang="en-GB" noProof="0"/>
              <a:t>This presentation is most likely either respiratory or cardiac. The main bedside test that will help you to differentiate these causes is ECG.</a:t>
            </a:r>
          </a:p>
          <a:p>
            <a:r>
              <a:rPr lang="en-GB" noProof="0"/>
              <a:t>On most wards, all nurses and many HCAs will be able to perform an ECG. You can ask for this urgently whilst you organise other tests.</a:t>
            </a:r>
          </a:p>
        </p:txBody>
      </p:sp>
      <p:sp>
        <p:nvSpPr>
          <p:cNvPr id="4" name="Content Placeholder 3">
            <a:extLst>
              <a:ext uri="{FF2B5EF4-FFF2-40B4-BE49-F238E27FC236}">
                <a16:creationId xmlns:a16="http://schemas.microsoft.com/office/drawing/2014/main" id="{3F20444A-CE7E-DF93-C17C-A48D0A1C5283}"/>
              </a:ext>
            </a:extLst>
          </p:cNvPr>
          <p:cNvSpPr>
            <a:spLocks noGrp="1"/>
          </p:cNvSpPr>
          <p:nvPr>
            <p:ph sz="half" idx="2"/>
          </p:nvPr>
        </p:nvSpPr>
        <p:spPr/>
        <p:txBody>
          <a:bodyPr/>
          <a:lstStyle/>
          <a:p>
            <a:r>
              <a:rPr lang="en-GB" noProof="0"/>
              <a:t>Many things point to other diagnoses. You may think that some of the following are more likely:</a:t>
            </a:r>
          </a:p>
          <a:p>
            <a:pPr lvl="1"/>
            <a:r>
              <a:rPr lang="en-GB" noProof="0"/>
              <a:t>Pulmonary embolism</a:t>
            </a:r>
          </a:p>
          <a:p>
            <a:pPr lvl="1"/>
            <a:r>
              <a:rPr lang="en-GB" noProof="0"/>
              <a:t>Pneumothorax</a:t>
            </a:r>
          </a:p>
          <a:p>
            <a:pPr lvl="1"/>
            <a:r>
              <a:rPr lang="en-GB" noProof="0"/>
              <a:t>Pneumonia</a:t>
            </a:r>
          </a:p>
          <a:p>
            <a:r>
              <a:rPr lang="en-GB" noProof="0"/>
              <a:t>The investigation of choice for these might be chest radiograph.</a:t>
            </a:r>
          </a:p>
          <a:p>
            <a:r>
              <a:rPr lang="en-GB" noProof="0"/>
              <a:t>However, this takes longer to organise, and is more expensive.</a:t>
            </a:r>
          </a:p>
        </p:txBody>
      </p:sp>
      <p:sp>
        <p:nvSpPr>
          <p:cNvPr id="5" name="Action Button: Go Forward or Next 4">
            <a:hlinkClick r:id="" action="ppaction://hlinkshowjump?jump=nextslide" highlightClick="1"/>
            <a:extLst>
              <a:ext uri="{FF2B5EF4-FFF2-40B4-BE49-F238E27FC236}">
                <a16:creationId xmlns:a16="http://schemas.microsoft.com/office/drawing/2014/main" id="{8B206543-764F-86EA-106A-C48665D68A4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84DAB1B2-BFF9-902D-A67F-902CE2CD8B27}"/>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82482242-4CF8-03F4-E667-713FB83EA59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425634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6CFF9-5D39-401E-CD73-A7BD3DC36A8B}"/>
              </a:ext>
            </a:extLst>
          </p:cNvPr>
          <p:cNvSpPr>
            <a:spLocks noGrp="1"/>
          </p:cNvSpPr>
          <p:nvPr>
            <p:ph type="title"/>
          </p:nvPr>
        </p:nvSpPr>
        <p:spPr/>
        <p:txBody>
          <a:bodyPr/>
          <a:lstStyle/>
          <a:p>
            <a:r>
              <a:rPr lang="en-GB" noProof="0"/>
              <a:t>Investigations – Bedside</a:t>
            </a:r>
          </a:p>
        </p:txBody>
      </p:sp>
      <p:sp>
        <p:nvSpPr>
          <p:cNvPr id="3" name="Content Placeholder 2">
            <a:extLst>
              <a:ext uri="{FF2B5EF4-FFF2-40B4-BE49-F238E27FC236}">
                <a16:creationId xmlns:a16="http://schemas.microsoft.com/office/drawing/2014/main" id="{718C09D0-F986-B575-ABC3-37583A493CD1}"/>
              </a:ext>
            </a:extLst>
          </p:cNvPr>
          <p:cNvSpPr>
            <a:spLocks noGrp="1"/>
          </p:cNvSpPr>
          <p:nvPr>
            <p:ph sz="half" idx="1"/>
          </p:nvPr>
        </p:nvSpPr>
        <p:spPr/>
        <p:txBody>
          <a:bodyPr/>
          <a:lstStyle/>
          <a:p>
            <a:r>
              <a:rPr lang="en-GB" noProof="0">
                <a:solidFill>
                  <a:schemeClr val="bg1"/>
                </a:solidFill>
              </a:rPr>
              <a:t>Bedside tests are your first-line, as they are the cheapest, easiest, and fastest to perform.</a:t>
            </a:r>
          </a:p>
          <a:p>
            <a:r>
              <a:rPr lang="en-GB">
                <a:solidFill>
                  <a:schemeClr val="bg1"/>
                </a:solidFill>
              </a:rPr>
              <a:t>They often have a narrow clinical question where you can rule something out quickly, and should be tailored to the patient.</a:t>
            </a:r>
          </a:p>
          <a:p>
            <a:r>
              <a:rPr lang="en-GB" noProof="0">
                <a:solidFill>
                  <a:schemeClr val="bg1"/>
                </a:solidFill>
              </a:rPr>
              <a:t>In the acute setting, all may be useful.</a:t>
            </a:r>
          </a:p>
        </p:txBody>
      </p:sp>
      <p:sp>
        <p:nvSpPr>
          <p:cNvPr id="4" name="Content Placeholder 3">
            <a:extLst>
              <a:ext uri="{FF2B5EF4-FFF2-40B4-BE49-F238E27FC236}">
                <a16:creationId xmlns:a16="http://schemas.microsoft.com/office/drawing/2014/main" id="{6278228B-3422-9984-30FE-4AD88302DAB7}"/>
              </a:ext>
            </a:extLst>
          </p:cNvPr>
          <p:cNvSpPr>
            <a:spLocks noGrp="1"/>
          </p:cNvSpPr>
          <p:nvPr>
            <p:ph sz="half" idx="2"/>
          </p:nvPr>
        </p:nvSpPr>
        <p:spPr/>
        <p:txBody>
          <a:bodyPr/>
          <a:lstStyle/>
          <a:p>
            <a:r>
              <a:rPr lang="en-GB">
                <a:solidFill>
                  <a:schemeClr val="bg1"/>
                </a:solidFill>
              </a:rPr>
              <a:t>Core bedside tests include:</a:t>
            </a:r>
          </a:p>
          <a:p>
            <a:pPr lvl="1"/>
            <a:r>
              <a:rPr lang="en-GB">
                <a:solidFill>
                  <a:schemeClr val="bg1"/>
                </a:solidFill>
              </a:rPr>
              <a:t>ECG</a:t>
            </a:r>
          </a:p>
          <a:p>
            <a:pPr lvl="1"/>
            <a:r>
              <a:rPr lang="en-GB">
                <a:solidFill>
                  <a:schemeClr val="bg1"/>
                </a:solidFill>
              </a:rPr>
              <a:t>Urinalysis</a:t>
            </a:r>
          </a:p>
          <a:p>
            <a:pPr lvl="1"/>
            <a:r>
              <a:rPr lang="en-GB">
                <a:solidFill>
                  <a:schemeClr val="bg1"/>
                </a:solidFill>
              </a:rPr>
              <a:t>Blood glucose</a:t>
            </a:r>
          </a:p>
          <a:p>
            <a:pPr lvl="1"/>
            <a:r>
              <a:rPr lang="en-GB">
                <a:solidFill>
                  <a:schemeClr val="bg1"/>
                </a:solidFill>
              </a:rPr>
              <a:t>Pregnancy test</a:t>
            </a:r>
          </a:p>
          <a:p>
            <a:pPr lvl="1"/>
            <a:endParaRPr lang="en-GB">
              <a:solidFill>
                <a:schemeClr val="bg1"/>
              </a:solidFill>
            </a:endParaRPr>
          </a:p>
          <a:p>
            <a:r>
              <a:rPr lang="en-GB" b="1">
                <a:solidFill>
                  <a:schemeClr val="bg1"/>
                </a:solidFill>
              </a:rPr>
              <a:t>Always remember orifices</a:t>
            </a:r>
            <a:r>
              <a:rPr lang="en-GB">
                <a:solidFill>
                  <a:schemeClr val="bg1"/>
                </a:solidFill>
              </a:rPr>
              <a:t>, especially input – output charts, and surgical drains.</a:t>
            </a:r>
          </a:p>
          <a:p>
            <a:pPr lvl="1"/>
            <a:r>
              <a:rPr lang="en-GB">
                <a:solidFill>
                  <a:schemeClr val="bg1"/>
                </a:solidFill>
              </a:rPr>
              <a:t>Consult the nursing team for specific details about these.</a:t>
            </a:r>
          </a:p>
          <a:p>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A0406217-9DB6-B035-E08D-216074EDFA60}"/>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22EC44E-0998-6A6D-09E4-6F7DF8BB7D6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7F8795B9-7252-9CF2-3056-94A6DA89422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5387564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4A60392-6116-3AE1-79C8-8851BA4D7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0C0CC-4504-A494-B39A-A42A17FD7209}"/>
              </a:ext>
            </a:extLst>
          </p:cNvPr>
          <p:cNvSpPr>
            <a:spLocks noGrp="1"/>
          </p:cNvSpPr>
          <p:nvPr>
            <p:ph type="title"/>
          </p:nvPr>
        </p:nvSpPr>
        <p:spPr/>
        <p:txBody>
          <a:bodyPr/>
          <a:lstStyle/>
          <a:p>
            <a:r>
              <a:rPr lang="en-GB" noProof="0"/>
              <a:t>Investigations – Bloods</a:t>
            </a:r>
          </a:p>
        </p:txBody>
      </p:sp>
      <p:sp>
        <p:nvSpPr>
          <p:cNvPr id="3" name="Content Placeholder 2">
            <a:extLst>
              <a:ext uri="{FF2B5EF4-FFF2-40B4-BE49-F238E27FC236}">
                <a16:creationId xmlns:a16="http://schemas.microsoft.com/office/drawing/2014/main" id="{4CCE3896-1A10-1715-EDEA-09B7BA841395}"/>
              </a:ext>
            </a:extLst>
          </p:cNvPr>
          <p:cNvSpPr>
            <a:spLocks noGrp="1"/>
          </p:cNvSpPr>
          <p:nvPr>
            <p:ph sz="half" idx="1"/>
          </p:nvPr>
        </p:nvSpPr>
        <p:spPr/>
        <p:txBody>
          <a:bodyPr/>
          <a:lstStyle/>
          <a:p>
            <a:r>
              <a:rPr lang="en-GB" noProof="0">
                <a:solidFill>
                  <a:schemeClr val="bg1"/>
                </a:solidFill>
              </a:rPr>
              <a:t>Blood tests are cheap and easy in most patients. </a:t>
            </a:r>
            <a:r>
              <a:rPr lang="en-GB">
                <a:solidFill>
                  <a:schemeClr val="bg1"/>
                </a:solidFill>
              </a:rPr>
              <a:t>They have variable turn-around times, but most can have results returned within a few hours.</a:t>
            </a:r>
          </a:p>
          <a:p>
            <a:r>
              <a:rPr lang="en-GB">
                <a:solidFill>
                  <a:schemeClr val="bg1"/>
                </a:solidFill>
              </a:rPr>
              <a:t>Point-of-care tests such as ABG and VBG can be particularly useful for the deteriorating patient, as they can be returned within minutes.</a:t>
            </a:r>
            <a:endParaRPr lang="en-GB" noProof="0">
              <a:solidFill>
                <a:schemeClr val="bg1"/>
              </a:solidFill>
            </a:endParaRPr>
          </a:p>
        </p:txBody>
      </p:sp>
      <p:sp>
        <p:nvSpPr>
          <p:cNvPr id="4" name="Content Placeholder 3">
            <a:extLst>
              <a:ext uri="{FF2B5EF4-FFF2-40B4-BE49-F238E27FC236}">
                <a16:creationId xmlns:a16="http://schemas.microsoft.com/office/drawing/2014/main" id="{DF0ED2E5-4921-4112-E1D2-B2E201D8A397}"/>
              </a:ext>
            </a:extLst>
          </p:cNvPr>
          <p:cNvSpPr>
            <a:spLocks noGrp="1"/>
          </p:cNvSpPr>
          <p:nvPr>
            <p:ph sz="half" idx="2"/>
          </p:nvPr>
        </p:nvSpPr>
        <p:spPr/>
        <p:txBody>
          <a:bodyPr/>
          <a:lstStyle/>
          <a:p>
            <a:r>
              <a:rPr lang="en-GB" noProof="0">
                <a:solidFill>
                  <a:schemeClr val="bg1"/>
                </a:solidFill>
              </a:rPr>
              <a:t>Key blood tests include:</a:t>
            </a:r>
          </a:p>
          <a:p>
            <a:pPr lvl="1"/>
            <a:r>
              <a:rPr lang="en-GB" noProof="0">
                <a:solidFill>
                  <a:schemeClr val="bg1"/>
                </a:solidFill>
              </a:rPr>
              <a:t>Haematology (FBC, coagulation, HbA1C)</a:t>
            </a:r>
          </a:p>
          <a:p>
            <a:pPr lvl="1"/>
            <a:r>
              <a:rPr lang="en-GB" noProof="0">
                <a:solidFill>
                  <a:schemeClr val="bg1"/>
                </a:solidFill>
              </a:rPr>
              <a:t>Biochemistry (U&amp;Es, LFT, CRP and ESR)</a:t>
            </a:r>
          </a:p>
          <a:p>
            <a:pPr lvl="1"/>
            <a:r>
              <a:rPr lang="en-GB" noProof="0">
                <a:solidFill>
                  <a:schemeClr val="bg1"/>
                </a:solidFill>
              </a:rPr>
              <a:t>Endocrinology (thyroid, adrenal, gonadal)</a:t>
            </a:r>
          </a:p>
          <a:p>
            <a:pPr lvl="1"/>
            <a:r>
              <a:rPr lang="en-GB" noProof="0">
                <a:solidFill>
                  <a:schemeClr val="bg1"/>
                </a:solidFill>
              </a:rPr>
              <a:t>Immunology (crossmatch, G&amp;S, ANA)</a:t>
            </a:r>
          </a:p>
          <a:p>
            <a:pPr lvl="1"/>
            <a:r>
              <a:rPr lang="en-GB" noProof="0">
                <a:solidFill>
                  <a:schemeClr val="bg1"/>
                </a:solidFill>
              </a:rPr>
              <a:t>Toxicology</a:t>
            </a:r>
          </a:p>
          <a:p>
            <a:pPr lvl="1"/>
            <a:r>
              <a:rPr lang="en-GB" noProof="0">
                <a:solidFill>
                  <a:schemeClr val="bg1"/>
                </a:solidFill>
              </a:rPr>
              <a:t>Gases (ABG, VBG)</a:t>
            </a:r>
          </a:p>
        </p:txBody>
      </p:sp>
      <p:sp>
        <p:nvSpPr>
          <p:cNvPr id="5" name="Action Button: Go Forward or Next 4">
            <a:hlinkClick r:id="" action="ppaction://hlinkshowjump?jump=nextslide" highlightClick="1"/>
            <a:extLst>
              <a:ext uri="{FF2B5EF4-FFF2-40B4-BE49-F238E27FC236}">
                <a16:creationId xmlns:a16="http://schemas.microsoft.com/office/drawing/2014/main" id="{931BE3DC-0424-2BE3-2853-EFC55387CE6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F4DB314-6A62-62F9-B017-B83C5F0529B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021F2323-4E75-6409-BE8D-E8240DB9C68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68852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789049C-60DF-67FF-B27E-C10E79D53F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A5242-4D42-43D7-F5BC-DF2476D4CF2C}"/>
              </a:ext>
            </a:extLst>
          </p:cNvPr>
          <p:cNvSpPr>
            <a:spLocks noGrp="1"/>
          </p:cNvSpPr>
          <p:nvPr>
            <p:ph type="title"/>
          </p:nvPr>
        </p:nvSpPr>
        <p:spPr/>
        <p:txBody>
          <a:bodyPr/>
          <a:lstStyle/>
          <a:p>
            <a:r>
              <a:rPr lang="en-GB" noProof="0"/>
              <a:t>Investigations – Microbiology</a:t>
            </a:r>
          </a:p>
        </p:txBody>
      </p:sp>
      <p:sp>
        <p:nvSpPr>
          <p:cNvPr id="3" name="Content Placeholder 2">
            <a:extLst>
              <a:ext uri="{FF2B5EF4-FFF2-40B4-BE49-F238E27FC236}">
                <a16:creationId xmlns:a16="http://schemas.microsoft.com/office/drawing/2014/main" id="{97B3B087-0ED8-7336-5B9E-571F38290769}"/>
              </a:ext>
            </a:extLst>
          </p:cNvPr>
          <p:cNvSpPr>
            <a:spLocks noGrp="1"/>
          </p:cNvSpPr>
          <p:nvPr>
            <p:ph sz="half" idx="1"/>
          </p:nvPr>
        </p:nvSpPr>
        <p:spPr/>
        <p:txBody>
          <a:bodyPr/>
          <a:lstStyle/>
          <a:p>
            <a:r>
              <a:rPr lang="en-GB" noProof="0">
                <a:solidFill>
                  <a:schemeClr val="bg1"/>
                </a:solidFill>
              </a:rPr>
              <a:t>Microbes may be in any body tissue, and often spread from their original source.</a:t>
            </a:r>
          </a:p>
          <a:p>
            <a:r>
              <a:rPr lang="en-GB" noProof="0">
                <a:solidFill>
                  <a:schemeClr val="bg1"/>
                </a:solidFill>
              </a:rPr>
              <a:t>Microbiology samples may be taken from any primary or secondary source (some are easier).</a:t>
            </a:r>
          </a:p>
          <a:p>
            <a:r>
              <a:rPr lang="en-GB" noProof="0">
                <a:solidFill>
                  <a:schemeClr val="bg1"/>
                </a:solidFill>
              </a:rPr>
              <a:t>Microbiology (especially tests of drug sensitivity) are more expensive and have a lead time of many days.</a:t>
            </a:r>
          </a:p>
          <a:p>
            <a:r>
              <a:rPr lang="en-GB">
                <a:solidFill>
                  <a:schemeClr val="bg1"/>
                </a:solidFill>
              </a:rPr>
              <a:t>Cultures may take days to return results, sensitivities even longer.</a:t>
            </a:r>
            <a:endParaRPr lang="en-GB" noProof="0">
              <a:solidFill>
                <a:schemeClr val="bg1"/>
              </a:solidFill>
            </a:endParaRPr>
          </a:p>
        </p:txBody>
      </p:sp>
      <p:sp>
        <p:nvSpPr>
          <p:cNvPr id="4" name="Content Placeholder 3">
            <a:extLst>
              <a:ext uri="{FF2B5EF4-FFF2-40B4-BE49-F238E27FC236}">
                <a16:creationId xmlns:a16="http://schemas.microsoft.com/office/drawing/2014/main" id="{E7A123B3-6510-323D-B5EE-771677074635}"/>
              </a:ext>
            </a:extLst>
          </p:cNvPr>
          <p:cNvSpPr>
            <a:spLocks noGrp="1"/>
          </p:cNvSpPr>
          <p:nvPr>
            <p:ph sz="half" idx="2"/>
          </p:nvPr>
        </p:nvSpPr>
        <p:spPr/>
        <p:txBody>
          <a:bodyPr/>
          <a:lstStyle/>
          <a:p>
            <a:r>
              <a:rPr lang="en-GB" noProof="0">
                <a:solidFill>
                  <a:schemeClr val="bg1"/>
                </a:solidFill>
              </a:rPr>
              <a:t>Key microbiology sources for cultures include:</a:t>
            </a:r>
          </a:p>
          <a:p>
            <a:pPr lvl="1"/>
            <a:r>
              <a:rPr lang="en-GB" noProof="0">
                <a:solidFill>
                  <a:schemeClr val="bg1"/>
                </a:solidFill>
              </a:rPr>
              <a:t>Blood</a:t>
            </a:r>
          </a:p>
          <a:p>
            <a:pPr lvl="1"/>
            <a:r>
              <a:rPr lang="en-GB" noProof="0">
                <a:solidFill>
                  <a:schemeClr val="bg1"/>
                </a:solidFill>
              </a:rPr>
              <a:t>Swab (wounds, pus)</a:t>
            </a:r>
          </a:p>
          <a:p>
            <a:pPr lvl="1"/>
            <a:r>
              <a:rPr lang="en-GB" noProof="0">
                <a:solidFill>
                  <a:schemeClr val="bg1"/>
                </a:solidFill>
              </a:rPr>
              <a:t>Biopsy</a:t>
            </a:r>
          </a:p>
          <a:p>
            <a:pPr lvl="1"/>
            <a:r>
              <a:rPr lang="en-GB" noProof="0">
                <a:solidFill>
                  <a:schemeClr val="bg1"/>
                </a:solidFill>
              </a:rPr>
              <a:t>Sputum</a:t>
            </a:r>
          </a:p>
          <a:p>
            <a:pPr lvl="1"/>
            <a:r>
              <a:rPr lang="en-GB" noProof="0">
                <a:solidFill>
                  <a:schemeClr val="bg1"/>
                </a:solidFill>
              </a:rPr>
              <a:t>Urine</a:t>
            </a:r>
          </a:p>
          <a:p>
            <a:pPr lvl="1"/>
            <a:r>
              <a:rPr lang="en-GB" noProof="0">
                <a:solidFill>
                  <a:schemeClr val="bg1"/>
                </a:solidFill>
              </a:rPr>
              <a:t>Stool</a:t>
            </a:r>
          </a:p>
        </p:txBody>
      </p:sp>
      <p:sp>
        <p:nvSpPr>
          <p:cNvPr id="5" name="Action Button: Go Forward or Next 4">
            <a:hlinkClick r:id="" action="ppaction://hlinkshowjump?jump=nextslide" highlightClick="1"/>
            <a:extLst>
              <a:ext uri="{FF2B5EF4-FFF2-40B4-BE49-F238E27FC236}">
                <a16:creationId xmlns:a16="http://schemas.microsoft.com/office/drawing/2014/main" id="{7485ADFE-F408-E095-44A0-AB38A4C9E89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520C98F-B350-E06B-FE3F-9B3467AD80F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B0E77BD-AF0C-ACA0-BA6E-5425CBE12A4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75577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1B821FA-F659-1314-6660-BE021C077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EAF57-A695-E721-2694-3AAAF22CD63A}"/>
              </a:ext>
            </a:extLst>
          </p:cNvPr>
          <p:cNvSpPr>
            <a:spLocks noGrp="1"/>
          </p:cNvSpPr>
          <p:nvPr>
            <p:ph type="title"/>
          </p:nvPr>
        </p:nvSpPr>
        <p:spPr/>
        <p:txBody>
          <a:bodyPr/>
          <a:lstStyle/>
          <a:p>
            <a:r>
              <a:rPr lang="en-GB" noProof="0"/>
              <a:t>Investigations – Imaging</a:t>
            </a:r>
          </a:p>
        </p:txBody>
      </p:sp>
      <p:sp>
        <p:nvSpPr>
          <p:cNvPr id="3" name="Content Placeholder 2">
            <a:extLst>
              <a:ext uri="{FF2B5EF4-FFF2-40B4-BE49-F238E27FC236}">
                <a16:creationId xmlns:a16="http://schemas.microsoft.com/office/drawing/2014/main" id="{EA977AFC-CFB9-8808-2AA6-994E93C55DC6}"/>
              </a:ext>
            </a:extLst>
          </p:cNvPr>
          <p:cNvSpPr>
            <a:spLocks noGrp="1"/>
          </p:cNvSpPr>
          <p:nvPr>
            <p:ph sz="half" idx="1"/>
          </p:nvPr>
        </p:nvSpPr>
        <p:spPr/>
        <p:txBody>
          <a:bodyPr/>
          <a:lstStyle/>
          <a:p>
            <a:r>
              <a:rPr lang="en-GB" noProof="0">
                <a:solidFill>
                  <a:schemeClr val="bg1"/>
                </a:solidFill>
              </a:rPr>
              <a:t>Imaging </a:t>
            </a:r>
            <a:r>
              <a:rPr lang="en-GB">
                <a:solidFill>
                  <a:schemeClr val="bg1"/>
                </a:solidFill>
              </a:rPr>
              <a:t>may provide definitive diagnosis in many cases.</a:t>
            </a:r>
          </a:p>
          <a:p>
            <a:r>
              <a:rPr lang="en-GB" noProof="0">
                <a:solidFill>
                  <a:schemeClr val="bg1"/>
                </a:solidFill>
              </a:rPr>
              <a:t>Imaging is more expensive and (except for radiograph and some  ultrasounds) can</a:t>
            </a:r>
            <a:r>
              <a:rPr lang="en-GB">
                <a:solidFill>
                  <a:schemeClr val="bg1"/>
                </a:solidFill>
              </a:rPr>
              <a:t> take a long time to organise.</a:t>
            </a:r>
            <a:endParaRPr lang="en-GB" noProof="0">
              <a:solidFill>
                <a:schemeClr val="bg1"/>
              </a:solidFill>
            </a:endParaRPr>
          </a:p>
        </p:txBody>
      </p:sp>
      <p:sp>
        <p:nvSpPr>
          <p:cNvPr id="4" name="Content Placeholder 3">
            <a:extLst>
              <a:ext uri="{FF2B5EF4-FFF2-40B4-BE49-F238E27FC236}">
                <a16:creationId xmlns:a16="http://schemas.microsoft.com/office/drawing/2014/main" id="{7C76436F-64C0-0A5C-EC96-8E9643BA2FCC}"/>
              </a:ext>
            </a:extLst>
          </p:cNvPr>
          <p:cNvSpPr>
            <a:spLocks noGrp="1"/>
          </p:cNvSpPr>
          <p:nvPr>
            <p:ph sz="half" idx="2"/>
          </p:nvPr>
        </p:nvSpPr>
        <p:spPr/>
        <p:txBody>
          <a:bodyPr/>
          <a:lstStyle/>
          <a:p>
            <a:r>
              <a:rPr lang="en-GB" noProof="0">
                <a:solidFill>
                  <a:schemeClr val="bg1"/>
                </a:solidFill>
              </a:rPr>
              <a:t>Key imaging methods include:</a:t>
            </a:r>
          </a:p>
          <a:p>
            <a:pPr lvl="1"/>
            <a:r>
              <a:rPr lang="en-GB" noProof="0">
                <a:solidFill>
                  <a:schemeClr val="bg1"/>
                </a:solidFill>
              </a:rPr>
              <a:t>Radiograph</a:t>
            </a:r>
          </a:p>
          <a:p>
            <a:pPr lvl="1"/>
            <a:r>
              <a:rPr lang="en-GB" noProof="0">
                <a:solidFill>
                  <a:schemeClr val="bg1"/>
                </a:solidFill>
              </a:rPr>
              <a:t>Ultrasound</a:t>
            </a:r>
          </a:p>
          <a:p>
            <a:pPr lvl="1"/>
            <a:r>
              <a:rPr lang="en-GB" noProof="0">
                <a:solidFill>
                  <a:schemeClr val="bg1"/>
                </a:solidFill>
              </a:rPr>
              <a:t>CT</a:t>
            </a:r>
          </a:p>
          <a:p>
            <a:pPr lvl="1"/>
            <a:r>
              <a:rPr lang="en-GB" noProof="0">
                <a:solidFill>
                  <a:schemeClr val="bg1"/>
                </a:solidFill>
              </a:rPr>
              <a:t>MRI</a:t>
            </a:r>
          </a:p>
          <a:p>
            <a:pPr lvl="1"/>
            <a:r>
              <a:rPr lang="en-GB" noProof="0">
                <a:solidFill>
                  <a:schemeClr val="bg1"/>
                </a:solidFill>
              </a:rPr>
              <a:t>Nuclear imaging</a:t>
            </a:r>
          </a:p>
        </p:txBody>
      </p:sp>
      <p:sp>
        <p:nvSpPr>
          <p:cNvPr id="5" name="Action Button: Go Forward or Next 4">
            <a:hlinkClick r:id="" action="ppaction://hlinkshowjump?jump=nextslide" highlightClick="1"/>
            <a:extLst>
              <a:ext uri="{FF2B5EF4-FFF2-40B4-BE49-F238E27FC236}">
                <a16:creationId xmlns:a16="http://schemas.microsoft.com/office/drawing/2014/main" id="{442DF5FF-A110-108F-FBFC-52D243FB43E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508C9B8-3E97-5987-DAE8-B79E4E6C579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2DEA049-2778-F07F-D80B-545D2B2C003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652033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B604A6A-1792-E80A-A05C-58E73542F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2F738E-0F23-0BCB-468B-3E16F15890FB}"/>
              </a:ext>
            </a:extLst>
          </p:cNvPr>
          <p:cNvSpPr>
            <a:spLocks noGrp="1"/>
          </p:cNvSpPr>
          <p:nvPr>
            <p:ph type="title"/>
          </p:nvPr>
        </p:nvSpPr>
        <p:spPr/>
        <p:txBody>
          <a:bodyPr/>
          <a:lstStyle/>
          <a:p>
            <a:r>
              <a:rPr lang="en-GB" noProof="0"/>
              <a:t>Investigations – Special Tests</a:t>
            </a:r>
          </a:p>
        </p:txBody>
      </p:sp>
      <p:sp>
        <p:nvSpPr>
          <p:cNvPr id="3" name="Content Placeholder 2">
            <a:extLst>
              <a:ext uri="{FF2B5EF4-FFF2-40B4-BE49-F238E27FC236}">
                <a16:creationId xmlns:a16="http://schemas.microsoft.com/office/drawing/2014/main" id="{5D72C854-07B5-E858-99F0-1E9B33C46C48}"/>
              </a:ext>
            </a:extLst>
          </p:cNvPr>
          <p:cNvSpPr>
            <a:spLocks noGrp="1"/>
          </p:cNvSpPr>
          <p:nvPr>
            <p:ph sz="half" idx="1"/>
          </p:nvPr>
        </p:nvSpPr>
        <p:spPr/>
        <p:txBody>
          <a:bodyPr/>
          <a:lstStyle/>
          <a:p>
            <a:r>
              <a:rPr lang="en-GB" noProof="0">
                <a:solidFill>
                  <a:schemeClr val="bg1"/>
                </a:solidFill>
              </a:rPr>
              <a:t>Special tests encompasses those requiring the input of hospital specialists, such as </a:t>
            </a:r>
            <a:r>
              <a:rPr lang="en-GB" b="1" noProof="0">
                <a:solidFill>
                  <a:schemeClr val="bg1"/>
                </a:solidFill>
              </a:rPr>
              <a:t>biopsies</a:t>
            </a:r>
            <a:r>
              <a:rPr lang="en-GB" noProof="0">
                <a:solidFill>
                  <a:schemeClr val="bg1"/>
                </a:solidFill>
              </a:rPr>
              <a:t> and </a:t>
            </a:r>
            <a:r>
              <a:rPr lang="en-GB" b="1" noProof="0">
                <a:solidFill>
                  <a:schemeClr val="bg1"/>
                </a:solidFill>
              </a:rPr>
              <a:t>endoscopy</a:t>
            </a:r>
            <a:r>
              <a:rPr lang="en-GB" noProof="0">
                <a:solidFill>
                  <a:schemeClr val="bg1"/>
                </a:solidFill>
              </a:rPr>
              <a:t>.</a:t>
            </a:r>
          </a:p>
          <a:p>
            <a:r>
              <a:rPr lang="en-GB">
                <a:solidFill>
                  <a:schemeClr val="bg1"/>
                </a:solidFill>
              </a:rPr>
              <a:t>The decision on whether to perform these tests rests with the clinician performing it, with a serious consideration of the risk-benefit balance (unlike most other investigations where risks are often much lower).</a:t>
            </a:r>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B4908C70-FDD4-2F7A-96DC-B8F2CC0CD78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97C7F2C-8BEB-9A77-04C8-44E4CC550FC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6036957D-0ADE-9507-991E-EB0A6FA7019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4098" name="Picture 2" descr="undefined">
            <a:extLst>
              <a:ext uri="{FF2B5EF4-FFF2-40B4-BE49-F238E27FC236}">
                <a16:creationId xmlns:a16="http://schemas.microsoft.com/office/drawing/2014/main" id="{41731F7A-C04E-A388-96D9-B5CFC7DB08D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89525" y="2610525"/>
            <a:ext cx="4184650" cy="298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807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E7C7931A-A6A4-6634-7961-5B9F6C2CA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66020-7D32-4AE8-C99A-099E9C31AB0E}"/>
              </a:ext>
            </a:extLst>
          </p:cNvPr>
          <p:cNvSpPr>
            <a:spLocks noGrp="1"/>
          </p:cNvSpPr>
          <p:nvPr>
            <p:ph type="title"/>
          </p:nvPr>
        </p:nvSpPr>
        <p:spPr>
          <a:xfrm>
            <a:off x="677334" y="609600"/>
            <a:ext cx="8596668" cy="659363"/>
          </a:xfrm>
        </p:spPr>
        <p:txBody>
          <a:bodyPr/>
          <a:lstStyle/>
          <a:p>
            <a:r>
              <a:rPr lang="en-GB" noProof="0"/>
              <a:t>Escalation Plan</a:t>
            </a:r>
          </a:p>
        </p:txBody>
      </p:sp>
      <p:sp>
        <p:nvSpPr>
          <p:cNvPr id="3" name="Content Placeholder 2">
            <a:extLst>
              <a:ext uri="{FF2B5EF4-FFF2-40B4-BE49-F238E27FC236}">
                <a16:creationId xmlns:a16="http://schemas.microsoft.com/office/drawing/2014/main" id="{A6F9F85A-2E3D-F485-5491-367BABB29F34}"/>
              </a:ext>
            </a:extLst>
          </p:cNvPr>
          <p:cNvSpPr>
            <a:spLocks noGrp="1"/>
          </p:cNvSpPr>
          <p:nvPr>
            <p:ph sz="half" idx="1"/>
          </p:nvPr>
        </p:nvSpPr>
        <p:spPr>
          <a:xfrm>
            <a:off x="677334" y="1268963"/>
            <a:ext cx="4184035" cy="4772398"/>
          </a:xfrm>
        </p:spPr>
        <p:txBody>
          <a:bodyPr/>
          <a:lstStyle/>
          <a:p>
            <a:r>
              <a:rPr lang="en-GB" b="1" noProof="0">
                <a:solidFill>
                  <a:schemeClr val="bg1"/>
                </a:solidFill>
              </a:rPr>
              <a:t>All</a:t>
            </a:r>
            <a:r>
              <a:rPr lang="en-GB" noProof="0">
                <a:solidFill>
                  <a:schemeClr val="bg1"/>
                </a:solidFill>
              </a:rPr>
              <a:t> patients should have an escalation plan.</a:t>
            </a:r>
          </a:p>
          <a:p>
            <a:pPr lvl="1"/>
            <a:r>
              <a:rPr lang="en-GB" noProof="0">
                <a:solidFill>
                  <a:schemeClr val="bg1"/>
                </a:solidFill>
              </a:rPr>
              <a:t>If no plan is agreed, full escalation (including CPR) is assumed.</a:t>
            </a:r>
          </a:p>
          <a:p>
            <a:r>
              <a:rPr lang="en-GB" noProof="0">
                <a:solidFill>
                  <a:schemeClr val="bg1"/>
                </a:solidFill>
              </a:rPr>
              <a:t>Plans should bear in mind patient conditions, priorities, clinical opinion, mental capacity, and family support.</a:t>
            </a:r>
          </a:p>
          <a:p>
            <a:r>
              <a:rPr lang="en-GB" i="1" noProof="0">
                <a:solidFill>
                  <a:schemeClr val="bg1"/>
                </a:solidFill>
              </a:rPr>
              <a:t>ReSPECT</a:t>
            </a:r>
            <a:r>
              <a:rPr lang="en-GB" noProof="0">
                <a:solidFill>
                  <a:schemeClr val="bg1"/>
                </a:solidFill>
              </a:rPr>
              <a:t> is a growingly popular template for escalation planning.</a:t>
            </a:r>
            <a:endParaRPr lang="en-GB" i="1" noProof="0">
              <a:solidFill>
                <a:schemeClr val="bg1"/>
              </a:solidFill>
            </a:endParaRPr>
          </a:p>
          <a:p>
            <a:r>
              <a:rPr lang="en-GB" noProof="0">
                <a:solidFill>
                  <a:schemeClr val="bg1"/>
                </a:solidFill>
              </a:rPr>
              <a:t>DNACPR is often a highly relevant part of the escalation plan, though other aspects (such as limits on intensive care) are also relevant.</a:t>
            </a:r>
          </a:p>
        </p:txBody>
      </p:sp>
      <p:sp>
        <p:nvSpPr>
          <p:cNvPr id="5" name="Action Button: Go Forward or Next 4">
            <a:hlinkClick r:id="" action="ppaction://hlinkshowjump?jump=nextslide" highlightClick="1"/>
            <a:extLst>
              <a:ext uri="{FF2B5EF4-FFF2-40B4-BE49-F238E27FC236}">
                <a16:creationId xmlns:a16="http://schemas.microsoft.com/office/drawing/2014/main" id="{0B2E4080-D16A-7C35-3FBD-E62D76585FC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D0EC4178-CE3F-A291-AD45-2E10ACAFADA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2" name="Picture 11">
            <a:extLst>
              <a:ext uri="{FF2B5EF4-FFF2-40B4-BE49-F238E27FC236}">
                <a16:creationId xmlns:a16="http://schemas.microsoft.com/office/drawing/2014/main" id="{BB755544-0C97-5A78-1608-F0EDCE792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1874" y="1268963"/>
            <a:ext cx="3526851" cy="4941755"/>
          </a:xfrm>
          <a:prstGeom prst="rect">
            <a:avLst/>
          </a:prstGeom>
        </p:spPr>
      </p:pic>
      <p:sp>
        <p:nvSpPr>
          <p:cNvPr id="4" name="Action Button: Get Information 3">
            <a:hlinkClick r:id="rId3" action="ppaction://hlinksldjump" highlightClick="1"/>
            <a:extLst>
              <a:ext uri="{FF2B5EF4-FFF2-40B4-BE49-F238E27FC236}">
                <a16:creationId xmlns:a16="http://schemas.microsoft.com/office/drawing/2014/main" id="{FAB56427-7AE6-7F74-D525-6E3CB5CC250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537508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45185-3C03-9B13-3CF4-87310ED64CFB}"/>
              </a:ext>
            </a:extLst>
          </p:cNvPr>
          <p:cNvSpPr>
            <a:spLocks noGrp="1"/>
          </p:cNvSpPr>
          <p:nvPr>
            <p:ph type="title"/>
          </p:nvPr>
        </p:nvSpPr>
        <p:spPr/>
        <p:txBody>
          <a:bodyPr/>
          <a:lstStyle/>
          <a:p>
            <a:r>
              <a:rPr lang="en-GB" noProof="0"/>
              <a:t>Example 4</a:t>
            </a:r>
          </a:p>
        </p:txBody>
      </p:sp>
      <p:sp>
        <p:nvSpPr>
          <p:cNvPr id="3" name="Content Placeholder 2">
            <a:extLst>
              <a:ext uri="{FF2B5EF4-FFF2-40B4-BE49-F238E27FC236}">
                <a16:creationId xmlns:a16="http://schemas.microsoft.com/office/drawing/2014/main" id="{91C0C410-8866-FC2A-997F-469218C6E433}"/>
              </a:ext>
            </a:extLst>
          </p:cNvPr>
          <p:cNvSpPr>
            <a:spLocks noGrp="1"/>
          </p:cNvSpPr>
          <p:nvPr>
            <p:ph sz="half" idx="1"/>
          </p:nvPr>
        </p:nvSpPr>
        <p:spPr/>
        <p:txBody>
          <a:bodyPr/>
          <a:lstStyle/>
          <a:p>
            <a:r>
              <a:rPr lang="en-GB" noProof="0"/>
              <a:t>You are consenting a middle-aged woman for a major surgery. They have no comorbidities, although the surgery is significant and will involve a number of nights stay in hospital postoperatively. You wonder whether you should discuss CPR and escalation plans.</a:t>
            </a:r>
          </a:p>
        </p:txBody>
      </p:sp>
      <p:sp>
        <p:nvSpPr>
          <p:cNvPr id="4" name="Content Placeholder 3">
            <a:extLst>
              <a:ext uri="{FF2B5EF4-FFF2-40B4-BE49-F238E27FC236}">
                <a16:creationId xmlns:a16="http://schemas.microsoft.com/office/drawing/2014/main" id="{40817C08-D119-354F-1832-0F0C240E516F}"/>
              </a:ext>
            </a:extLst>
          </p:cNvPr>
          <p:cNvSpPr>
            <a:spLocks noGrp="1"/>
          </p:cNvSpPr>
          <p:nvPr>
            <p:ph sz="half" idx="2"/>
          </p:nvPr>
        </p:nvSpPr>
        <p:spPr/>
        <p:txBody>
          <a:bodyPr/>
          <a:lstStyle/>
          <a:p>
            <a:r>
              <a:rPr lang="en-GB" b="1" noProof="0"/>
              <a:t>What are the advantages and disadvantages of discussing CPR and escalation plans at this stage?</a:t>
            </a:r>
          </a:p>
        </p:txBody>
      </p:sp>
      <p:sp>
        <p:nvSpPr>
          <p:cNvPr id="5" name="Action Button: Go Forward or Next 4">
            <a:hlinkClick r:id="" action="ppaction://hlinkshowjump?jump=nextslide" highlightClick="1"/>
            <a:extLst>
              <a:ext uri="{FF2B5EF4-FFF2-40B4-BE49-F238E27FC236}">
                <a16:creationId xmlns:a16="http://schemas.microsoft.com/office/drawing/2014/main" id="{BEEAEA62-9A67-4466-928D-832491A93C7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FED076CE-3CD6-3806-ECC0-E283D4FCBF6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814AC203-DAC4-F7C8-A6DE-F31870F7556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500514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D5F4-716C-0EF3-44EA-124A5832E381}"/>
              </a:ext>
            </a:extLst>
          </p:cNvPr>
          <p:cNvSpPr>
            <a:spLocks noGrp="1"/>
          </p:cNvSpPr>
          <p:nvPr>
            <p:ph type="title"/>
          </p:nvPr>
        </p:nvSpPr>
        <p:spPr/>
        <p:txBody>
          <a:bodyPr/>
          <a:lstStyle/>
          <a:p>
            <a:r>
              <a:rPr lang="en-GB" noProof="0"/>
              <a:t>Example 4</a:t>
            </a:r>
          </a:p>
        </p:txBody>
      </p:sp>
      <p:sp>
        <p:nvSpPr>
          <p:cNvPr id="3" name="Text Placeholder 2">
            <a:extLst>
              <a:ext uri="{FF2B5EF4-FFF2-40B4-BE49-F238E27FC236}">
                <a16:creationId xmlns:a16="http://schemas.microsoft.com/office/drawing/2014/main" id="{93AFFBE4-E8EE-0BB3-3732-698E6EAC1868}"/>
              </a:ext>
            </a:extLst>
          </p:cNvPr>
          <p:cNvSpPr>
            <a:spLocks noGrp="1"/>
          </p:cNvSpPr>
          <p:nvPr>
            <p:ph type="body" idx="1"/>
          </p:nvPr>
        </p:nvSpPr>
        <p:spPr/>
        <p:txBody>
          <a:bodyPr/>
          <a:lstStyle/>
          <a:p>
            <a:r>
              <a:rPr lang="en-GB" noProof="0"/>
              <a:t>Advantages</a:t>
            </a:r>
          </a:p>
        </p:txBody>
      </p:sp>
      <p:sp>
        <p:nvSpPr>
          <p:cNvPr id="4" name="Content Placeholder 3">
            <a:extLst>
              <a:ext uri="{FF2B5EF4-FFF2-40B4-BE49-F238E27FC236}">
                <a16:creationId xmlns:a16="http://schemas.microsoft.com/office/drawing/2014/main" id="{9EFF82F1-8464-B41F-1402-D0C1C3D9947A}"/>
              </a:ext>
            </a:extLst>
          </p:cNvPr>
          <p:cNvSpPr>
            <a:spLocks noGrp="1"/>
          </p:cNvSpPr>
          <p:nvPr>
            <p:ph sz="half" idx="2"/>
          </p:nvPr>
        </p:nvSpPr>
        <p:spPr/>
        <p:txBody>
          <a:bodyPr/>
          <a:lstStyle/>
          <a:p>
            <a:r>
              <a:rPr lang="en-GB" noProof="0"/>
              <a:t>Clear consent to escalation (the patient could feasibly refuse).</a:t>
            </a:r>
          </a:p>
          <a:p>
            <a:r>
              <a:rPr lang="en-GB" noProof="0"/>
              <a:t>Integrates discussion about consent for surgery (including rare but serious surgical and anaesthetic risks to be aware of).</a:t>
            </a:r>
          </a:p>
          <a:p>
            <a:r>
              <a:rPr lang="en-GB" noProof="0"/>
              <a:t>Normalises discussions (making it easier in future and with other patients).</a:t>
            </a:r>
          </a:p>
        </p:txBody>
      </p:sp>
      <p:sp>
        <p:nvSpPr>
          <p:cNvPr id="5" name="Text Placeholder 4">
            <a:extLst>
              <a:ext uri="{FF2B5EF4-FFF2-40B4-BE49-F238E27FC236}">
                <a16:creationId xmlns:a16="http://schemas.microsoft.com/office/drawing/2014/main" id="{BBDE8B86-932C-DB7C-9D7B-F647F630B105}"/>
              </a:ext>
            </a:extLst>
          </p:cNvPr>
          <p:cNvSpPr>
            <a:spLocks noGrp="1"/>
          </p:cNvSpPr>
          <p:nvPr>
            <p:ph type="body" sz="quarter" idx="3"/>
          </p:nvPr>
        </p:nvSpPr>
        <p:spPr/>
        <p:txBody>
          <a:bodyPr/>
          <a:lstStyle/>
          <a:p>
            <a:r>
              <a:rPr lang="en-GB" noProof="0"/>
              <a:t>Disadvantages</a:t>
            </a:r>
          </a:p>
        </p:txBody>
      </p:sp>
      <p:sp>
        <p:nvSpPr>
          <p:cNvPr id="6" name="Content Placeholder 5">
            <a:extLst>
              <a:ext uri="{FF2B5EF4-FFF2-40B4-BE49-F238E27FC236}">
                <a16:creationId xmlns:a16="http://schemas.microsoft.com/office/drawing/2014/main" id="{F439FD21-0F16-0110-147A-968DC4352FE4}"/>
              </a:ext>
            </a:extLst>
          </p:cNvPr>
          <p:cNvSpPr>
            <a:spLocks noGrp="1"/>
          </p:cNvSpPr>
          <p:nvPr>
            <p:ph sz="quarter" idx="4"/>
          </p:nvPr>
        </p:nvSpPr>
        <p:spPr/>
        <p:txBody>
          <a:bodyPr/>
          <a:lstStyle/>
          <a:p>
            <a:r>
              <a:rPr lang="en-GB" noProof="0"/>
              <a:t>Takes time.</a:t>
            </a:r>
          </a:p>
          <a:p>
            <a:r>
              <a:rPr lang="en-GB" noProof="0"/>
              <a:t>Might unduly alarm patient or influence her risk perception in an undue way.</a:t>
            </a:r>
          </a:p>
        </p:txBody>
      </p:sp>
      <p:sp>
        <p:nvSpPr>
          <p:cNvPr id="7" name="Action Button: Go Forward or Next 6">
            <a:hlinkClick r:id="" action="ppaction://hlinkshowjump?jump=nextslide" highlightClick="1"/>
            <a:extLst>
              <a:ext uri="{FF2B5EF4-FFF2-40B4-BE49-F238E27FC236}">
                <a16:creationId xmlns:a16="http://schemas.microsoft.com/office/drawing/2014/main" id="{7A5CF6FA-9F6A-2E5A-88EC-F6F4FCE03CC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4634C04F-89B7-621B-BA04-D57BB2A8678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09F03E2F-1D9E-2EE4-EFE3-73F8FED73C2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9646108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77AB899-7F47-0020-6173-41B9618B78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4215F-F1B6-A3FB-D733-6873586BC724}"/>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1AA65CE7-7AD6-A3A6-6388-C7F258775EAC}"/>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(Mr. Rakesh Mistry, 28 December 2019) “How to Assess the Post-operative Surgical Patient – OSCE Guide” </a:t>
            </a:r>
            <a:r>
              <a:rPr lang="en-GB" sz="1100" i="1" noProof="0">
                <a:solidFill>
                  <a:schemeClr val="bg1"/>
                </a:solidFill>
              </a:rPr>
              <a:t>Geeky Medics</a:t>
            </a:r>
            <a:br>
              <a:rPr lang="en-GB" sz="1100" i="1" noProof="0">
                <a:solidFill>
                  <a:schemeClr val="bg1"/>
                </a:solidFill>
              </a:rPr>
            </a:br>
            <a:r>
              <a:rPr lang="en-GB" sz="1100" noProof="0">
                <a:solidFill>
                  <a:schemeClr val="bg1"/>
                </a:solidFill>
                <a:hlinkClick r:id="rId2"/>
              </a:rPr>
              <a:t>https://geekymedics.com/how-to-assess-the-postoperative-surgical-patient-osce-guide/</a:t>
            </a:r>
            <a:endParaRPr lang="en-GB" sz="1100" noProof="0">
              <a:solidFill>
                <a:schemeClr val="bg1"/>
              </a:solidFill>
            </a:endParaRPr>
          </a:p>
          <a:p>
            <a:r>
              <a:rPr lang="en-GB" sz="1100" noProof="0">
                <a:solidFill>
                  <a:schemeClr val="bg1"/>
                </a:solidFill>
              </a:rPr>
              <a:t>(Dr. Grace Farrington, 7 September 2023) “ABCDE Assessment – OSCE Guide” </a:t>
            </a:r>
            <a:r>
              <a:rPr lang="en-GB" sz="1100" i="1" noProof="0">
                <a:solidFill>
                  <a:schemeClr val="bg1"/>
                </a:solidFill>
              </a:rPr>
              <a:t>Geeky Medics</a:t>
            </a:r>
            <a:br>
              <a:rPr lang="en-GB" sz="1100" noProof="0">
                <a:solidFill>
                  <a:schemeClr val="bg1"/>
                </a:solidFill>
              </a:rPr>
            </a:br>
            <a:r>
              <a:rPr lang="en-GB" sz="1100" noProof="0">
                <a:solidFill>
                  <a:schemeClr val="bg1"/>
                </a:solidFill>
                <a:hlinkClick r:id="rId3"/>
              </a:rPr>
              <a:t>https://geekymedics.com/abcde-approach/</a:t>
            </a:r>
            <a:endParaRPr lang="en-GB" sz="1100" noProof="0">
              <a:solidFill>
                <a:schemeClr val="bg1"/>
              </a:solidFill>
            </a:endParaRPr>
          </a:p>
          <a:p>
            <a:endParaRPr lang="en-GB" sz="1100" noProof="0">
              <a:solidFill>
                <a:schemeClr val="bg1"/>
              </a:solidFill>
            </a:endParaRPr>
          </a:p>
          <a:p>
            <a:r>
              <a:rPr lang="en-GB" sz="1100" noProof="0">
                <a:solidFill>
                  <a:schemeClr val="bg1"/>
                </a:solidFill>
              </a:rPr>
              <a:t>(Resuscitation Council UK, 21 April 2017) “RC (UK) Cardiac Arrest Management Demo” </a:t>
            </a:r>
            <a:r>
              <a:rPr lang="en-GB" sz="1100" i="1" noProof="0">
                <a:solidFill>
                  <a:schemeClr val="bg1"/>
                </a:solidFill>
              </a:rPr>
              <a:t>YouTube</a:t>
            </a:r>
            <a:br>
              <a:rPr lang="en-GB" sz="1100" i="1" noProof="0">
                <a:solidFill>
                  <a:schemeClr val="bg1"/>
                </a:solidFill>
              </a:rPr>
            </a:br>
            <a:r>
              <a:rPr lang="en-GB" sz="1100" noProof="0">
                <a:solidFill>
                  <a:schemeClr val="bg1"/>
                </a:solidFill>
                <a:hlinkClick r:id="rId4"/>
              </a:rPr>
              <a:t>https://www.youtube.com/watch?v=jQYHQr3ebLo</a:t>
            </a:r>
            <a:endParaRPr lang="en-GB" sz="1100" noProof="0">
              <a:solidFill>
                <a:schemeClr val="bg1"/>
              </a:solidFill>
            </a:endParaRPr>
          </a:p>
          <a:p>
            <a:r>
              <a:rPr lang="en-GB" sz="1100" noProof="0">
                <a:solidFill>
                  <a:schemeClr val="bg1"/>
                </a:solidFill>
              </a:rPr>
              <a:t>(Resuscitation Council UK, 21 April 2017) “RC (UK) ABCDE assessment demo” </a:t>
            </a:r>
            <a:r>
              <a:rPr lang="en-GB" sz="1100" i="1" noProof="0">
                <a:solidFill>
                  <a:schemeClr val="bg1"/>
                </a:solidFill>
              </a:rPr>
              <a:t>YouTube</a:t>
            </a:r>
            <a:br>
              <a:rPr lang="en-GB" sz="1100" i="1" noProof="0">
                <a:solidFill>
                  <a:schemeClr val="bg1"/>
                </a:solidFill>
              </a:rPr>
            </a:br>
            <a:r>
              <a:rPr lang="en-GB" sz="1100" noProof="0">
                <a:solidFill>
                  <a:schemeClr val="bg1"/>
                </a:solidFill>
                <a:hlinkClick r:id="rId5"/>
              </a:rPr>
              <a:t>https://www.youtube.com/watch?v=KNqoXboSVUI</a:t>
            </a:r>
            <a:endParaRPr lang="en-GB" sz="1100" noProof="0">
              <a:solidFill>
                <a:schemeClr val="bg1"/>
              </a:solidFill>
            </a:endParaRPr>
          </a:p>
          <a:p>
            <a:r>
              <a:rPr lang="en-GB" sz="1100" noProof="0">
                <a:solidFill>
                  <a:schemeClr val="bg1"/>
                </a:solidFill>
              </a:rPr>
              <a:t>(</a:t>
            </a:r>
            <a:r>
              <a:rPr lang="en-GB" sz="1100" noProof="0" err="1">
                <a:solidFill>
                  <a:schemeClr val="bg1"/>
                </a:solidFill>
              </a:rPr>
              <a:t>melvil</a:t>
            </a:r>
            <a:r>
              <a:rPr lang="en-GB" sz="1100" noProof="0">
                <a:solidFill>
                  <a:schemeClr val="bg1"/>
                </a:solidFill>
              </a:rPr>
              <a:t>, 1 December 2017) “File:PENTAX Colonoscope001.jpg” </a:t>
            </a:r>
            <a:r>
              <a:rPr lang="en-GB" sz="1100" i="1" noProof="0">
                <a:solidFill>
                  <a:schemeClr val="bg1"/>
                </a:solidFill>
              </a:rPr>
              <a:t>Wikimedia Commons</a:t>
            </a:r>
            <a:r>
              <a:rPr lang="en-GB" sz="1100">
                <a:solidFill>
                  <a:schemeClr val="bg1"/>
                </a:solidFill>
              </a:rPr>
              <a:t> CC BY-SA 4.0</a:t>
            </a:r>
            <a:br>
              <a:rPr lang="en-GB" sz="1100">
                <a:solidFill>
                  <a:schemeClr val="bg1"/>
                </a:solidFill>
              </a:rPr>
            </a:br>
            <a:r>
              <a:rPr lang="en-GB" sz="1100">
                <a:solidFill>
                  <a:schemeClr val="bg1"/>
                </a:solidFill>
                <a:hlinkClick r:id="rId6"/>
              </a:rPr>
              <a:t>https://commons.wikimedia.org/wiki/File:PENTAX_Colonoscope001.jpg</a:t>
            </a:r>
            <a:endParaRPr lang="en-GB" sz="1100">
              <a:solidFill>
                <a:schemeClr val="bg1"/>
              </a:solidFill>
            </a:endParaRPr>
          </a:p>
          <a:p>
            <a:r>
              <a:rPr lang="en-GB" sz="1100" noProof="0">
                <a:solidFill>
                  <a:schemeClr val="bg1"/>
                </a:solidFill>
              </a:rPr>
              <a:t>(Resuscitation Council UK, 15 September 2020) “Resuscitation Council UK introduces version 3 of ReSPECT plan” ©</a:t>
            </a:r>
            <a:br>
              <a:rPr lang="en-GB" sz="1100" noProof="0">
                <a:solidFill>
                  <a:schemeClr val="bg1"/>
                </a:solidFill>
              </a:rPr>
            </a:br>
            <a:r>
              <a:rPr lang="en-GB" sz="1100" noProof="0">
                <a:solidFill>
                  <a:schemeClr val="bg1"/>
                </a:solidFill>
                <a:hlinkClick r:id="rId7"/>
              </a:rPr>
              <a:t>https://www.resus.org.uk/about-us/news-and-events/resuscitation-council-uk-introduces-version-3-respect-plan</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A0AE7909-9CA7-E257-ED20-C98836ABD58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A674330-3022-40A5-D820-5FCD4D5B954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8" action="ppaction://hlinksldjump" highlightClick="1"/>
            <a:extLst>
              <a:ext uri="{FF2B5EF4-FFF2-40B4-BE49-F238E27FC236}">
                <a16:creationId xmlns:a16="http://schemas.microsoft.com/office/drawing/2014/main" id="{88DFCE96-B149-E5F1-581D-E575AC5F5C2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145806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5D399-CF2D-3894-3FCE-802E1A60C1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9471D-D4A7-95A0-F899-D03424543B69}"/>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F1C13BAE-8339-0972-C716-41F4289DDCC6}"/>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4A2CA58A-63E0-1A44-46B1-1B2B0F0BD02F}"/>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Seminar</a:t>
            </a:r>
          </a:p>
          <a:p>
            <a:pPr algn="ctr"/>
            <a:r>
              <a:rPr lang="en-GB" sz="3600" noProof="0"/>
              <a:t>3</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9C22026A-F3A5-8D7A-6D2A-2485FB60A570}"/>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4C9933BE-CB64-0232-18FE-6422B9341DFC}"/>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A1F9E115-646E-64D3-B840-60647E54BFF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0290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0EAA2C75-4E5C-5C0B-0585-CE7F4D90FCF9}"/>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60A5B159-220E-083D-40C7-F4FBE3CBE47D}"/>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1</a:t>
            </a:r>
          </a:p>
        </p:txBody>
      </p:sp>
      <p:sp>
        <p:nvSpPr>
          <p:cNvPr id="4" name="Action Button: Go Forward or Next 3">
            <a:hlinkClick r:id="" action="ppaction://hlinkshowjump?jump=nextslide" highlightClick="1"/>
            <a:extLst>
              <a:ext uri="{FF2B5EF4-FFF2-40B4-BE49-F238E27FC236}">
                <a16:creationId xmlns:a16="http://schemas.microsoft.com/office/drawing/2014/main" id="{AA67E297-9038-DCDB-859B-61AAAB45E704}"/>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1CD5A0A8-A4FB-A51A-08A4-8CC35596C6A0}"/>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906623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E726-78B9-7953-3C1F-76AF6CE06E89}"/>
              </a:ext>
            </a:extLst>
          </p:cNvPr>
          <p:cNvSpPr>
            <a:spLocks noGrp="1"/>
          </p:cNvSpPr>
          <p:nvPr>
            <p:ph type="title"/>
          </p:nvPr>
        </p:nvSpPr>
        <p:spPr/>
        <p:txBody>
          <a:bodyPr/>
          <a:lstStyle/>
          <a:p>
            <a:r>
              <a:rPr lang="en-GB" noProof="0"/>
              <a:t>1 Introduction</a:t>
            </a:r>
          </a:p>
        </p:txBody>
      </p:sp>
      <p:sp>
        <p:nvSpPr>
          <p:cNvPr id="3" name="Content Placeholder 2">
            <a:extLst>
              <a:ext uri="{FF2B5EF4-FFF2-40B4-BE49-F238E27FC236}">
                <a16:creationId xmlns:a16="http://schemas.microsoft.com/office/drawing/2014/main" id="{4C4A25C1-2031-5DA6-6E68-879986497B4B}"/>
              </a:ext>
            </a:extLst>
          </p:cNvPr>
          <p:cNvSpPr>
            <a:spLocks noGrp="1"/>
          </p:cNvSpPr>
          <p:nvPr>
            <p:ph sz="half" idx="1"/>
          </p:nvPr>
        </p:nvSpPr>
        <p:spPr/>
        <p:txBody>
          <a:bodyPr/>
          <a:lstStyle/>
          <a:p>
            <a:r>
              <a:rPr lang="en-GB" noProof="0"/>
              <a:t>You are an F1 on an elective surgical ward, currently reviewing and rewriting drug charts.</a:t>
            </a:r>
          </a:p>
          <a:p>
            <a:r>
              <a:rPr lang="en-GB" noProof="0"/>
              <a:t>A nurse colleague briefly mentions that one of the patients who has just had a tonsillectomy 4 hours ago has coughed up some blood, and wants to know your opinion.</a:t>
            </a:r>
          </a:p>
        </p:txBody>
      </p:sp>
      <p:sp>
        <p:nvSpPr>
          <p:cNvPr id="4" name="Content Placeholder 3">
            <a:extLst>
              <a:ext uri="{FF2B5EF4-FFF2-40B4-BE49-F238E27FC236}">
                <a16:creationId xmlns:a16="http://schemas.microsoft.com/office/drawing/2014/main" id="{1CE04305-9C5B-F57F-D77E-00C592EDB14D}"/>
              </a:ext>
            </a:extLst>
          </p:cNvPr>
          <p:cNvSpPr>
            <a:spLocks noGrp="1"/>
          </p:cNvSpPr>
          <p:nvPr>
            <p:ph sz="half" idx="2"/>
          </p:nvPr>
        </p:nvSpPr>
        <p:spPr/>
        <p:txBody>
          <a:bodyPr/>
          <a:lstStyle/>
          <a:p>
            <a:pPr marL="0" indent="0">
              <a:buNone/>
            </a:pPr>
            <a:r>
              <a:rPr lang="en-GB" b="1" noProof="0"/>
              <a:t>What should you do?</a:t>
            </a:r>
          </a:p>
          <a:p>
            <a:r>
              <a:rPr lang="en-GB" noProof="0">
                <a:hlinkClick r:id="rId2" action="ppaction://hlinksldjump"/>
              </a:rPr>
              <a:t>See the patient yourself immediately</a:t>
            </a:r>
            <a:endParaRPr lang="en-GB" noProof="0"/>
          </a:p>
          <a:p>
            <a:r>
              <a:rPr lang="en-GB" noProof="0">
                <a:hlinkClick r:id="rId3" action="ppaction://hlinksldjump"/>
              </a:rPr>
              <a:t>Review the patient after your other ward jobs are completed</a:t>
            </a:r>
            <a:endParaRPr lang="en-GB" noProof="0"/>
          </a:p>
          <a:p>
            <a:r>
              <a:rPr lang="en-GB" noProof="0">
                <a:hlinkClick r:id="rId3" action="ppaction://hlinksldjump"/>
              </a:rPr>
              <a:t>Ask your nurse colleague to go and reassure the patient</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04160217-2512-FA72-C940-C326E26AF6A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5C271615-B309-A709-E2D1-C7B0D29B589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9358988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C74B5-E4A5-3F70-7540-6583959E8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18B43-CD00-3E9A-3C05-69297954320F}"/>
              </a:ext>
            </a:extLst>
          </p:cNvPr>
          <p:cNvSpPr>
            <a:spLocks noGrp="1"/>
          </p:cNvSpPr>
          <p:nvPr>
            <p:ph type="title"/>
          </p:nvPr>
        </p:nvSpPr>
        <p:spPr/>
        <p:txBody>
          <a:bodyPr/>
          <a:lstStyle/>
          <a:p>
            <a:r>
              <a:rPr lang="en-GB" noProof="0"/>
              <a:t>1 You see the patient yourself.</a:t>
            </a:r>
          </a:p>
        </p:txBody>
      </p:sp>
      <p:sp>
        <p:nvSpPr>
          <p:cNvPr id="3" name="Content Placeholder 2">
            <a:extLst>
              <a:ext uri="{FF2B5EF4-FFF2-40B4-BE49-F238E27FC236}">
                <a16:creationId xmlns:a16="http://schemas.microsoft.com/office/drawing/2014/main" id="{51DA93B7-015C-4F7C-3186-3C0C44A1DAA4}"/>
              </a:ext>
            </a:extLst>
          </p:cNvPr>
          <p:cNvSpPr>
            <a:spLocks noGrp="1"/>
          </p:cNvSpPr>
          <p:nvPr>
            <p:ph sz="half" idx="1"/>
          </p:nvPr>
        </p:nvSpPr>
        <p:spPr/>
        <p:txBody>
          <a:bodyPr/>
          <a:lstStyle/>
          <a:p>
            <a:r>
              <a:rPr lang="en-GB" noProof="0"/>
              <a:t>You introduce yourself to Anabella, who looks nervous to see you.</a:t>
            </a:r>
          </a:p>
          <a:p>
            <a:r>
              <a:rPr lang="en-GB" noProof="0"/>
              <a:t>You decide to examine the surgical site, and so get a tongue depressor and light.</a:t>
            </a:r>
          </a:p>
        </p:txBody>
      </p:sp>
      <p:sp>
        <p:nvSpPr>
          <p:cNvPr id="5" name="Action Button: Document 4">
            <a:hlinkClick r:id="rId2"/>
            <a:extLst>
              <a:ext uri="{FF2B5EF4-FFF2-40B4-BE49-F238E27FC236}">
                <a16:creationId xmlns:a16="http://schemas.microsoft.com/office/drawing/2014/main" id="{71ECBABA-8FCD-2B3F-8C33-473D6BC87702}"/>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1</a:t>
            </a:r>
          </a:p>
        </p:txBody>
      </p:sp>
      <p:sp>
        <p:nvSpPr>
          <p:cNvPr id="6" name="TextBox 5">
            <a:extLst>
              <a:ext uri="{FF2B5EF4-FFF2-40B4-BE49-F238E27FC236}">
                <a16:creationId xmlns:a16="http://schemas.microsoft.com/office/drawing/2014/main" id="{B7A48338-3E80-79FC-BC61-0295F12AC0EA}"/>
              </a:ext>
            </a:extLst>
          </p:cNvPr>
          <p:cNvSpPr txBox="1"/>
          <p:nvPr/>
        </p:nvSpPr>
        <p:spPr>
          <a:xfrm>
            <a:off x="447675" y="6148872"/>
            <a:ext cx="8467726" cy="646331"/>
          </a:xfrm>
          <a:prstGeom prst="rect">
            <a:avLst/>
          </a:prstGeom>
          <a:noFill/>
        </p:spPr>
        <p:txBody>
          <a:bodyPr wrap="square" rtlCol="0">
            <a:spAutoFit/>
          </a:bodyPr>
          <a:lstStyle/>
          <a:p>
            <a:r>
              <a:rPr lang="en-GB" b="1" noProof="0"/>
              <a:t>The patient’s notes are now available to you (click the button in the bottom corner).</a:t>
            </a:r>
          </a:p>
        </p:txBody>
      </p:sp>
      <p:pic>
        <p:nvPicPr>
          <p:cNvPr id="2050" name="Picture 2" descr="undefined">
            <a:extLst>
              <a:ext uri="{FF2B5EF4-FFF2-40B4-BE49-F238E27FC236}">
                <a16:creationId xmlns:a16="http://schemas.microsoft.com/office/drawing/2014/main" id="{77047705-EEDF-2202-3C64-A9E466CED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977" y="2160590"/>
            <a:ext cx="4556603" cy="2767012"/>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4" action="ppaction://hlinksldjump" highlightClick="1"/>
            <a:extLst>
              <a:ext uri="{FF2B5EF4-FFF2-40B4-BE49-F238E27FC236}">
                <a16:creationId xmlns:a16="http://schemas.microsoft.com/office/drawing/2014/main" id="{1367239E-7F90-BB2E-57C2-40D3E5E2C8B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Return 6">
            <a:hlinkClick r:id="rId5" action="ppaction://hlinksldjump" highlightClick="1"/>
            <a:extLst>
              <a:ext uri="{FF2B5EF4-FFF2-40B4-BE49-F238E27FC236}">
                <a16:creationId xmlns:a16="http://schemas.microsoft.com/office/drawing/2014/main" id="{44847AD7-BE86-E266-5BCA-CE58431A8323}"/>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Forward or Next 7">
            <a:hlinkClick r:id="" action="ppaction://hlinkshowjump?jump=nextslide" highlightClick="1"/>
            <a:extLst>
              <a:ext uri="{FF2B5EF4-FFF2-40B4-BE49-F238E27FC236}">
                <a16:creationId xmlns:a16="http://schemas.microsoft.com/office/drawing/2014/main" id="{44F0F259-804F-77CD-53F3-087CE2FEEA10}"/>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273765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637E-35DF-D8CC-48C0-B7DFE945CBED}"/>
              </a:ext>
            </a:extLst>
          </p:cNvPr>
          <p:cNvSpPr>
            <a:spLocks noGrp="1"/>
          </p:cNvSpPr>
          <p:nvPr>
            <p:ph type="title"/>
          </p:nvPr>
        </p:nvSpPr>
        <p:spPr/>
        <p:txBody>
          <a:bodyPr/>
          <a:lstStyle/>
          <a:p>
            <a:r>
              <a:rPr lang="en-GB" noProof="0"/>
              <a:t>1 Examination.</a:t>
            </a:r>
          </a:p>
        </p:txBody>
      </p:sp>
      <p:sp>
        <p:nvSpPr>
          <p:cNvPr id="3" name="Content Placeholder 2">
            <a:extLst>
              <a:ext uri="{FF2B5EF4-FFF2-40B4-BE49-F238E27FC236}">
                <a16:creationId xmlns:a16="http://schemas.microsoft.com/office/drawing/2014/main" id="{002965B2-ACD1-13F6-F0AF-5C5F8E7F04A3}"/>
              </a:ext>
            </a:extLst>
          </p:cNvPr>
          <p:cNvSpPr>
            <a:spLocks noGrp="1"/>
          </p:cNvSpPr>
          <p:nvPr>
            <p:ph sz="half" idx="1"/>
          </p:nvPr>
        </p:nvSpPr>
        <p:spPr/>
        <p:txBody>
          <a:bodyPr/>
          <a:lstStyle/>
          <a:p>
            <a:r>
              <a:rPr lang="en-GB" noProof="0"/>
              <a:t>On examination of the mouth, you observe bright red bleeding from the right tonsillar scar site.</a:t>
            </a:r>
          </a:p>
        </p:txBody>
      </p:sp>
      <p:sp>
        <p:nvSpPr>
          <p:cNvPr id="4" name="Content Placeholder 3">
            <a:extLst>
              <a:ext uri="{FF2B5EF4-FFF2-40B4-BE49-F238E27FC236}">
                <a16:creationId xmlns:a16="http://schemas.microsoft.com/office/drawing/2014/main" id="{9750855F-B3EE-DCC2-0754-9CCE7BEBB930}"/>
              </a:ext>
            </a:extLst>
          </p:cNvPr>
          <p:cNvSpPr>
            <a:spLocks noGrp="1"/>
          </p:cNvSpPr>
          <p:nvPr>
            <p:ph sz="half" idx="2"/>
          </p:nvPr>
        </p:nvSpPr>
        <p:spPr/>
        <p:txBody>
          <a:bodyPr/>
          <a:lstStyle/>
          <a:p>
            <a:r>
              <a:rPr lang="en-GB" noProof="0"/>
              <a:t>You see bleeding</a:t>
            </a:r>
          </a:p>
          <a:p>
            <a:pPr marL="0" indent="0">
              <a:buNone/>
            </a:pPr>
            <a:r>
              <a:rPr lang="en-GB" b="1" noProof="0"/>
              <a:t>What should you do first?</a:t>
            </a:r>
            <a:endParaRPr lang="en-GB" noProof="0"/>
          </a:p>
          <a:p>
            <a:r>
              <a:rPr lang="en-GB" noProof="0">
                <a:hlinkClick r:id="rId2" action="ppaction://hlinksldjump"/>
              </a:rPr>
              <a:t>Call ENT for help.</a:t>
            </a:r>
            <a:endParaRPr lang="en-GB" noProof="0"/>
          </a:p>
          <a:p>
            <a:r>
              <a:rPr lang="en-GB" noProof="0">
                <a:hlinkClick r:id="rId3" action="ppaction://hlinksldjump"/>
              </a:rPr>
              <a:t>Volume resuscitation.</a:t>
            </a:r>
            <a:endParaRPr lang="en-GB" noProof="0"/>
          </a:p>
          <a:p>
            <a:r>
              <a:rPr lang="en-GB" noProof="0">
                <a:hlinkClick r:id="rId4" action="ppaction://hlinksldjump"/>
              </a:rPr>
              <a:t>Pack the site with gauze.</a:t>
            </a:r>
            <a:endParaRPr lang="en-GB" noProof="0"/>
          </a:p>
        </p:txBody>
      </p:sp>
      <p:sp>
        <p:nvSpPr>
          <p:cNvPr id="8" name="Action Button: Document 7">
            <a:hlinkClick r:id="rId5"/>
            <a:extLst>
              <a:ext uri="{FF2B5EF4-FFF2-40B4-BE49-F238E27FC236}">
                <a16:creationId xmlns:a16="http://schemas.microsoft.com/office/drawing/2014/main" id="{5E4EC0DF-6DD8-A7AD-8AA1-2E47A5AFC39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1</a:t>
            </a:r>
          </a:p>
        </p:txBody>
      </p:sp>
      <p:sp>
        <p:nvSpPr>
          <p:cNvPr id="5" name="Action Button: Get Information 4">
            <a:hlinkClick r:id="rId6" action="ppaction://hlinksldjump" highlightClick="1"/>
            <a:extLst>
              <a:ext uri="{FF2B5EF4-FFF2-40B4-BE49-F238E27FC236}">
                <a16:creationId xmlns:a16="http://schemas.microsoft.com/office/drawing/2014/main" id="{7E3EA437-A840-C8EB-511E-5E182B8D317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7" action="ppaction://hlinksldjump" highlightClick="1"/>
            <a:extLst>
              <a:ext uri="{FF2B5EF4-FFF2-40B4-BE49-F238E27FC236}">
                <a16:creationId xmlns:a16="http://schemas.microsoft.com/office/drawing/2014/main" id="{4D91482D-5895-8506-398D-8BDF70892C3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74165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45DC6-C7BB-A330-FD8A-AF11EB05DDB8}"/>
              </a:ext>
            </a:extLst>
          </p:cNvPr>
          <p:cNvSpPr>
            <a:spLocks noGrp="1"/>
          </p:cNvSpPr>
          <p:nvPr>
            <p:ph type="title"/>
          </p:nvPr>
        </p:nvSpPr>
        <p:spPr/>
        <p:txBody>
          <a:bodyPr/>
          <a:lstStyle/>
          <a:p>
            <a:r>
              <a:rPr lang="en-GB" noProof="0"/>
              <a:t>1 ENT are called appropriately.</a:t>
            </a:r>
          </a:p>
        </p:txBody>
      </p:sp>
      <p:sp>
        <p:nvSpPr>
          <p:cNvPr id="3" name="Content Placeholder 2">
            <a:extLst>
              <a:ext uri="{FF2B5EF4-FFF2-40B4-BE49-F238E27FC236}">
                <a16:creationId xmlns:a16="http://schemas.microsoft.com/office/drawing/2014/main" id="{48B95671-5477-8165-76BF-0445FD930F24}"/>
              </a:ext>
            </a:extLst>
          </p:cNvPr>
          <p:cNvSpPr>
            <a:spLocks noGrp="1"/>
          </p:cNvSpPr>
          <p:nvPr>
            <p:ph sz="half" idx="1"/>
          </p:nvPr>
        </p:nvSpPr>
        <p:spPr/>
        <p:txBody>
          <a:bodyPr/>
          <a:lstStyle/>
          <a:p>
            <a:r>
              <a:rPr lang="en-GB" noProof="0"/>
              <a:t>After some time, the ENT registrar arrives, and a decision is made to immediately take the patient back to theatre after the next case.</a:t>
            </a:r>
          </a:p>
          <a:p>
            <a:r>
              <a:rPr lang="en-GB" noProof="0"/>
              <a:t>You have acted decisively and effectively.</a:t>
            </a:r>
          </a:p>
        </p:txBody>
      </p:sp>
      <p:sp>
        <p:nvSpPr>
          <p:cNvPr id="4" name="Content Placeholder 3">
            <a:extLst>
              <a:ext uri="{FF2B5EF4-FFF2-40B4-BE49-F238E27FC236}">
                <a16:creationId xmlns:a16="http://schemas.microsoft.com/office/drawing/2014/main" id="{14D996D9-FDA1-C171-9B29-BFE0799503F6}"/>
              </a:ext>
            </a:extLst>
          </p:cNvPr>
          <p:cNvSpPr>
            <a:spLocks noGrp="1"/>
          </p:cNvSpPr>
          <p:nvPr>
            <p:ph sz="half" idx="2"/>
          </p:nvPr>
        </p:nvSpPr>
        <p:spPr/>
        <p:txBody>
          <a:bodyPr/>
          <a:lstStyle/>
          <a:p>
            <a:endParaRPr lang="en-GB" noProof="0"/>
          </a:p>
        </p:txBody>
      </p:sp>
      <p:sp>
        <p:nvSpPr>
          <p:cNvPr id="5" name="Action Button: Go Forward or Next 4">
            <a:hlinkClick r:id="rId2" action="ppaction://hlinksldjump" highlightClick="1"/>
            <a:extLst>
              <a:ext uri="{FF2B5EF4-FFF2-40B4-BE49-F238E27FC236}">
                <a16:creationId xmlns:a16="http://schemas.microsoft.com/office/drawing/2014/main" id="{8EDCE169-20A2-09D1-FCF3-93BF2C117A2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3" action="ppaction://hlinksldjump" highlightClick="1"/>
            <a:extLst>
              <a:ext uri="{FF2B5EF4-FFF2-40B4-BE49-F238E27FC236}">
                <a16:creationId xmlns:a16="http://schemas.microsoft.com/office/drawing/2014/main" id="{CB03FDB3-DDCC-1D93-0D9F-D85C28BA641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Return 7">
            <a:hlinkClick r:id="rId2" action="ppaction://hlinksldjump" highlightClick="1"/>
            <a:extLst>
              <a:ext uri="{FF2B5EF4-FFF2-40B4-BE49-F238E27FC236}">
                <a16:creationId xmlns:a16="http://schemas.microsoft.com/office/drawing/2014/main" id="{BA0746A9-58FD-38DA-3B10-B4FAA4FEAEA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29CD181A-DF80-9565-8094-905081296A9E}"/>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spTree>
    <p:extLst>
      <p:ext uri="{BB962C8B-B14F-4D97-AF65-F5344CB8AC3E}">
        <p14:creationId xmlns:p14="http://schemas.microsoft.com/office/powerpoint/2010/main" val="28522953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1059-7AC0-48FB-D21A-36D92F1E050A}"/>
              </a:ext>
            </a:extLst>
          </p:cNvPr>
          <p:cNvSpPr>
            <a:spLocks noGrp="1"/>
          </p:cNvSpPr>
          <p:nvPr>
            <p:ph type="title"/>
          </p:nvPr>
        </p:nvSpPr>
        <p:spPr/>
        <p:txBody>
          <a:bodyPr/>
          <a:lstStyle/>
          <a:p>
            <a:r>
              <a:rPr lang="en-GB" noProof="0"/>
              <a:t>1 Volume resuscitation.</a:t>
            </a:r>
          </a:p>
        </p:txBody>
      </p:sp>
      <p:sp>
        <p:nvSpPr>
          <p:cNvPr id="3" name="Content Placeholder 2">
            <a:extLst>
              <a:ext uri="{FF2B5EF4-FFF2-40B4-BE49-F238E27FC236}">
                <a16:creationId xmlns:a16="http://schemas.microsoft.com/office/drawing/2014/main" id="{D7C2FF63-26F9-0C9A-84E4-F2267E572436}"/>
              </a:ext>
            </a:extLst>
          </p:cNvPr>
          <p:cNvSpPr>
            <a:spLocks noGrp="1"/>
          </p:cNvSpPr>
          <p:nvPr>
            <p:ph sz="half" idx="1"/>
          </p:nvPr>
        </p:nvSpPr>
        <p:spPr/>
        <p:txBody>
          <a:bodyPr/>
          <a:lstStyle/>
          <a:p>
            <a:r>
              <a:rPr lang="en-GB" noProof="0"/>
              <a:t>You set up wide-bore cannulas for fluid resuscitation.</a:t>
            </a:r>
          </a:p>
          <a:p>
            <a:r>
              <a:rPr lang="en-GB" noProof="0"/>
              <a:t>You perform a VBG, which shows a drop in Hb.</a:t>
            </a:r>
          </a:p>
          <a:p>
            <a:r>
              <a:rPr lang="en-GB" noProof="0"/>
              <a:t>You start an isotonic fluid infusion.</a:t>
            </a:r>
          </a:p>
          <a:p>
            <a:r>
              <a:rPr lang="en-GB" noProof="0"/>
              <a:t>You call the blood bank, and are sent 1 unit of packed red cells.</a:t>
            </a:r>
          </a:p>
          <a:p>
            <a:r>
              <a:rPr lang="en-GB" noProof="0"/>
              <a:t>A colleague takes Anabella’s observations, which are normal.</a:t>
            </a:r>
          </a:p>
        </p:txBody>
      </p:sp>
      <p:sp>
        <p:nvSpPr>
          <p:cNvPr id="4" name="Content Placeholder 3">
            <a:extLst>
              <a:ext uri="{FF2B5EF4-FFF2-40B4-BE49-F238E27FC236}">
                <a16:creationId xmlns:a16="http://schemas.microsoft.com/office/drawing/2014/main" id="{6988F01E-DA3C-BF8A-20DD-AAD5687830A5}"/>
              </a:ext>
            </a:extLst>
          </p:cNvPr>
          <p:cNvSpPr>
            <a:spLocks noGrp="1"/>
          </p:cNvSpPr>
          <p:nvPr>
            <p:ph sz="half" idx="2"/>
          </p:nvPr>
        </p:nvSpPr>
        <p:spPr/>
        <p:txBody>
          <a:bodyPr/>
          <a:lstStyle/>
          <a:p>
            <a:r>
              <a:rPr lang="en-GB" noProof="0"/>
              <a:t>You decide to reassess the bleeding to see if it has stopped yet.</a:t>
            </a:r>
          </a:p>
        </p:txBody>
      </p:sp>
      <p:sp>
        <p:nvSpPr>
          <p:cNvPr id="5" name="Action Button: Go Forward or Next 4">
            <a:hlinkClick r:id="rId2" action="ppaction://hlinksldjump" highlightClick="1"/>
            <a:extLst>
              <a:ext uri="{FF2B5EF4-FFF2-40B4-BE49-F238E27FC236}">
                <a16:creationId xmlns:a16="http://schemas.microsoft.com/office/drawing/2014/main" id="{7F797235-68B5-D0A1-1BBB-850A2847D46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a:extLst>
              <a:ext uri="{FF2B5EF4-FFF2-40B4-BE49-F238E27FC236}">
                <a16:creationId xmlns:a16="http://schemas.microsoft.com/office/drawing/2014/main" id="{5205D074-47BC-A289-081D-F99DE89E4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5480" y="2961407"/>
            <a:ext cx="2731770" cy="3644181"/>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Get Information 5">
            <a:hlinkClick r:id="rId4" action="ppaction://hlinksldjump" highlightClick="1"/>
            <a:extLst>
              <a:ext uri="{FF2B5EF4-FFF2-40B4-BE49-F238E27FC236}">
                <a16:creationId xmlns:a16="http://schemas.microsoft.com/office/drawing/2014/main" id="{C37AF503-F863-E4BC-312E-1A97857942F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Return 6">
            <a:hlinkClick r:id="rId5" action="ppaction://hlinksldjump" highlightClick="1"/>
            <a:extLst>
              <a:ext uri="{FF2B5EF4-FFF2-40B4-BE49-F238E27FC236}">
                <a16:creationId xmlns:a16="http://schemas.microsoft.com/office/drawing/2014/main" id="{18856C15-BC9F-FFA8-C4EC-DED2B3D30A42}"/>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076830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DE3F-41CD-7A34-BB5E-CA1CB7A514D6}"/>
              </a:ext>
            </a:extLst>
          </p:cNvPr>
          <p:cNvSpPr>
            <a:spLocks noGrp="1"/>
          </p:cNvSpPr>
          <p:nvPr>
            <p:ph type="title"/>
          </p:nvPr>
        </p:nvSpPr>
        <p:spPr/>
        <p:txBody>
          <a:bodyPr/>
          <a:lstStyle/>
          <a:p>
            <a:r>
              <a:rPr lang="en-GB" noProof="0"/>
              <a:t>1 Oral packing.</a:t>
            </a:r>
          </a:p>
        </p:txBody>
      </p:sp>
      <p:sp>
        <p:nvSpPr>
          <p:cNvPr id="3" name="Content Placeholder 2">
            <a:extLst>
              <a:ext uri="{FF2B5EF4-FFF2-40B4-BE49-F238E27FC236}">
                <a16:creationId xmlns:a16="http://schemas.microsoft.com/office/drawing/2014/main" id="{09AD3BE5-542B-EA2A-F5F2-1DCA98BBF83E}"/>
              </a:ext>
            </a:extLst>
          </p:cNvPr>
          <p:cNvSpPr>
            <a:spLocks noGrp="1"/>
          </p:cNvSpPr>
          <p:nvPr>
            <p:ph sz="half" idx="1"/>
          </p:nvPr>
        </p:nvSpPr>
        <p:spPr/>
        <p:txBody>
          <a:bodyPr/>
          <a:lstStyle/>
          <a:p>
            <a:r>
              <a:rPr lang="en-GB" noProof="0"/>
              <a:t>You are brought sterile gauze and tongs for packing.</a:t>
            </a:r>
          </a:p>
          <a:p>
            <a:r>
              <a:rPr lang="en-GB" noProof="0"/>
              <a:t>You are not an ENT doctor, and so are a bit inexperienced with this.</a:t>
            </a:r>
          </a:p>
          <a:p>
            <a:r>
              <a:rPr lang="en-GB" noProof="0"/>
              <a:t>As you pack, the gauze tends to soak through.</a:t>
            </a:r>
          </a:p>
        </p:txBody>
      </p:sp>
      <p:sp>
        <p:nvSpPr>
          <p:cNvPr id="4" name="Content Placeholder 3">
            <a:extLst>
              <a:ext uri="{FF2B5EF4-FFF2-40B4-BE49-F238E27FC236}">
                <a16:creationId xmlns:a16="http://schemas.microsoft.com/office/drawing/2014/main" id="{4FD2046D-8A3B-F535-1DC5-4A5A7E85C45A}"/>
              </a:ext>
            </a:extLst>
          </p:cNvPr>
          <p:cNvSpPr>
            <a:spLocks noGrp="1"/>
          </p:cNvSpPr>
          <p:nvPr>
            <p:ph sz="half" idx="2"/>
          </p:nvPr>
        </p:nvSpPr>
        <p:spPr/>
        <p:txBody>
          <a:bodyPr/>
          <a:lstStyle/>
          <a:p>
            <a:r>
              <a:rPr lang="en-GB" noProof="0"/>
              <a:t>Anabella starts to gag on the soaked gauze, so you quickly remove it, and thankfully avoid any vomiting or aspiration.</a:t>
            </a:r>
          </a:p>
          <a:p>
            <a:r>
              <a:rPr lang="en-GB" noProof="0"/>
              <a:t>Having learnt your lesson, you decide to see if your experiment managed to stop the bleeding.</a:t>
            </a:r>
          </a:p>
        </p:txBody>
      </p:sp>
      <p:sp>
        <p:nvSpPr>
          <p:cNvPr id="5" name="Action Button: Go Forward or Next 4">
            <a:hlinkClick r:id="rId2" action="ppaction://hlinksldjump" highlightClick="1"/>
            <a:extLst>
              <a:ext uri="{FF2B5EF4-FFF2-40B4-BE49-F238E27FC236}">
                <a16:creationId xmlns:a16="http://schemas.microsoft.com/office/drawing/2014/main" id="{896E1FF5-C3BE-BA76-2BD4-1D17C3110EE5}"/>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2" name="Picture 4">
            <a:extLst>
              <a:ext uri="{FF2B5EF4-FFF2-40B4-BE49-F238E27FC236}">
                <a16:creationId xmlns:a16="http://schemas.microsoft.com/office/drawing/2014/main" id="{344AB6C2-2857-7B1D-8CB6-FFA997A1AA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963" y="4267200"/>
            <a:ext cx="2644775"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defined">
            <a:extLst>
              <a:ext uri="{FF2B5EF4-FFF2-40B4-BE49-F238E27FC236}">
                <a16:creationId xmlns:a16="http://schemas.microsoft.com/office/drawing/2014/main" id="{967ECFE5-85D4-E9F8-ED2C-56BCD4478E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3360" y="4389120"/>
            <a:ext cx="3291840" cy="2468880"/>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Get Information 7">
            <a:hlinkClick r:id="rId5" action="ppaction://hlinksldjump" highlightClick="1"/>
            <a:extLst>
              <a:ext uri="{FF2B5EF4-FFF2-40B4-BE49-F238E27FC236}">
                <a16:creationId xmlns:a16="http://schemas.microsoft.com/office/drawing/2014/main" id="{7355696D-6376-1F36-9109-3389DD592D9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Return 8">
            <a:hlinkClick r:id="rId6" action="ppaction://hlinksldjump" highlightClick="1"/>
            <a:extLst>
              <a:ext uri="{FF2B5EF4-FFF2-40B4-BE49-F238E27FC236}">
                <a16:creationId xmlns:a16="http://schemas.microsoft.com/office/drawing/2014/main" id="{14C6AA74-9E8F-061E-081E-D5B587CC8F5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78907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42EDB7D-0AFC-E9A6-D1BE-406F325CF252}"/>
              </a:ext>
            </a:extLst>
          </p:cNvPr>
          <p:cNvSpPr txBox="1">
            <a:spLocks/>
          </p:cNvSpPr>
          <p:nvPr/>
        </p:nvSpPr>
        <p:spPr>
          <a:xfrm>
            <a:off x="677334" y="2160590"/>
            <a:ext cx="4184035" cy="38807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noProof="0"/>
              <a:t>Later in your shift, a crash call is put out.</a:t>
            </a:r>
          </a:p>
          <a:p>
            <a:r>
              <a:rPr lang="en-GB" noProof="0"/>
              <a:t>You arrive at bedside and are told that a post-tonsillectomy patient called Anabella is losing consciousness and has an unsafe airway. She has vomited blood and is still coughing up lots of blood.</a:t>
            </a:r>
          </a:p>
        </p:txBody>
      </p:sp>
      <p:sp>
        <p:nvSpPr>
          <p:cNvPr id="5" name="Content Placeholder 3">
            <a:extLst>
              <a:ext uri="{FF2B5EF4-FFF2-40B4-BE49-F238E27FC236}">
                <a16:creationId xmlns:a16="http://schemas.microsoft.com/office/drawing/2014/main" id="{60DB38E6-0F4A-001A-20E9-6A17E1B4F83D}"/>
              </a:ext>
            </a:extLst>
          </p:cNvPr>
          <p:cNvSpPr txBox="1">
            <a:spLocks/>
          </p:cNvSpPr>
          <p:nvPr/>
        </p:nvSpPr>
        <p:spPr>
          <a:xfrm>
            <a:off x="5089970" y="2160590"/>
            <a:ext cx="4184034" cy="3880773"/>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GB" noProof="0"/>
          </a:p>
        </p:txBody>
      </p:sp>
      <p:sp>
        <p:nvSpPr>
          <p:cNvPr id="2" name="Title 1">
            <a:extLst>
              <a:ext uri="{FF2B5EF4-FFF2-40B4-BE49-F238E27FC236}">
                <a16:creationId xmlns:a16="http://schemas.microsoft.com/office/drawing/2014/main" id="{D1358079-0C78-E776-2E3D-64CA21CDF20E}"/>
              </a:ext>
            </a:extLst>
          </p:cNvPr>
          <p:cNvSpPr>
            <a:spLocks noGrp="1"/>
          </p:cNvSpPr>
          <p:nvPr>
            <p:ph type="title"/>
          </p:nvPr>
        </p:nvSpPr>
        <p:spPr/>
        <p:txBody>
          <a:bodyPr/>
          <a:lstStyle/>
          <a:p>
            <a:r>
              <a:rPr lang="en-GB" noProof="0"/>
              <a:t>1 You delay seeing the patient.</a:t>
            </a:r>
          </a:p>
        </p:txBody>
      </p:sp>
      <p:sp>
        <p:nvSpPr>
          <p:cNvPr id="8" name="Content Placeholder 3">
            <a:extLst>
              <a:ext uri="{FF2B5EF4-FFF2-40B4-BE49-F238E27FC236}">
                <a16:creationId xmlns:a16="http://schemas.microsoft.com/office/drawing/2014/main" id="{1A3EB11A-B321-8D21-F54A-7C995594B8A1}"/>
              </a:ext>
            </a:extLst>
          </p:cNvPr>
          <p:cNvSpPr txBox="1">
            <a:spLocks/>
          </p:cNvSpPr>
          <p:nvPr/>
        </p:nvSpPr>
        <p:spPr>
          <a:xfrm>
            <a:off x="5089970" y="2160589"/>
            <a:ext cx="4184034" cy="3880773"/>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GB" noProof="0"/>
              <a:t>What should you do now?</a:t>
            </a:r>
          </a:p>
          <a:p>
            <a:r>
              <a:rPr lang="en-GB" noProof="0">
                <a:hlinkClick r:id="rId2" action="ppaction://hlinksldjump"/>
              </a:rPr>
              <a:t>Call ENT for help before doing anything.</a:t>
            </a:r>
            <a:endParaRPr lang="en-GB" noProof="0"/>
          </a:p>
          <a:p>
            <a:r>
              <a:rPr lang="en-GB" noProof="0">
                <a:hlinkClick r:id="rId3" action="ppaction://hlinksldjump"/>
              </a:rPr>
              <a:t>Begin resuscitation.</a:t>
            </a:r>
            <a:endParaRPr lang="en-GB" noProof="0"/>
          </a:p>
          <a:p>
            <a:endParaRPr lang="en-GB" noProof="0"/>
          </a:p>
        </p:txBody>
      </p:sp>
      <p:sp>
        <p:nvSpPr>
          <p:cNvPr id="11" name="Action Button: Document 10">
            <a:hlinkClick r:id="rId4"/>
            <a:extLst>
              <a:ext uri="{FF2B5EF4-FFF2-40B4-BE49-F238E27FC236}">
                <a16:creationId xmlns:a16="http://schemas.microsoft.com/office/drawing/2014/main" id="{90DFF9C9-F757-4299-8767-08E3C7F348AD}"/>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1</a:t>
            </a:r>
          </a:p>
        </p:txBody>
      </p:sp>
      <p:sp>
        <p:nvSpPr>
          <p:cNvPr id="3" name="Action Button: Get Information 2">
            <a:hlinkClick r:id="rId5" action="ppaction://hlinksldjump" highlightClick="1"/>
            <a:extLst>
              <a:ext uri="{FF2B5EF4-FFF2-40B4-BE49-F238E27FC236}">
                <a16:creationId xmlns:a16="http://schemas.microsoft.com/office/drawing/2014/main" id="{31B57296-85C7-5EC8-4899-EC264102A60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D545D56A-19F9-9AD6-E457-2F9C6F23BE8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212532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8645-2AAC-7518-166B-01767AD1F9E4}"/>
              </a:ext>
            </a:extLst>
          </p:cNvPr>
          <p:cNvSpPr>
            <a:spLocks noGrp="1"/>
          </p:cNvSpPr>
          <p:nvPr>
            <p:ph type="title"/>
          </p:nvPr>
        </p:nvSpPr>
        <p:spPr/>
        <p:txBody>
          <a:bodyPr/>
          <a:lstStyle/>
          <a:p>
            <a:r>
              <a:rPr lang="en-GB" noProof="0"/>
              <a:t>1 Begin resuscitation.</a:t>
            </a:r>
          </a:p>
        </p:txBody>
      </p:sp>
      <p:sp>
        <p:nvSpPr>
          <p:cNvPr id="3" name="Content Placeholder 2">
            <a:extLst>
              <a:ext uri="{FF2B5EF4-FFF2-40B4-BE49-F238E27FC236}">
                <a16:creationId xmlns:a16="http://schemas.microsoft.com/office/drawing/2014/main" id="{0227AFA7-F7C4-9890-A40A-D876734D3FA6}"/>
              </a:ext>
            </a:extLst>
          </p:cNvPr>
          <p:cNvSpPr>
            <a:spLocks noGrp="1"/>
          </p:cNvSpPr>
          <p:nvPr>
            <p:ph sz="half" idx="1"/>
          </p:nvPr>
        </p:nvSpPr>
        <p:spPr/>
        <p:txBody>
          <a:bodyPr/>
          <a:lstStyle/>
          <a:p>
            <a:r>
              <a:rPr lang="en-GB" noProof="0"/>
              <a:t>You begin resuscitation with a DRS ABC approach. She is still breathing and has a weak pulse.</a:t>
            </a:r>
          </a:p>
          <a:p>
            <a:r>
              <a:rPr lang="en-GB" noProof="0"/>
              <a:t>You identify that the airway is at risk, and so perform an airway manoeuvre and place an oropharyngeal airway, which Anabella tolerates (indicating significant unconsciousness).</a:t>
            </a:r>
          </a:p>
          <a:p>
            <a:r>
              <a:rPr lang="en-GB" noProof="0"/>
              <a:t>Anabella is still breathing normally.</a:t>
            </a:r>
          </a:p>
        </p:txBody>
      </p:sp>
      <p:sp>
        <p:nvSpPr>
          <p:cNvPr id="4" name="Content Placeholder 3">
            <a:extLst>
              <a:ext uri="{FF2B5EF4-FFF2-40B4-BE49-F238E27FC236}">
                <a16:creationId xmlns:a16="http://schemas.microsoft.com/office/drawing/2014/main" id="{74A91444-4F46-DF32-FEE5-C58C62DDFF02}"/>
              </a:ext>
            </a:extLst>
          </p:cNvPr>
          <p:cNvSpPr>
            <a:spLocks noGrp="1"/>
          </p:cNvSpPr>
          <p:nvPr>
            <p:ph sz="half" idx="2"/>
          </p:nvPr>
        </p:nvSpPr>
        <p:spPr/>
        <p:txBody>
          <a:bodyPr/>
          <a:lstStyle/>
          <a:p>
            <a:pPr marL="0" indent="0">
              <a:buNone/>
            </a:pPr>
            <a:r>
              <a:rPr lang="en-GB" b="1" noProof="0"/>
              <a:t>What should you do next?</a:t>
            </a:r>
          </a:p>
          <a:p>
            <a:r>
              <a:rPr lang="en-GB" noProof="0">
                <a:hlinkClick r:id="rId2" action="ppaction://hlinksldjump"/>
              </a:rPr>
              <a:t>Call ENT for help before doing anything.</a:t>
            </a:r>
            <a:endParaRPr lang="en-GB" noProof="0"/>
          </a:p>
          <a:p>
            <a:r>
              <a:rPr lang="en-GB" noProof="0">
                <a:hlinkClick r:id="rId2" action="ppaction://hlinksldjump"/>
              </a:rPr>
              <a:t>Continue </a:t>
            </a:r>
            <a:r>
              <a:rPr lang="en-GB" noProof="0">
                <a:hlinkClick r:id="rId3" action="ppaction://hlinksldjump"/>
              </a:rPr>
              <a:t>resuscitation.</a:t>
            </a:r>
            <a:endParaRPr lang="en-GB" noProof="0"/>
          </a:p>
        </p:txBody>
      </p:sp>
      <p:sp>
        <p:nvSpPr>
          <p:cNvPr id="7" name="Action Button: Document 6">
            <a:hlinkClick r:id="rId4"/>
            <a:extLst>
              <a:ext uri="{FF2B5EF4-FFF2-40B4-BE49-F238E27FC236}">
                <a16:creationId xmlns:a16="http://schemas.microsoft.com/office/drawing/2014/main" id="{FA64D34C-4AEF-26AA-F5A1-1F6908A18B2F}"/>
              </a:ext>
            </a:extLst>
          </p:cNvPr>
          <p:cNvSpPr>
            <a:spLocks/>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1</a:t>
            </a:r>
          </a:p>
        </p:txBody>
      </p:sp>
      <p:pic>
        <p:nvPicPr>
          <p:cNvPr id="3074" name="Picture 2">
            <a:extLst>
              <a:ext uri="{FF2B5EF4-FFF2-40B4-BE49-F238E27FC236}">
                <a16:creationId xmlns:a16="http://schemas.microsoft.com/office/drawing/2014/main" id="{949252D5-C3F3-77C2-8F06-58FF5AF27D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5668" y="3886200"/>
            <a:ext cx="3637280" cy="2727960"/>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Get Information 7">
            <a:hlinkClick r:id="rId6" action="ppaction://hlinksldjump" highlightClick="1"/>
            <a:extLst>
              <a:ext uri="{FF2B5EF4-FFF2-40B4-BE49-F238E27FC236}">
                <a16:creationId xmlns:a16="http://schemas.microsoft.com/office/drawing/2014/main" id="{1C60FEB4-3AA2-5229-F9DA-714DA259649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Return 8">
            <a:hlinkClick r:id="rId7" action="ppaction://hlinksldjump" highlightClick="1"/>
            <a:extLst>
              <a:ext uri="{FF2B5EF4-FFF2-40B4-BE49-F238E27FC236}">
                <a16:creationId xmlns:a16="http://schemas.microsoft.com/office/drawing/2014/main" id="{7D5EEE0F-4808-566E-F9AE-5102645E304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2056544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37DE-2FB1-9532-6819-F44B515A4A85}"/>
              </a:ext>
            </a:extLst>
          </p:cNvPr>
          <p:cNvSpPr>
            <a:spLocks noGrp="1"/>
          </p:cNvSpPr>
          <p:nvPr>
            <p:ph type="title"/>
          </p:nvPr>
        </p:nvSpPr>
        <p:spPr/>
        <p:txBody>
          <a:bodyPr/>
          <a:lstStyle/>
          <a:p>
            <a:r>
              <a:rPr lang="en-GB" noProof="0"/>
              <a:t>1 Deterioration.</a:t>
            </a:r>
          </a:p>
        </p:txBody>
      </p:sp>
      <p:sp>
        <p:nvSpPr>
          <p:cNvPr id="3" name="Content Placeholder 2">
            <a:extLst>
              <a:ext uri="{FF2B5EF4-FFF2-40B4-BE49-F238E27FC236}">
                <a16:creationId xmlns:a16="http://schemas.microsoft.com/office/drawing/2014/main" id="{49BDF634-6311-7C52-04B3-16757B810919}"/>
              </a:ext>
            </a:extLst>
          </p:cNvPr>
          <p:cNvSpPr>
            <a:spLocks noGrp="1"/>
          </p:cNvSpPr>
          <p:nvPr>
            <p:ph idx="1"/>
          </p:nvPr>
        </p:nvSpPr>
        <p:spPr>
          <a:xfrm>
            <a:off x="677334" y="2160589"/>
            <a:ext cx="4056712" cy="3880773"/>
          </a:xfrm>
        </p:spPr>
        <p:txBody>
          <a:bodyPr/>
          <a:lstStyle/>
          <a:p>
            <a:r>
              <a:rPr lang="en-GB" noProof="0"/>
              <a:t>Unfortunately, your actions enabled the patient’s condition to deteriorate.</a:t>
            </a:r>
          </a:p>
          <a:p>
            <a:r>
              <a:rPr lang="en-GB" noProof="0"/>
              <a:t>Anabella ended up having a brief respiratory arrest, although the paediatric resuscitation team were able to clear her airway. ENT took her to theatre immediately, and she was moved to critical care where she stayed for 7 days battling aspiration pneumonia.</a:t>
            </a:r>
          </a:p>
        </p:txBody>
      </p:sp>
      <p:sp>
        <p:nvSpPr>
          <p:cNvPr id="4" name="Action Button: Go Forward or Next 3">
            <a:hlinkClick r:id="rId2" action="ppaction://hlinksldjump" highlightClick="1"/>
            <a:extLst>
              <a:ext uri="{FF2B5EF4-FFF2-40B4-BE49-F238E27FC236}">
                <a16:creationId xmlns:a16="http://schemas.microsoft.com/office/drawing/2014/main" id="{456D619C-08D7-BA7A-D2B8-ECF93993B4E2}"/>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4100" name="Picture 4">
            <a:extLst>
              <a:ext uri="{FF2B5EF4-FFF2-40B4-BE49-F238E27FC236}">
                <a16:creationId xmlns:a16="http://schemas.microsoft.com/office/drawing/2014/main" id="{D6EBE557-5CA1-7DF7-6933-8D960C3E2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5668" y="1374674"/>
            <a:ext cx="4102129" cy="4108651"/>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Get Information 5">
            <a:hlinkClick r:id="rId4" action="ppaction://hlinksldjump" highlightClick="1"/>
            <a:extLst>
              <a:ext uri="{FF2B5EF4-FFF2-40B4-BE49-F238E27FC236}">
                <a16:creationId xmlns:a16="http://schemas.microsoft.com/office/drawing/2014/main" id="{6DD40554-15D9-0177-D7A6-4C9ACB03BF5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Return 6">
            <a:hlinkClick r:id="rId2" action="ppaction://hlinksldjump" highlightClick="1"/>
            <a:extLst>
              <a:ext uri="{FF2B5EF4-FFF2-40B4-BE49-F238E27FC236}">
                <a16:creationId xmlns:a16="http://schemas.microsoft.com/office/drawing/2014/main" id="{0C712FC6-0F9D-ED66-3F9B-95EA4160B3A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to Beginning 7">
            <a:hlinkClick r:id="rId5" action="ppaction://hlinksldjump" highlightClick="1"/>
            <a:extLst>
              <a:ext uri="{FF2B5EF4-FFF2-40B4-BE49-F238E27FC236}">
                <a16:creationId xmlns:a16="http://schemas.microsoft.com/office/drawing/2014/main" id="{C354260E-C0AD-A08E-C5B7-CCD59BE015E4}"/>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112EAD51-1697-9B0D-33E1-33B661A125D8}"/>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19630105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47F4-92BF-82E7-2044-F76C7ACB769E}"/>
              </a:ext>
            </a:extLst>
          </p:cNvPr>
          <p:cNvSpPr>
            <a:spLocks noGrp="1"/>
          </p:cNvSpPr>
          <p:nvPr>
            <p:ph type="title"/>
          </p:nvPr>
        </p:nvSpPr>
        <p:spPr/>
        <p:txBody>
          <a:bodyPr/>
          <a:lstStyle/>
          <a:p>
            <a:r>
              <a:rPr lang="en-GB" noProof="0"/>
              <a:t>Postoperative Haemorrhage - Overview</a:t>
            </a:r>
          </a:p>
        </p:txBody>
      </p:sp>
      <p:sp>
        <p:nvSpPr>
          <p:cNvPr id="3" name="Content Placeholder 2">
            <a:extLst>
              <a:ext uri="{FF2B5EF4-FFF2-40B4-BE49-F238E27FC236}">
                <a16:creationId xmlns:a16="http://schemas.microsoft.com/office/drawing/2014/main" id="{F8EE40BD-0DB0-868A-1676-64F12F107F79}"/>
              </a:ext>
            </a:extLst>
          </p:cNvPr>
          <p:cNvSpPr>
            <a:spLocks noGrp="1"/>
          </p:cNvSpPr>
          <p:nvPr>
            <p:ph idx="1"/>
          </p:nvPr>
        </p:nvSpPr>
        <p:spPr/>
        <p:txBody>
          <a:bodyPr/>
          <a:lstStyle/>
          <a:p>
            <a:r>
              <a:rPr lang="en-GB" noProof="0">
                <a:solidFill>
                  <a:schemeClr val="bg1"/>
                </a:solidFill>
              </a:rPr>
              <a:t>Onset: usually within hours of surgery (usually less than 4 hours)</a:t>
            </a:r>
          </a:p>
          <a:p>
            <a:r>
              <a:rPr lang="en-GB" noProof="0">
                <a:solidFill>
                  <a:schemeClr val="bg1"/>
                </a:solidFill>
              </a:rPr>
              <a:t>Postoperative haemorrhage is when there is bleeding after an operation is finished.</a:t>
            </a:r>
          </a:p>
          <a:p>
            <a:r>
              <a:rPr lang="en-GB" noProof="0">
                <a:solidFill>
                  <a:schemeClr val="bg1"/>
                </a:solidFill>
              </a:rPr>
              <a:t>Surgeons should achieve almost complete haemostasis before concluding the operation, bearing in mind the risk of bleeding for different procedures.</a:t>
            </a:r>
          </a:p>
          <a:p>
            <a:r>
              <a:rPr lang="en-GB" noProof="0">
                <a:solidFill>
                  <a:schemeClr val="bg1"/>
                </a:solidFill>
              </a:rPr>
              <a:t>Postoperative factors can contribute to late bleeding.</a:t>
            </a:r>
          </a:p>
        </p:txBody>
      </p:sp>
      <p:sp>
        <p:nvSpPr>
          <p:cNvPr id="4" name="Action Button: Go Forward or Next 3">
            <a:hlinkClick r:id="" action="ppaction://hlinkshowjump?jump=nextslide" highlightClick="1"/>
            <a:extLst>
              <a:ext uri="{FF2B5EF4-FFF2-40B4-BE49-F238E27FC236}">
                <a16:creationId xmlns:a16="http://schemas.microsoft.com/office/drawing/2014/main" id="{83FD07C0-01C4-2B77-5EDE-5D8C284D2D5B}"/>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F49C292A-E063-C004-7276-0EC670183B8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255193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32B0-0AB2-70A7-B37F-3237408608F8}"/>
              </a:ext>
            </a:extLst>
          </p:cNvPr>
          <p:cNvSpPr>
            <a:spLocks noGrp="1"/>
          </p:cNvSpPr>
          <p:nvPr>
            <p:ph type="title"/>
          </p:nvPr>
        </p:nvSpPr>
        <p:spPr/>
        <p:txBody>
          <a:bodyPr/>
          <a:lstStyle/>
          <a:p>
            <a:r>
              <a:rPr lang="en-GB" noProof="0"/>
              <a:t>Postoperative Haemorrhage - Aetiology</a:t>
            </a:r>
          </a:p>
        </p:txBody>
      </p:sp>
      <p:sp>
        <p:nvSpPr>
          <p:cNvPr id="3" name="Content Placeholder 2">
            <a:extLst>
              <a:ext uri="{FF2B5EF4-FFF2-40B4-BE49-F238E27FC236}">
                <a16:creationId xmlns:a16="http://schemas.microsoft.com/office/drawing/2014/main" id="{F85CAFC0-AE0D-7F4F-8BAE-BA724E41314B}"/>
              </a:ext>
            </a:extLst>
          </p:cNvPr>
          <p:cNvSpPr>
            <a:spLocks noGrp="1"/>
          </p:cNvSpPr>
          <p:nvPr>
            <p:ph sz="half" idx="1"/>
          </p:nvPr>
        </p:nvSpPr>
        <p:spPr/>
        <p:txBody>
          <a:bodyPr/>
          <a:lstStyle/>
          <a:p>
            <a:r>
              <a:rPr lang="en-GB" noProof="0">
                <a:solidFill>
                  <a:schemeClr val="bg1"/>
                </a:solidFill>
              </a:rPr>
              <a:t>Postoperative haemorrhage may be:</a:t>
            </a:r>
          </a:p>
          <a:p>
            <a:pPr lvl="1"/>
            <a:r>
              <a:rPr lang="en-GB" noProof="0">
                <a:solidFill>
                  <a:schemeClr val="bg1"/>
                </a:solidFill>
              </a:rPr>
              <a:t>Primary (the surgeons didn’t adequately achieve haemostasis - immediate)</a:t>
            </a:r>
          </a:p>
          <a:p>
            <a:pPr lvl="1"/>
            <a:r>
              <a:rPr lang="en-GB" noProof="0">
                <a:solidFill>
                  <a:schemeClr val="bg1"/>
                </a:solidFill>
              </a:rPr>
              <a:t>Reactive (blood pressure increased outside of theatre – within hours)</a:t>
            </a:r>
          </a:p>
          <a:p>
            <a:pPr lvl="1"/>
            <a:r>
              <a:rPr lang="en-GB" noProof="0">
                <a:solidFill>
                  <a:schemeClr val="bg1"/>
                </a:solidFill>
              </a:rPr>
              <a:t>Delayed (scab is damaged – usually 1-2 weeks later)</a:t>
            </a:r>
          </a:p>
        </p:txBody>
      </p:sp>
      <p:sp>
        <p:nvSpPr>
          <p:cNvPr id="5" name="Action Button: Go Forward or Next 4">
            <a:hlinkClick r:id="" action="ppaction://hlinkshowjump?jump=nextslide" highlightClick="1"/>
            <a:extLst>
              <a:ext uri="{FF2B5EF4-FFF2-40B4-BE49-F238E27FC236}">
                <a16:creationId xmlns:a16="http://schemas.microsoft.com/office/drawing/2014/main" id="{B6A9BE64-86F3-4C2A-99A4-7029A5FEE08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227E2E2-F080-1AB7-6903-F120901D9ACC}"/>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3">
            <a:extLst>
              <a:ext uri="{FF2B5EF4-FFF2-40B4-BE49-F238E27FC236}">
                <a16:creationId xmlns:a16="http://schemas.microsoft.com/office/drawing/2014/main" id="{77277D9B-E0B1-41BB-CEE9-8B664C4B3E9B}"/>
              </a:ext>
            </a:extLst>
          </p:cNvPr>
          <p:cNvSpPr>
            <a:spLocks noGrp="1"/>
          </p:cNvSpPr>
          <p:nvPr>
            <p:ph sz="half" idx="2"/>
          </p:nvPr>
        </p:nvSpPr>
        <p:spPr/>
        <p:txBody>
          <a:bodyPr/>
          <a:lstStyle/>
          <a:p>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23233D32-9663-6B72-A233-AD55AC5A388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31937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99402E6-1F63-6462-3A25-A27977A5B6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32B98-E700-ED1F-D766-DB8EFFB41B47}"/>
              </a:ext>
            </a:extLst>
          </p:cNvPr>
          <p:cNvSpPr>
            <a:spLocks noGrp="1"/>
          </p:cNvSpPr>
          <p:nvPr>
            <p:ph type="title"/>
          </p:nvPr>
        </p:nvSpPr>
        <p:spPr/>
        <p:txBody>
          <a:bodyPr/>
          <a:lstStyle/>
          <a:p>
            <a:r>
              <a:rPr lang="en-GB" noProof="0"/>
              <a:t>Postoperative Haemorrhage - Diagnosis</a:t>
            </a:r>
          </a:p>
        </p:txBody>
      </p:sp>
      <p:sp>
        <p:nvSpPr>
          <p:cNvPr id="3" name="Content Placeholder 2">
            <a:extLst>
              <a:ext uri="{FF2B5EF4-FFF2-40B4-BE49-F238E27FC236}">
                <a16:creationId xmlns:a16="http://schemas.microsoft.com/office/drawing/2014/main" id="{CE7640DD-C922-1277-58FB-EAB91D55BFF8}"/>
              </a:ext>
            </a:extLst>
          </p:cNvPr>
          <p:cNvSpPr>
            <a:spLocks noGrp="1"/>
          </p:cNvSpPr>
          <p:nvPr>
            <p:ph sz="half" idx="1"/>
          </p:nvPr>
        </p:nvSpPr>
        <p:spPr/>
        <p:txBody>
          <a:bodyPr/>
          <a:lstStyle/>
          <a:p>
            <a:r>
              <a:rPr lang="en-GB" noProof="0">
                <a:solidFill>
                  <a:schemeClr val="bg1"/>
                </a:solidFill>
              </a:rPr>
              <a:t>External bleeding may be obvious.</a:t>
            </a:r>
          </a:p>
          <a:p>
            <a:r>
              <a:rPr lang="en-GB" noProof="0">
                <a:solidFill>
                  <a:schemeClr val="bg1"/>
                </a:solidFill>
              </a:rPr>
              <a:t>Internal bleeding (particularly GI and obstetric) are often more serious, because their identification may occur late.</a:t>
            </a:r>
          </a:p>
          <a:p>
            <a:r>
              <a:rPr lang="en-GB" noProof="0">
                <a:solidFill>
                  <a:schemeClr val="bg1"/>
                </a:solidFill>
              </a:rPr>
              <a:t>Point-of-care ultrasound (PoCUS) may be most useful for diagnosis.</a:t>
            </a:r>
          </a:p>
          <a:p>
            <a:r>
              <a:rPr lang="en-GB" noProof="0">
                <a:solidFill>
                  <a:schemeClr val="bg1"/>
                </a:solidFill>
              </a:rPr>
              <a:t>Check coagulation if this is a concern – the patient may also need anticoagulant reversal, platelets, or clotting factors.</a:t>
            </a:r>
          </a:p>
        </p:txBody>
      </p:sp>
      <p:sp>
        <p:nvSpPr>
          <p:cNvPr id="5" name="Action Button: Go Forward or Next 4">
            <a:hlinkClick r:id="" action="ppaction://hlinkshowjump?jump=nextslide" highlightClick="1"/>
            <a:extLst>
              <a:ext uri="{FF2B5EF4-FFF2-40B4-BE49-F238E27FC236}">
                <a16:creationId xmlns:a16="http://schemas.microsoft.com/office/drawing/2014/main" id="{5EB6CC85-7A5A-E3BF-AFA0-ACE604811CD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30D0877-7D0A-5FAD-7F86-9FF11C4952B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a:extLst>
              <a:ext uri="{FF2B5EF4-FFF2-40B4-BE49-F238E27FC236}">
                <a16:creationId xmlns:a16="http://schemas.microsoft.com/office/drawing/2014/main" id="{9E247DC3-F797-4161-CD01-F5D32FC577B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89525" y="2842642"/>
            <a:ext cx="4184650" cy="2517328"/>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322D4313-9A8C-3F89-22FD-8E1C3B6ADC8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947303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F2694FD-C479-8C22-1995-4F7094F4C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AB5EE-E561-D06D-B820-E1471EF7A97F}"/>
              </a:ext>
            </a:extLst>
          </p:cNvPr>
          <p:cNvSpPr>
            <a:spLocks noGrp="1"/>
          </p:cNvSpPr>
          <p:nvPr>
            <p:ph type="title"/>
          </p:nvPr>
        </p:nvSpPr>
        <p:spPr/>
        <p:txBody>
          <a:bodyPr/>
          <a:lstStyle/>
          <a:p>
            <a:r>
              <a:rPr lang="en-GB" noProof="0"/>
              <a:t>Postoperative Haemorrhage - Treatment</a:t>
            </a:r>
          </a:p>
        </p:txBody>
      </p:sp>
      <p:sp>
        <p:nvSpPr>
          <p:cNvPr id="3" name="Content Placeholder 2">
            <a:extLst>
              <a:ext uri="{FF2B5EF4-FFF2-40B4-BE49-F238E27FC236}">
                <a16:creationId xmlns:a16="http://schemas.microsoft.com/office/drawing/2014/main" id="{D659728D-B5E7-84DD-B06C-D91A12588EFA}"/>
              </a:ext>
            </a:extLst>
          </p:cNvPr>
          <p:cNvSpPr>
            <a:spLocks noGrp="1"/>
          </p:cNvSpPr>
          <p:nvPr>
            <p:ph sz="half" idx="1"/>
          </p:nvPr>
        </p:nvSpPr>
        <p:spPr/>
        <p:txBody>
          <a:bodyPr/>
          <a:lstStyle/>
          <a:p>
            <a:r>
              <a:rPr lang="en-GB" noProof="0">
                <a:solidFill>
                  <a:schemeClr val="bg1"/>
                </a:solidFill>
              </a:rPr>
              <a:t>Surgical site bleeding usually </a:t>
            </a:r>
            <a:r>
              <a:rPr lang="en-GB" b="1" noProof="0">
                <a:solidFill>
                  <a:schemeClr val="bg1"/>
                </a:solidFill>
              </a:rPr>
              <a:t>requires rapid return to theatre</a:t>
            </a:r>
            <a:r>
              <a:rPr lang="en-GB" noProof="0">
                <a:solidFill>
                  <a:schemeClr val="bg1"/>
                </a:solidFill>
              </a:rPr>
              <a:t>.</a:t>
            </a:r>
          </a:p>
          <a:p>
            <a:r>
              <a:rPr lang="en-GB" noProof="0">
                <a:solidFill>
                  <a:schemeClr val="bg1"/>
                </a:solidFill>
              </a:rPr>
              <a:t>Surgical sites are less likely to stop bleeding for various reasons.</a:t>
            </a:r>
          </a:p>
          <a:p>
            <a:pPr lvl="1"/>
            <a:r>
              <a:rPr lang="en-GB" noProof="0">
                <a:solidFill>
                  <a:schemeClr val="bg1"/>
                </a:solidFill>
              </a:rPr>
              <a:t>Diffuse capillary damage</a:t>
            </a:r>
          </a:p>
          <a:p>
            <a:pPr lvl="1"/>
            <a:r>
              <a:rPr lang="en-GB" noProof="0">
                <a:solidFill>
                  <a:schemeClr val="bg1"/>
                </a:solidFill>
              </a:rPr>
              <a:t>Changes in coagulation</a:t>
            </a:r>
          </a:p>
          <a:p>
            <a:pPr lvl="1"/>
            <a:r>
              <a:rPr lang="en-GB" noProof="0">
                <a:solidFill>
                  <a:schemeClr val="bg1"/>
                </a:solidFill>
              </a:rPr>
              <a:t>Mechanical tension on the surgical site</a:t>
            </a:r>
          </a:p>
        </p:txBody>
      </p:sp>
      <p:sp>
        <p:nvSpPr>
          <p:cNvPr id="5" name="Action Button: Go Forward or Next 4">
            <a:hlinkClick r:id="" action="ppaction://hlinkshowjump?jump=nextslide" highlightClick="1"/>
            <a:extLst>
              <a:ext uri="{FF2B5EF4-FFF2-40B4-BE49-F238E27FC236}">
                <a16:creationId xmlns:a16="http://schemas.microsoft.com/office/drawing/2014/main" id="{5FF7D89F-2F7A-A568-71C3-F9F9EE1A58B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669A2D19-661B-449C-769C-FFEB537DB20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170" name="Picture 2" descr="undefined">
            <a:extLst>
              <a:ext uri="{FF2B5EF4-FFF2-40B4-BE49-F238E27FC236}">
                <a16:creationId xmlns:a16="http://schemas.microsoft.com/office/drawing/2014/main" id="{9A11BCCA-2A5E-04B7-6601-81264BBF6F0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31130" y="2167828"/>
            <a:ext cx="4528690" cy="3396518"/>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B14AA19A-223E-08D8-7A78-576E90E31B2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56438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3C718E7-7069-D01C-3775-B907919F8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8DA50-D15D-50CD-4C5D-36208843BD5D}"/>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AAD84825-D02E-F420-03A1-F9F9C65AA9B0}"/>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(Welleschik, 24 November 2007) “File:Mundspatel.jpg”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2"/>
              </a:rPr>
              <a:t>https://commons.wikimedia.org/wiki/File:Mundspatel.jpg</a:t>
            </a:r>
            <a:endParaRPr lang="en-GB" sz="1100" noProof="0">
              <a:solidFill>
                <a:schemeClr val="bg1"/>
              </a:solidFill>
            </a:endParaRPr>
          </a:p>
          <a:p>
            <a:r>
              <a:rPr lang="en-GB" sz="1100" noProof="0">
                <a:solidFill>
                  <a:schemeClr val="bg1"/>
                </a:solidFill>
              </a:rPr>
              <a:t>(James Bibey, 27 August 2019) “Blood Donation bag” Own work CC BY-SA 4.0</a:t>
            </a:r>
          </a:p>
          <a:p>
            <a:r>
              <a:rPr lang="en-GB" sz="1100" noProof="0">
                <a:solidFill>
                  <a:schemeClr val="bg1"/>
                </a:solidFill>
              </a:rPr>
              <a:t>(Hufi), 11 June 2011) “File:Peha-Haft.jpg”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3"/>
              </a:rPr>
              <a:t>https://commons.wikimedia.org/wiki/File:Peha-Haft.jpg</a:t>
            </a:r>
            <a:endParaRPr lang="en-GB" sz="1100" noProof="0">
              <a:solidFill>
                <a:schemeClr val="bg1"/>
              </a:solidFill>
            </a:endParaRPr>
          </a:p>
          <a:p>
            <a:r>
              <a:rPr lang="en-GB" sz="1100" noProof="0">
                <a:solidFill>
                  <a:schemeClr val="bg1"/>
                </a:solidFill>
              </a:rPr>
              <a:t>(Dctrzl, 1 September 2017) “File:Magill forceps open.jpg”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4"/>
              </a:rPr>
              <a:t>https://commons.wikimedia.org/wiki/File:Magill_forceps_open.jpg</a:t>
            </a:r>
            <a:endParaRPr lang="en-GB" sz="1100" noProof="0">
              <a:solidFill>
                <a:schemeClr val="bg1"/>
              </a:solidFill>
            </a:endParaRPr>
          </a:p>
          <a:p>
            <a:r>
              <a:rPr lang="en-GB" sz="1100" noProof="0">
                <a:solidFill>
                  <a:schemeClr val="bg1"/>
                </a:solidFill>
              </a:rPr>
              <a:t>(Paul Ross, 1 August 2014) “File:Oral Airway 3 (Adult medium).JPG”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5"/>
              </a:rPr>
              <a:t>https://commons.wikimedia.org/wiki/File:Oral_Airway_3_(Adult_medium).JPG</a:t>
            </a:r>
            <a:endParaRPr lang="en-GB" sz="1100" noProof="0">
              <a:solidFill>
                <a:schemeClr val="bg1"/>
              </a:solidFill>
            </a:endParaRPr>
          </a:p>
          <a:p>
            <a:r>
              <a:rPr lang="en-GB" sz="1100" noProof="0">
                <a:solidFill>
                  <a:schemeClr val="bg1"/>
                </a:solidFill>
              </a:rPr>
              <a:t>(Frank Galliard, 8 October 2010) “Pneumonia” Case study, </a:t>
            </a:r>
            <a:r>
              <a:rPr lang="en-GB" sz="1100" i="1" noProof="0">
                <a:solidFill>
                  <a:schemeClr val="bg1"/>
                </a:solidFill>
              </a:rPr>
              <a:t>Radiopaedia</a:t>
            </a:r>
            <a:r>
              <a:rPr lang="en-GB" sz="1100" noProof="0">
                <a:solidFill>
                  <a:schemeClr val="bg1"/>
                </a:solidFill>
              </a:rPr>
              <a:t> [Accessed: 1 October 2025]</a:t>
            </a:r>
            <a:br>
              <a:rPr lang="en-GB" sz="1100" noProof="0">
                <a:solidFill>
                  <a:schemeClr val="bg1"/>
                </a:solidFill>
              </a:rPr>
            </a:br>
            <a:r>
              <a:rPr lang="en-GB" sz="1100" noProof="0">
                <a:solidFill>
                  <a:schemeClr val="bg1"/>
                </a:solidFill>
                <a:hlinkClick r:id="rId6"/>
              </a:rPr>
              <a:t>https://radiopaedia.org/cases/pneumonia-7</a:t>
            </a:r>
            <a:endParaRPr lang="en-GB" sz="1100" noProof="0">
              <a:solidFill>
                <a:schemeClr val="bg1"/>
              </a:solidFill>
            </a:endParaRPr>
          </a:p>
          <a:p>
            <a:r>
              <a:rPr lang="en-GB" sz="1100" noProof="0">
                <a:solidFill>
                  <a:schemeClr val="bg1"/>
                </a:solidFill>
              </a:rPr>
              <a:t>(R. Henrik Nilsson, 17 April 2025) “File:Donating platelets left anticoagulant center plasma right two units of platelets Sweden April 2025.jpg” </a:t>
            </a:r>
            <a:r>
              <a:rPr lang="en-GB" sz="1100" i="1" noProof="0">
                <a:solidFill>
                  <a:schemeClr val="bg1"/>
                </a:solidFill>
              </a:rPr>
              <a:t>Wikimedia Commons</a:t>
            </a:r>
            <a:r>
              <a:rPr lang="en-GB" sz="1100" noProof="0">
                <a:solidFill>
                  <a:schemeClr val="bg1"/>
                </a:solidFill>
              </a:rPr>
              <a:t> CC BY 4.0</a:t>
            </a:r>
            <a:br>
              <a:rPr lang="en-GB" sz="1100" noProof="0">
                <a:solidFill>
                  <a:schemeClr val="bg1"/>
                </a:solidFill>
              </a:rPr>
            </a:br>
            <a:r>
              <a:rPr lang="en-GB" sz="1100" noProof="0">
                <a:solidFill>
                  <a:schemeClr val="bg1"/>
                </a:solidFill>
                <a:hlinkClick r:id="rId7"/>
              </a:rPr>
              <a:t>https://commons.wikimedia.org/wiki/File:Donating_platelets_left_anticoagulant_center_plasma_right_two_units_of_platelets_Sweden_April_2025.jpg</a:t>
            </a:r>
            <a:endParaRPr lang="en-GB" sz="1100" noProof="0">
              <a:solidFill>
                <a:schemeClr val="bg1"/>
              </a:solidFill>
            </a:endParaRPr>
          </a:p>
          <a:p>
            <a:r>
              <a:rPr lang="en-GB" sz="1100" noProof="0">
                <a:solidFill>
                  <a:schemeClr val="bg1"/>
                </a:solidFill>
              </a:rPr>
              <a:t>(SnowBink, 26 October 2013) “File:Electrocauter 00.jpg”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8"/>
              </a:rPr>
              <a:t>https://commons.wikimedia.org/wiki/File:Electrocauter_00.jpg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2CFC4489-CC2B-7AD6-F380-E36ECCEBF33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Back or Previous 4">
            <a:hlinkClick r:id="" action="ppaction://hlinkshowjump?jump=previousslide" highlightClick="1"/>
            <a:extLst>
              <a:ext uri="{FF2B5EF4-FFF2-40B4-BE49-F238E27FC236}">
                <a16:creationId xmlns:a16="http://schemas.microsoft.com/office/drawing/2014/main" id="{CF5B8418-3114-FA65-2049-7FBE71FB01C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et Information 5">
            <a:hlinkClick r:id="rId9" action="ppaction://hlinksldjump" highlightClick="1"/>
            <a:extLst>
              <a:ext uri="{FF2B5EF4-FFF2-40B4-BE49-F238E27FC236}">
                <a16:creationId xmlns:a16="http://schemas.microsoft.com/office/drawing/2014/main" id="{2E921E94-DFCF-8A02-DF40-34713246269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0226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9AFADE-A7B8-BB80-6391-1CAB351932F0}"/>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1 Decision Tree</a:t>
            </a:r>
          </a:p>
        </p:txBody>
      </p:sp>
      <p:sp>
        <p:nvSpPr>
          <p:cNvPr id="2" name="Action Button: Go Forward or Next 1">
            <a:hlinkClick r:id="" action="ppaction://hlinkshowjump?jump=nextslide" highlightClick="1"/>
            <a:extLst>
              <a:ext uri="{FF2B5EF4-FFF2-40B4-BE49-F238E27FC236}">
                <a16:creationId xmlns:a16="http://schemas.microsoft.com/office/drawing/2014/main" id="{22D9DED5-AB08-84AA-E427-B07D5B0523F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D4377723-BD57-38DB-F991-78F95D09C30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 name="Picture 4" descr="A diagram of a work flow&#10;&#10;AI-generated content may be incorrect.">
            <a:extLst>
              <a:ext uri="{FF2B5EF4-FFF2-40B4-BE49-F238E27FC236}">
                <a16:creationId xmlns:a16="http://schemas.microsoft.com/office/drawing/2014/main" id="{F52DCAA4-3D42-DE2E-6246-513FB2B52B20}"/>
              </a:ext>
            </a:extLst>
          </p:cNvPr>
          <p:cNvPicPr>
            <a:picLocks noChangeAspect="1"/>
          </p:cNvPicPr>
          <p:nvPr/>
        </p:nvPicPr>
        <p:blipFill>
          <a:blip r:embed="rId2"/>
          <a:stretch>
            <a:fillRect/>
          </a:stretch>
        </p:blipFill>
        <p:spPr>
          <a:xfrm>
            <a:off x="216165" y="234772"/>
            <a:ext cx="10474676" cy="6388456"/>
          </a:xfrm>
          <a:prstGeom prst="rect">
            <a:avLst/>
          </a:prstGeom>
        </p:spPr>
      </p:pic>
      <p:sp>
        <p:nvSpPr>
          <p:cNvPr id="6" name="Action Button: Get Information 5">
            <a:hlinkClick r:id="rId3" action="ppaction://hlinksldjump" highlightClick="1"/>
            <a:extLst>
              <a:ext uri="{FF2B5EF4-FFF2-40B4-BE49-F238E27FC236}">
                <a16:creationId xmlns:a16="http://schemas.microsoft.com/office/drawing/2014/main" id="{D4B8932F-3CD2-B685-D9BA-01937268EF5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20782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6B4BD-2EAF-3E07-24D3-A4574BBF1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EF740-08EA-E1E9-AC3D-BCD585A72E89}"/>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D48B0CA7-BD7A-385C-AED2-558F08BAE94D}"/>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CE1FBA00-4934-CBC6-380C-46EF292E2F41}"/>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1</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10E9A8FA-2AEC-A74E-8DAB-B3CBC84E1E51}"/>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65F0A8CB-E11B-C256-FB00-66C46E2653D3}"/>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D39C9916-41DF-2176-DB94-45D4D0FC6F2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64469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67C61E69-0682-144E-1524-19000E3299CD}"/>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C61497FB-B850-08D3-C4CB-20C391E8BFD9}"/>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2</a:t>
            </a:r>
          </a:p>
        </p:txBody>
      </p:sp>
      <p:sp>
        <p:nvSpPr>
          <p:cNvPr id="4" name="Action Button: Go Forward or Next 3">
            <a:hlinkClick r:id="" action="ppaction://hlinkshowjump?jump=nextslide" highlightClick="1"/>
            <a:extLst>
              <a:ext uri="{FF2B5EF4-FFF2-40B4-BE49-F238E27FC236}">
                <a16:creationId xmlns:a16="http://schemas.microsoft.com/office/drawing/2014/main" id="{D19B88EB-11BA-57F5-6F96-3692C78436B2}"/>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D03974F2-7BE3-4105-D376-C9D6D2172D1B}"/>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859343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0A3DD-8589-00B8-F947-AB16F4AE4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9BA38-7F99-4926-5DB2-D0AA28C69906}"/>
              </a:ext>
            </a:extLst>
          </p:cNvPr>
          <p:cNvSpPr>
            <a:spLocks noGrp="1"/>
          </p:cNvSpPr>
          <p:nvPr>
            <p:ph type="title"/>
          </p:nvPr>
        </p:nvSpPr>
        <p:spPr/>
        <p:txBody>
          <a:bodyPr/>
          <a:lstStyle/>
          <a:p>
            <a:r>
              <a:rPr lang="en-GB" noProof="0"/>
              <a:t>2 Introduction</a:t>
            </a:r>
          </a:p>
        </p:txBody>
      </p:sp>
      <p:sp>
        <p:nvSpPr>
          <p:cNvPr id="3" name="Content Placeholder 2">
            <a:extLst>
              <a:ext uri="{FF2B5EF4-FFF2-40B4-BE49-F238E27FC236}">
                <a16:creationId xmlns:a16="http://schemas.microsoft.com/office/drawing/2014/main" id="{ADD48BD1-E7AF-F9FD-B7BB-B92FB812DA1A}"/>
              </a:ext>
            </a:extLst>
          </p:cNvPr>
          <p:cNvSpPr>
            <a:spLocks noGrp="1"/>
          </p:cNvSpPr>
          <p:nvPr>
            <p:ph sz="half" idx="1"/>
          </p:nvPr>
        </p:nvSpPr>
        <p:spPr/>
        <p:txBody>
          <a:bodyPr/>
          <a:lstStyle/>
          <a:p>
            <a:r>
              <a:rPr lang="en-GB" noProof="0"/>
              <a:t>You are an F1 on a general surgical firm, today on lower GI. You have just finished the ward round.</a:t>
            </a:r>
          </a:p>
          <a:p>
            <a:r>
              <a:rPr lang="en-GB" noProof="0"/>
              <a:t>A nurse catches your attention and asks if you have reviewed Stuart, who now has an increasing O</a:t>
            </a:r>
            <a:r>
              <a:rPr lang="en-GB" baseline="-25000" noProof="0"/>
              <a:t>2</a:t>
            </a:r>
            <a:r>
              <a:rPr lang="en-GB" noProof="0"/>
              <a:t> requirement. He says that you prescribed O</a:t>
            </a:r>
            <a:r>
              <a:rPr lang="en-GB" baseline="-25000" noProof="0"/>
              <a:t>2</a:t>
            </a:r>
            <a:r>
              <a:rPr lang="en-GB" noProof="0"/>
              <a:t> to allow for some increase, and he isn’t too worried, but thought to let you know.</a:t>
            </a:r>
          </a:p>
        </p:txBody>
      </p:sp>
      <p:sp>
        <p:nvSpPr>
          <p:cNvPr id="4" name="Content Placeholder 3">
            <a:extLst>
              <a:ext uri="{FF2B5EF4-FFF2-40B4-BE49-F238E27FC236}">
                <a16:creationId xmlns:a16="http://schemas.microsoft.com/office/drawing/2014/main" id="{BA79EBD4-21E0-8C04-2B95-8B494FF78009}"/>
              </a:ext>
            </a:extLst>
          </p:cNvPr>
          <p:cNvSpPr>
            <a:spLocks noGrp="1"/>
          </p:cNvSpPr>
          <p:nvPr>
            <p:ph sz="half" idx="2"/>
          </p:nvPr>
        </p:nvSpPr>
        <p:spPr/>
        <p:txBody>
          <a:bodyPr/>
          <a:lstStyle/>
          <a:p>
            <a:pPr marL="0" indent="0">
              <a:buNone/>
            </a:pPr>
            <a:r>
              <a:rPr lang="en-GB" b="1" noProof="0" dirty="0"/>
              <a:t>What should you do?</a:t>
            </a:r>
          </a:p>
          <a:p>
            <a:r>
              <a:rPr lang="en-GB" noProof="0" dirty="0">
                <a:hlinkClick r:id="rId2" action="ppaction://hlinksldjump"/>
              </a:rPr>
              <a:t>See Stuart immediately</a:t>
            </a:r>
            <a:endParaRPr lang="en-GB" noProof="0" dirty="0"/>
          </a:p>
          <a:p>
            <a:r>
              <a:rPr lang="en-GB" noProof="0" dirty="0">
                <a:hlinkClick r:id="rId3" action="ppaction://hlinksldjump"/>
              </a:rPr>
              <a:t>Prescribe the necessary increase in oxygen</a:t>
            </a:r>
            <a:endParaRPr lang="en-GB" noProof="0" dirty="0"/>
          </a:p>
          <a:p>
            <a:r>
              <a:rPr lang="en-GB" noProof="0" dirty="0">
                <a:hlinkClick r:id="rId3" action="ppaction://hlinksldjump"/>
              </a:rPr>
              <a:t>Prioritise other jobs</a:t>
            </a:r>
            <a:endParaRPr lang="en-GB" noProof="0" dirty="0"/>
          </a:p>
        </p:txBody>
      </p:sp>
      <p:sp>
        <p:nvSpPr>
          <p:cNvPr id="5" name="Action Button: Get Information 4">
            <a:hlinkClick r:id="rId4" action="ppaction://hlinksldjump" highlightClick="1"/>
            <a:extLst>
              <a:ext uri="{FF2B5EF4-FFF2-40B4-BE49-F238E27FC236}">
                <a16:creationId xmlns:a16="http://schemas.microsoft.com/office/drawing/2014/main" id="{499F0832-7100-0BFC-0CB3-F6ECDFC9116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9002FDB7-FE49-6980-F849-8097427C8C0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98906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AAD8-05A5-B89E-38F2-4B47920D2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AB2CA6-B237-1EEF-F05A-20C977A5BF62}"/>
              </a:ext>
            </a:extLst>
          </p:cNvPr>
          <p:cNvSpPr>
            <a:spLocks noGrp="1"/>
          </p:cNvSpPr>
          <p:nvPr>
            <p:ph type="title"/>
          </p:nvPr>
        </p:nvSpPr>
        <p:spPr/>
        <p:txBody>
          <a:bodyPr/>
          <a:lstStyle/>
          <a:p>
            <a:r>
              <a:rPr lang="en-GB" noProof="0"/>
              <a:t>2 You see the patient immediately</a:t>
            </a:r>
          </a:p>
        </p:txBody>
      </p:sp>
      <p:sp>
        <p:nvSpPr>
          <p:cNvPr id="3" name="Content Placeholder 2">
            <a:extLst>
              <a:ext uri="{FF2B5EF4-FFF2-40B4-BE49-F238E27FC236}">
                <a16:creationId xmlns:a16="http://schemas.microsoft.com/office/drawing/2014/main" id="{F79F0ECC-0071-848C-678F-1CA1BADED8FE}"/>
              </a:ext>
            </a:extLst>
          </p:cNvPr>
          <p:cNvSpPr>
            <a:spLocks noGrp="1"/>
          </p:cNvSpPr>
          <p:nvPr>
            <p:ph sz="half" idx="1"/>
          </p:nvPr>
        </p:nvSpPr>
        <p:spPr/>
        <p:txBody>
          <a:bodyPr/>
          <a:lstStyle/>
          <a:p>
            <a:r>
              <a:rPr lang="en-GB" noProof="0"/>
              <a:t>You go to see Stuart on the ward.</a:t>
            </a:r>
          </a:p>
          <a:p>
            <a:pPr marL="0" indent="0">
              <a:buNone/>
            </a:pPr>
            <a:r>
              <a:rPr lang="en-GB" b="1" noProof="0"/>
              <a:t>Review the notes!</a:t>
            </a:r>
          </a:p>
          <a:p>
            <a:r>
              <a:rPr lang="en-GB" noProof="0"/>
              <a:t>Currently, Stuart has a Venturi mask on with an FiO</a:t>
            </a:r>
            <a:r>
              <a:rPr lang="en-GB" baseline="-25000" noProof="0"/>
              <a:t>2</a:t>
            </a:r>
            <a:r>
              <a:rPr lang="en-GB" noProof="0"/>
              <a:t> of 36%. He appears comfortable, and with this supplemental O</a:t>
            </a:r>
            <a:r>
              <a:rPr lang="en-GB" baseline="-25000" noProof="0"/>
              <a:t>2</a:t>
            </a:r>
            <a:r>
              <a:rPr lang="en-GB" noProof="0"/>
              <a:t> he is comfortable with O</a:t>
            </a:r>
            <a:r>
              <a:rPr lang="en-GB" baseline="-25000" noProof="0"/>
              <a:t>2</a:t>
            </a:r>
            <a:r>
              <a:rPr lang="en-GB" noProof="0"/>
              <a:t> saturation of 97% and respiratory rate of 18.</a:t>
            </a:r>
          </a:p>
        </p:txBody>
      </p:sp>
      <p:sp>
        <p:nvSpPr>
          <p:cNvPr id="4" name="Content Placeholder 3">
            <a:extLst>
              <a:ext uri="{FF2B5EF4-FFF2-40B4-BE49-F238E27FC236}">
                <a16:creationId xmlns:a16="http://schemas.microsoft.com/office/drawing/2014/main" id="{575030C0-6058-7A9F-89E1-D114B67A7D91}"/>
              </a:ext>
            </a:extLst>
          </p:cNvPr>
          <p:cNvSpPr>
            <a:spLocks noGrp="1"/>
          </p:cNvSpPr>
          <p:nvPr>
            <p:ph sz="half" idx="2"/>
          </p:nvPr>
        </p:nvSpPr>
        <p:spPr/>
        <p:txBody>
          <a:bodyPr/>
          <a:lstStyle/>
          <a:p>
            <a:pPr marL="0" indent="0">
              <a:buNone/>
            </a:pPr>
            <a:r>
              <a:rPr lang="en-GB" b="1" noProof="0"/>
              <a:t>What is the most important test?</a:t>
            </a:r>
          </a:p>
          <a:p>
            <a:r>
              <a:rPr lang="en-GB" noProof="0">
                <a:hlinkClick r:id="rId2" action="ppaction://hlinksldjump"/>
              </a:rPr>
              <a:t>ECG</a:t>
            </a:r>
            <a:endParaRPr lang="en-GB" noProof="0"/>
          </a:p>
          <a:p>
            <a:r>
              <a:rPr lang="en-GB" noProof="0">
                <a:hlinkClick r:id="rId3" action="ppaction://hlinksldjump"/>
              </a:rPr>
              <a:t>Peak flow</a:t>
            </a:r>
            <a:endParaRPr lang="en-GB" noProof="0"/>
          </a:p>
          <a:p>
            <a:r>
              <a:rPr lang="en-GB" noProof="0">
                <a:hlinkClick r:id="rId4" action="ppaction://hlinksldjump"/>
              </a:rPr>
              <a:t>VBG</a:t>
            </a:r>
            <a:endParaRPr lang="en-GB" noProof="0"/>
          </a:p>
          <a:p>
            <a:r>
              <a:rPr lang="en-GB" noProof="0">
                <a:hlinkClick r:id="rId5" action="ppaction://hlinksldjump"/>
              </a:rPr>
              <a:t>FBC</a:t>
            </a:r>
            <a:endParaRPr lang="en-GB" noProof="0"/>
          </a:p>
          <a:p>
            <a:r>
              <a:rPr lang="en-GB" noProof="0">
                <a:hlinkClick r:id="rId6" action="ppaction://hlinksldjump"/>
              </a:rPr>
              <a:t>Sputum culture</a:t>
            </a:r>
            <a:endParaRPr lang="en-GB" noProof="0"/>
          </a:p>
          <a:p>
            <a:r>
              <a:rPr lang="en-GB" noProof="0">
                <a:hlinkClick r:id="rId7" action="ppaction://hlinksldjump"/>
              </a:rPr>
              <a:t>Chest radiograph</a:t>
            </a:r>
            <a:endParaRPr lang="en-GB" noProof="0"/>
          </a:p>
        </p:txBody>
      </p:sp>
      <p:sp>
        <p:nvSpPr>
          <p:cNvPr id="5" name="Action Button: Get Information 4">
            <a:hlinkClick r:id="rId8" action="ppaction://hlinksldjump" highlightClick="1"/>
            <a:extLst>
              <a:ext uri="{FF2B5EF4-FFF2-40B4-BE49-F238E27FC236}">
                <a16:creationId xmlns:a16="http://schemas.microsoft.com/office/drawing/2014/main" id="{DF27A8DF-E781-2D55-9B20-7BFA4814BDC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9" action="ppaction://hlinksldjump" highlightClick="1"/>
            <a:extLst>
              <a:ext uri="{FF2B5EF4-FFF2-40B4-BE49-F238E27FC236}">
                <a16:creationId xmlns:a16="http://schemas.microsoft.com/office/drawing/2014/main" id="{B2E7A6B4-EA66-2D15-7BB2-54FF496F5772}"/>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10"/>
            <a:extLst>
              <a:ext uri="{FF2B5EF4-FFF2-40B4-BE49-F238E27FC236}">
                <a16:creationId xmlns:a16="http://schemas.microsoft.com/office/drawing/2014/main" id="{501351C9-4CE7-EC17-4F9F-CF78722F0491}"/>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2</a:t>
            </a:r>
          </a:p>
        </p:txBody>
      </p:sp>
    </p:spTree>
    <p:extLst>
      <p:ext uri="{BB962C8B-B14F-4D97-AF65-F5344CB8AC3E}">
        <p14:creationId xmlns:p14="http://schemas.microsoft.com/office/powerpoint/2010/main" val="204522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82EB4-42E9-B41B-C370-A304CD418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31C86-4936-F568-0D74-B3DEB4D00AE8}"/>
              </a:ext>
            </a:extLst>
          </p:cNvPr>
          <p:cNvSpPr>
            <a:spLocks noGrp="1"/>
          </p:cNvSpPr>
          <p:nvPr>
            <p:ph type="title"/>
          </p:nvPr>
        </p:nvSpPr>
        <p:spPr/>
        <p:txBody>
          <a:bodyPr/>
          <a:lstStyle/>
          <a:p>
            <a:r>
              <a:rPr lang="en-GB" noProof="0"/>
              <a:t>2 You order a chest radiograph</a:t>
            </a:r>
          </a:p>
        </p:txBody>
      </p:sp>
      <p:sp>
        <p:nvSpPr>
          <p:cNvPr id="3" name="Content Placeholder 2">
            <a:extLst>
              <a:ext uri="{FF2B5EF4-FFF2-40B4-BE49-F238E27FC236}">
                <a16:creationId xmlns:a16="http://schemas.microsoft.com/office/drawing/2014/main" id="{6EDEA1E2-4607-A6F0-F493-1B6419F7FE80}"/>
              </a:ext>
            </a:extLst>
          </p:cNvPr>
          <p:cNvSpPr>
            <a:spLocks noGrp="1"/>
          </p:cNvSpPr>
          <p:nvPr>
            <p:ph sz="half" idx="1"/>
          </p:nvPr>
        </p:nvSpPr>
        <p:spPr/>
        <p:txBody>
          <a:bodyPr/>
          <a:lstStyle/>
          <a:p>
            <a:r>
              <a:rPr lang="en-GB" noProof="0"/>
              <a:t>A portable x-ray machine is brought to the ward, and the following AP view obtained.</a:t>
            </a:r>
          </a:p>
          <a:p>
            <a:r>
              <a:rPr lang="en-GB" noProof="0"/>
              <a:t>It will be 3 days before the radiologist reports this radiograph, so you need to interpret it.</a:t>
            </a:r>
          </a:p>
          <a:p>
            <a:pPr marL="0" indent="0">
              <a:buNone/>
            </a:pPr>
            <a:r>
              <a:rPr lang="en-GB" b="1" noProof="0"/>
              <a:t>Interpret this radiograph, then move on to make further decisions.</a:t>
            </a: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5C76DC4A-EAC0-9857-55D2-06952515BE8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A8A4E31-B3DB-000F-0CB9-317FB8F1FC0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9937EBF1-F7AA-919F-BC90-230E79657D62}"/>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a:extLst>
              <a:ext uri="{FF2B5EF4-FFF2-40B4-BE49-F238E27FC236}">
                <a16:creationId xmlns:a16="http://schemas.microsoft.com/office/drawing/2014/main" id="{CFB0BDFF-12C0-211B-3605-14FBE6B29772}"/>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193796" y="1265920"/>
            <a:ext cx="5359126" cy="5231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886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72F62-4882-D9E4-F8D4-2D53D878E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BCA99-F916-A481-06BF-642EBDA5D867}"/>
              </a:ext>
            </a:extLst>
          </p:cNvPr>
          <p:cNvSpPr>
            <a:spLocks noGrp="1"/>
          </p:cNvSpPr>
          <p:nvPr>
            <p:ph type="title"/>
          </p:nvPr>
        </p:nvSpPr>
        <p:spPr/>
        <p:txBody>
          <a:bodyPr/>
          <a:lstStyle/>
          <a:p>
            <a:r>
              <a:rPr lang="en-GB" noProof="0"/>
              <a:t>2 Diagnosis</a:t>
            </a:r>
          </a:p>
        </p:txBody>
      </p:sp>
      <p:sp>
        <p:nvSpPr>
          <p:cNvPr id="3" name="Content Placeholder 2">
            <a:extLst>
              <a:ext uri="{FF2B5EF4-FFF2-40B4-BE49-F238E27FC236}">
                <a16:creationId xmlns:a16="http://schemas.microsoft.com/office/drawing/2014/main" id="{B809D175-99CF-5A42-227E-FD4EC83B3040}"/>
              </a:ext>
            </a:extLst>
          </p:cNvPr>
          <p:cNvSpPr>
            <a:spLocks noGrp="1"/>
          </p:cNvSpPr>
          <p:nvPr>
            <p:ph sz="half" idx="1"/>
          </p:nvPr>
        </p:nvSpPr>
        <p:spPr/>
        <p:txBody>
          <a:bodyPr/>
          <a:lstStyle/>
          <a:p>
            <a:r>
              <a:rPr lang="en-GB" noProof="0"/>
              <a:t>You review the evidence you have collected from history, examination, and investigation.</a:t>
            </a:r>
          </a:p>
          <a:p>
            <a:pPr marL="0" indent="0">
              <a:buNone/>
            </a:pPr>
            <a:r>
              <a:rPr lang="en-GB" b="1" noProof="0"/>
              <a:t>At this point, you should be able to come to a diagnosis.</a:t>
            </a:r>
          </a:p>
        </p:txBody>
      </p:sp>
      <p:sp>
        <p:nvSpPr>
          <p:cNvPr id="4" name="Content Placeholder 3">
            <a:extLst>
              <a:ext uri="{FF2B5EF4-FFF2-40B4-BE49-F238E27FC236}">
                <a16:creationId xmlns:a16="http://schemas.microsoft.com/office/drawing/2014/main" id="{576DBD1B-F649-469E-E1A1-D98BDE0EC00D}"/>
              </a:ext>
            </a:extLst>
          </p:cNvPr>
          <p:cNvSpPr>
            <a:spLocks noGrp="1"/>
          </p:cNvSpPr>
          <p:nvPr>
            <p:ph sz="half" idx="2"/>
          </p:nvPr>
        </p:nvSpPr>
        <p:spPr/>
        <p:txBody>
          <a:bodyPr/>
          <a:lstStyle/>
          <a:p>
            <a:pPr marL="0" indent="0">
              <a:buNone/>
            </a:pPr>
            <a:r>
              <a:rPr lang="en-GB" b="1" noProof="0"/>
              <a:t>What is the most likely diagnosis?</a:t>
            </a:r>
          </a:p>
          <a:p>
            <a:r>
              <a:rPr lang="en-GB" noProof="0">
                <a:hlinkClick r:id="rId2" action="ppaction://hlinksldjump"/>
              </a:rPr>
              <a:t>Atelectasis</a:t>
            </a:r>
            <a:endParaRPr lang="en-GB" noProof="0"/>
          </a:p>
          <a:p>
            <a:r>
              <a:rPr lang="en-GB" noProof="0">
                <a:hlinkClick r:id="rId2" action="ppaction://hlinksldjump"/>
              </a:rPr>
              <a:t>Pneumonia</a:t>
            </a:r>
            <a:endParaRPr lang="en-GB" noProof="0"/>
          </a:p>
          <a:p>
            <a:r>
              <a:rPr lang="en-GB" noProof="0">
                <a:hlinkClick r:id="rId2" action="ppaction://hlinksldjump"/>
              </a:rPr>
              <a:t>Pneumothorax</a:t>
            </a:r>
            <a:endParaRPr lang="en-GB" noProof="0"/>
          </a:p>
          <a:p>
            <a:pPr marL="0" indent="0">
              <a:buNone/>
            </a:pPr>
            <a:endParaRPr lang="en-GB" noProof="0"/>
          </a:p>
        </p:txBody>
      </p:sp>
      <p:sp>
        <p:nvSpPr>
          <p:cNvPr id="5" name="Action Button: Get Information 4">
            <a:hlinkClick r:id="rId3" action="ppaction://hlinksldjump" highlightClick="1"/>
            <a:extLst>
              <a:ext uri="{FF2B5EF4-FFF2-40B4-BE49-F238E27FC236}">
                <a16:creationId xmlns:a16="http://schemas.microsoft.com/office/drawing/2014/main" id="{8531DD72-5B24-9983-A477-43FF566B752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4" action="ppaction://hlinksldjump" highlightClick="1"/>
            <a:extLst>
              <a:ext uri="{FF2B5EF4-FFF2-40B4-BE49-F238E27FC236}">
                <a16:creationId xmlns:a16="http://schemas.microsoft.com/office/drawing/2014/main" id="{8B6AC100-11CB-EAB6-E3A4-FF8AB255F933}"/>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5"/>
            <a:extLst>
              <a:ext uri="{FF2B5EF4-FFF2-40B4-BE49-F238E27FC236}">
                <a16:creationId xmlns:a16="http://schemas.microsoft.com/office/drawing/2014/main" id="{F8628327-7369-0EDB-6312-62293BCAA82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2</a:t>
            </a:r>
          </a:p>
        </p:txBody>
      </p:sp>
    </p:spTree>
    <p:extLst>
      <p:ext uri="{BB962C8B-B14F-4D97-AF65-F5344CB8AC3E}">
        <p14:creationId xmlns:p14="http://schemas.microsoft.com/office/powerpoint/2010/main" val="33895827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DE0F7-F354-D927-07CC-0900578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7E952-C1DF-D8EF-9248-82062714A3F6}"/>
              </a:ext>
            </a:extLst>
          </p:cNvPr>
          <p:cNvSpPr>
            <a:spLocks noGrp="1"/>
          </p:cNvSpPr>
          <p:nvPr>
            <p:ph type="title"/>
          </p:nvPr>
        </p:nvSpPr>
        <p:spPr/>
        <p:txBody>
          <a:bodyPr/>
          <a:lstStyle/>
          <a:p>
            <a:r>
              <a:rPr lang="en-GB" noProof="0"/>
              <a:t>2 You want to speed up recovery</a:t>
            </a:r>
          </a:p>
        </p:txBody>
      </p:sp>
      <p:sp>
        <p:nvSpPr>
          <p:cNvPr id="3" name="Content Placeholder 2">
            <a:extLst>
              <a:ext uri="{FF2B5EF4-FFF2-40B4-BE49-F238E27FC236}">
                <a16:creationId xmlns:a16="http://schemas.microsoft.com/office/drawing/2014/main" id="{1520BF65-7017-1C7C-44FF-B755EC32A7CC}"/>
              </a:ext>
            </a:extLst>
          </p:cNvPr>
          <p:cNvSpPr>
            <a:spLocks noGrp="1"/>
          </p:cNvSpPr>
          <p:nvPr>
            <p:ph sz="half" idx="1"/>
          </p:nvPr>
        </p:nvSpPr>
        <p:spPr/>
        <p:txBody>
          <a:bodyPr/>
          <a:lstStyle/>
          <a:p>
            <a:r>
              <a:rPr lang="en-GB" noProof="0"/>
              <a:t>You are able to titrate down Stuart’s O</a:t>
            </a:r>
            <a:r>
              <a:rPr lang="en-GB" baseline="-25000" noProof="0"/>
              <a:t>2</a:t>
            </a:r>
            <a:r>
              <a:rPr lang="en-GB" noProof="0"/>
              <a:t> a bit, but Stuart becomes breathless again when O</a:t>
            </a:r>
            <a:r>
              <a:rPr lang="en-GB" baseline="-25000" noProof="0"/>
              <a:t>2</a:t>
            </a:r>
            <a:r>
              <a:rPr lang="en-GB" noProof="0"/>
              <a:t> is titrated down too much.</a:t>
            </a:r>
          </a:p>
          <a:p>
            <a:r>
              <a:rPr lang="en-GB" noProof="0"/>
              <a:t>You are worried that the breathlessness might get worse without further intervention, which could prolong his hospital stay or lead to deterioration. The ward is full, and the consultant is busy.</a:t>
            </a:r>
          </a:p>
        </p:txBody>
      </p:sp>
      <p:sp>
        <p:nvSpPr>
          <p:cNvPr id="4" name="Content Placeholder 3">
            <a:extLst>
              <a:ext uri="{FF2B5EF4-FFF2-40B4-BE49-F238E27FC236}">
                <a16:creationId xmlns:a16="http://schemas.microsoft.com/office/drawing/2014/main" id="{96C52E40-658F-912B-F02B-204E00E62804}"/>
              </a:ext>
            </a:extLst>
          </p:cNvPr>
          <p:cNvSpPr>
            <a:spLocks noGrp="1"/>
          </p:cNvSpPr>
          <p:nvPr>
            <p:ph sz="half" idx="2"/>
          </p:nvPr>
        </p:nvSpPr>
        <p:spPr/>
        <p:txBody>
          <a:bodyPr/>
          <a:lstStyle/>
          <a:p>
            <a:pPr marL="0" indent="0">
              <a:buNone/>
            </a:pPr>
            <a:r>
              <a:rPr lang="en-GB" b="1" noProof="0"/>
              <a:t>How should you speed up recovery?</a:t>
            </a:r>
          </a:p>
          <a:p>
            <a:r>
              <a:rPr lang="en-GB" noProof="0">
                <a:hlinkClick r:id="rId2" action="ppaction://hlinksldjump"/>
              </a:rPr>
              <a:t>Prescribe antibiotics</a:t>
            </a:r>
            <a:endParaRPr lang="en-GB" noProof="0"/>
          </a:p>
          <a:p>
            <a:r>
              <a:rPr lang="en-GB" noProof="0">
                <a:hlinkClick r:id="rId3" action="ppaction://hlinksldjump"/>
              </a:rPr>
              <a:t>Prescribe bronchodilators</a:t>
            </a:r>
            <a:endParaRPr lang="en-GB" noProof="0"/>
          </a:p>
          <a:p>
            <a:r>
              <a:rPr lang="en-GB" noProof="0">
                <a:hlinkClick r:id="rId3" action="ppaction://hlinksldjump"/>
              </a:rPr>
              <a:t>Continue oxygen therapy</a:t>
            </a:r>
            <a:endParaRPr lang="en-GB" noProof="0"/>
          </a:p>
          <a:p>
            <a:r>
              <a:rPr lang="en-GB" noProof="0">
                <a:hlinkClick r:id="rId4" action="ppaction://hlinksldjump"/>
              </a:rPr>
              <a:t>Arrange physiotherapy and incentive spirometry</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7021BE05-5EBA-60D8-9CEA-110E32AF7CC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A11198ED-8B6D-A7D0-7822-7BDC69A2773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7"/>
            <a:extLst>
              <a:ext uri="{FF2B5EF4-FFF2-40B4-BE49-F238E27FC236}">
                <a16:creationId xmlns:a16="http://schemas.microsoft.com/office/drawing/2014/main" id="{FF322DFC-7CAD-773D-D8DF-943EB1D41D54}"/>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2</a:t>
            </a:r>
          </a:p>
        </p:txBody>
      </p:sp>
    </p:spTree>
    <p:extLst>
      <p:ext uri="{BB962C8B-B14F-4D97-AF65-F5344CB8AC3E}">
        <p14:creationId xmlns:p14="http://schemas.microsoft.com/office/powerpoint/2010/main" val="1847924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3ABE5A89-BAF8-478C-662E-07BD32BB2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90208-E677-1D92-B5A2-F3D9DCE6A983}"/>
              </a:ext>
            </a:extLst>
          </p:cNvPr>
          <p:cNvSpPr>
            <a:spLocks noGrp="1"/>
          </p:cNvSpPr>
          <p:nvPr>
            <p:ph type="title"/>
          </p:nvPr>
        </p:nvSpPr>
        <p:spPr/>
        <p:txBody>
          <a:bodyPr/>
          <a:lstStyle/>
          <a:p>
            <a:r>
              <a:rPr lang="en-GB" noProof="0"/>
              <a:t>2 Fast recovery</a:t>
            </a:r>
          </a:p>
        </p:txBody>
      </p:sp>
      <p:sp>
        <p:nvSpPr>
          <p:cNvPr id="3" name="Content Placeholder 2">
            <a:extLst>
              <a:ext uri="{FF2B5EF4-FFF2-40B4-BE49-F238E27FC236}">
                <a16:creationId xmlns:a16="http://schemas.microsoft.com/office/drawing/2014/main" id="{D173941D-E32D-66E5-C9C4-7E7931D59ADF}"/>
              </a:ext>
            </a:extLst>
          </p:cNvPr>
          <p:cNvSpPr>
            <a:spLocks noGrp="1"/>
          </p:cNvSpPr>
          <p:nvPr>
            <p:ph sz="half" idx="1"/>
          </p:nvPr>
        </p:nvSpPr>
        <p:spPr/>
        <p:txBody>
          <a:bodyPr/>
          <a:lstStyle/>
          <a:p>
            <a:r>
              <a:rPr lang="en-GB" noProof="0"/>
              <a:t>Hopefully, you correctly identified the diagnosis of postanaesthetic atelectasis.</a:t>
            </a:r>
          </a:p>
          <a:p>
            <a:r>
              <a:rPr lang="en-GB" noProof="0"/>
              <a:t>You show Stuart how to use an incentive spirometer, and over the coming days his O</a:t>
            </a:r>
            <a:r>
              <a:rPr lang="en-GB" baseline="-25000" noProof="0"/>
              <a:t>2</a:t>
            </a:r>
            <a:r>
              <a:rPr lang="en-GB" noProof="0"/>
              <a:t> requirement decreases. Physiotherapists help with his deep breathing.</a:t>
            </a:r>
          </a:p>
          <a:p>
            <a:r>
              <a:rPr lang="en-GB" noProof="0"/>
              <a:t>Your actions led to the patient having a quick recovery, prevented complications like pneumonia, and sped up discharge.</a:t>
            </a:r>
          </a:p>
        </p:txBody>
      </p:sp>
      <p:sp>
        <p:nvSpPr>
          <p:cNvPr id="5" name="Action Button: Get Information 4">
            <a:hlinkClick r:id="rId2" action="ppaction://hlinksldjump" highlightClick="1"/>
            <a:extLst>
              <a:ext uri="{FF2B5EF4-FFF2-40B4-BE49-F238E27FC236}">
                <a16:creationId xmlns:a16="http://schemas.microsoft.com/office/drawing/2014/main" id="{AAE919B7-0E94-910E-2C8D-1EEFE58AE62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8233C6B3-0C9C-A431-E63F-6942106E443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2CE7E16B-5994-0328-992D-34D4C29049D2}"/>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0AA2C8BA-060B-6B3E-3FAA-FFD693B2A210}"/>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pic>
        <p:nvPicPr>
          <p:cNvPr id="8" name="Picture 2" descr="undefined">
            <a:extLst>
              <a:ext uri="{FF2B5EF4-FFF2-40B4-BE49-F238E27FC236}">
                <a16:creationId xmlns:a16="http://schemas.microsoft.com/office/drawing/2014/main" id="{688ECBB2-F1B1-F7FF-6CAB-2734CDBCBDEA}"/>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519825" y="608936"/>
            <a:ext cx="3621616" cy="543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917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A9AB698-C8D9-2DB0-94D7-FCEBE0ADF3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C8BFC-CADA-EFAC-DD10-44DBBAB56815}"/>
              </a:ext>
            </a:extLst>
          </p:cNvPr>
          <p:cNvSpPr>
            <a:spLocks noGrp="1"/>
          </p:cNvSpPr>
          <p:nvPr>
            <p:ph type="title"/>
          </p:nvPr>
        </p:nvSpPr>
        <p:spPr/>
        <p:txBody>
          <a:bodyPr/>
          <a:lstStyle/>
          <a:p>
            <a:r>
              <a:rPr lang="en-GB" noProof="0"/>
              <a:t>2 Slow recovery from atelectasis</a:t>
            </a:r>
          </a:p>
        </p:txBody>
      </p:sp>
      <p:sp>
        <p:nvSpPr>
          <p:cNvPr id="3" name="Content Placeholder 2">
            <a:extLst>
              <a:ext uri="{FF2B5EF4-FFF2-40B4-BE49-F238E27FC236}">
                <a16:creationId xmlns:a16="http://schemas.microsoft.com/office/drawing/2014/main" id="{1B0F64C0-3392-A45E-38C7-74525941872C}"/>
              </a:ext>
            </a:extLst>
          </p:cNvPr>
          <p:cNvSpPr>
            <a:spLocks noGrp="1"/>
          </p:cNvSpPr>
          <p:nvPr>
            <p:ph sz="half" idx="1"/>
          </p:nvPr>
        </p:nvSpPr>
        <p:spPr/>
        <p:txBody>
          <a:bodyPr/>
          <a:lstStyle/>
          <a:p>
            <a:r>
              <a:rPr lang="en-GB" noProof="0"/>
              <a:t>Hopefully, you correctly identified the diagnosis of postanaesthetic atelectasis.</a:t>
            </a:r>
          </a:p>
          <a:p>
            <a:r>
              <a:rPr lang="en-GB" noProof="0"/>
              <a:t>Your plan did not harm the patient significantly, but it would have been better to use incentive spirometry. Stuart remained breathless for days, and his discharge from hospital occurred a few days later than expected.</a:t>
            </a:r>
          </a:p>
        </p:txBody>
      </p:sp>
      <p:sp>
        <p:nvSpPr>
          <p:cNvPr id="5" name="Action Button: Get Information 4">
            <a:hlinkClick r:id="rId2" action="ppaction://hlinksldjump" highlightClick="1"/>
            <a:extLst>
              <a:ext uri="{FF2B5EF4-FFF2-40B4-BE49-F238E27FC236}">
                <a16:creationId xmlns:a16="http://schemas.microsoft.com/office/drawing/2014/main" id="{A317E8CA-8E13-779D-1452-84BFFACB1E4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BC070831-0786-AD7C-07A2-630152658FC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5F1C4D05-8525-C66F-E375-5C914744C0BF}"/>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E915DB75-2111-9964-6B27-BE03A88703DF}"/>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7C396623-40A4-1947-008F-3E30B5341EAD}"/>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3074" name="Picture 2" descr="undefined">
            <a:extLst>
              <a:ext uri="{FF2B5EF4-FFF2-40B4-BE49-F238E27FC236}">
                <a16:creationId xmlns:a16="http://schemas.microsoft.com/office/drawing/2014/main" id="{C8348CB4-7365-C654-232B-F10FB3A00B7D}"/>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5" y="2482795"/>
            <a:ext cx="4184650" cy="3237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1565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1E0D7-2DE9-4DFD-8484-3558C85AB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591A7C-5404-416E-06FD-A9E5DF484B5C}"/>
              </a:ext>
            </a:extLst>
          </p:cNvPr>
          <p:cNvSpPr>
            <a:spLocks noGrp="1"/>
          </p:cNvSpPr>
          <p:nvPr>
            <p:ph type="title"/>
          </p:nvPr>
        </p:nvSpPr>
        <p:spPr/>
        <p:txBody>
          <a:bodyPr/>
          <a:lstStyle/>
          <a:p>
            <a:r>
              <a:rPr lang="en-GB" noProof="0" dirty="0"/>
              <a:t>2 The next day, Stuart is no better</a:t>
            </a:r>
          </a:p>
        </p:txBody>
      </p:sp>
      <p:sp>
        <p:nvSpPr>
          <p:cNvPr id="3" name="Content Placeholder 2">
            <a:extLst>
              <a:ext uri="{FF2B5EF4-FFF2-40B4-BE49-F238E27FC236}">
                <a16:creationId xmlns:a16="http://schemas.microsoft.com/office/drawing/2014/main" id="{CD5A7783-4DE7-DD7C-3541-CE23392D678C}"/>
              </a:ext>
            </a:extLst>
          </p:cNvPr>
          <p:cNvSpPr>
            <a:spLocks noGrp="1"/>
          </p:cNvSpPr>
          <p:nvPr>
            <p:ph sz="half" idx="1"/>
          </p:nvPr>
        </p:nvSpPr>
        <p:spPr/>
        <p:txBody>
          <a:bodyPr/>
          <a:lstStyle/>
          <a:p>
            <a:r>
              <a:rPr lang="en-GB" noProof="0"/>
              <a:t>Your initial actions may or may not have benefitted: on the ward round the next day, Stuart is still no better, although the consultant is busy and only spends 2 minutes (mainly spent making sure that Stuart’s stoma and wound are healing well).</a:t>
            </a:r>
          </a:p>
        </p:txBody>
      </p:sp>
      <p:sp>
        <p:nvSpPr>
          <p:cNvPr id="4" name="Content Placeholder 3">
            <a:extLst>
              <a:ext uri="{FF2B5EF4-FFF2-40B4-BE49-F238E27FC236}">
                <a16:creationId xmlns:a16="http://schemas.microsoft.com/office/drawing/2014/main" id="{15947020-8479-5E66-2382-5CD454C9BE6D}"/>
              </a:ext>
            </a:extLst>
          </p:cNvPr>
          <p:cNvSpPr>
            <a:spLocks noGrp="1"/>
          </p:cNvSpPr>
          <p:nvPr>
            <p:ph sz="half" idx="2"/>
          </p:nvPr>
        </p:nvSpPr>
        <p:spPr/>
        <p:txBody>
          <a:bodyPr/>
          <a:lstStyle/>
          <a:p>
            <a:pPr marL="0" indent="0">
              <a:buNone/>
            </a:pPr>
            <a:r>
              <a:rPr lang="en-GB" b="1" noProof="0"/>
              <a:t>What to do now?</a:t>
            </a:r>
          </a:p>
          <a:p>
            <a:r>
              <a:rPr lang="en-GB" noProof="0">
                <a:hlinkClick r:id="rId2" action="ppaction://hlinksldjump"/>
              </a:rPr>
              <a:t>See the patient</a:t>
            </a:r>
            <a:endParaRPr lang="en-GB" noProof="0"/>
          </a:p>
          <a:p>
            <a:r>
              <a:rPr lang="en-GB" noProof="0">
                <a:hlinkClick r:id="rId3" action="ppaction://hlinksldjump"/>
              </a:rPr>
              <a:t>Prioritise other jobs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1A664D0D-A2E8-E68D-9546-E0818F616FB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DE44FC2F-2B1A-A3A1-A140-890A80CB559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CF5AD38F-AFD8-04B0-59B3-633C864D87E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2</a:t>
            </a:r>
          </a:p>
        </p:txBody>
      </p:sp>
    </p:spTree>
    <p:extLst>
      <p:ext uri="{BB962C8B-B14F-4D97-AF65-F5344CB8AC3E}">
        <p14:creationId xmlns:p14="http://schemas.microsoft.com/office/powerpoint/2010/main" val="18750194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2F82-1550-2E8A-3217-C5368F6A98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83B0C-7D29-CFCF-0BA4-D40839EEB1C8}"/>
              </a:ext>
            </a:extLst>
          </p:cNvPr>
          <p:cNvSpPr>
            <a:spLocks noGrp="1"/>
          </p:cNvSpPr>
          <p:nvPr>
            <p:ph type="title"/>
          </p:nvPr>
        </p:nvSpPr>
        <p:spPr/>
        <p:txBody>
          <a:bodyPr/>
          <a:lstStyle/>
          <a:p>
            <a:r>
              <a:rPr lang="en-GB" noProof="0"/>
              <a:t>2 ECG</a:t>
            </a:r>
          </a:p>
        </p:txBody>
      </p:sp>
      <p:sp>
        <p:nvSpPr>
          <p:cNvPr id="3" name="Content Placeholder 2">
            <a:extLst>
              <a:ext uri="{FF2B5EF4-FFF2-40B4-BE49-F238E27FC236}">
                <a16:creationId xmlns:a16="http://schemas.microsoft.com/office/drawing/2014/main" id="{7A1CE56F-F257-3B59-4068-2D857B482CA2}"/>
              </a:ext>
            </a:extLst>
          </p:cNvPr>
          <p:cNvSpPr>
            <a:spLocks noGrp="1"/>
          </p:cNvSpPr>
          <p:nvPr>
            <p:ph sz="half" idx="1"/>
          </p:nvPr>
        </p:nvSpPr>
        <p:spPr>
          <a:xfrm>
            <a:off x="677334" y="1440000"/>
            <a:ext cx="4184035" cy="1268411"/>
          </a:xfrm>
        </p:spPr>
        <p:txBody>
          <a:bodyPr>
            <a:normAutofit lnSpcReduction="10000"/>
          </a:bodyPr>
          <a:lstStyle/>
          <a:p>
            <a:r>
              <a:rPr lang="en-GB" noProof="0"/>
              <a:t>You order an ECG, which is performed quickly. You are asked to interpret the findings.</a:t>
            </a:r>
          </a:p>
          <a:p>
            <a:pPr marL="0" indent="0">
              <a:buNone/>
            </a:pPr>
            <a:r>
              <a:rPr lang="en-GB" b="1" noProof="0"/>
              <a:t>Interpret the ECG findings.</a:t>
            </a:r>
          </a:p>
        </p:txBody>
      </p:sp>
      <p:sp>
        <p:nvSpPr>
          <p:cNvPr id="4" name="Content Placeholder 3">
            <a:extLst>
              <a:ext uri="{FF2B5EF4-FFF2-40B4-BE49-F238E27FC236}">
                <a16:creationId xmlns:a16="http://schemas.microsoft.com/office/drawing/2014/main" id="{2E88F15A-7707-E0B4-4444-F6E3813F9A2A}"/>
              </a:ext>
            </a:extLst>
          </p:cNvPr>
          <p:cNvSpPr>
            <a:spLocks noGrp="1"/>
          </p:cNvSpPr>
          <p:nvPr>
            <p:ph sz="half" idx="2"/>
          </p:nvPr>
        </p:nvSpPr>
        <p:spPr>
          <a:xfrm>
            <a:off x="5089970" y="1440000"/>
            <a:ext cx="4184034" cy="1268411"/>
          </a:xfrm>
        </p:spPr>
        <p:txBody>
          <a:bodyPr>
            <a:normAutofit lnSpcReduction="10000"/>
          </a:bodyPr>
          <a:lstStyle/>
          <a:p>
            <a:pPr marL="0" indent="0">
              <a:buNone/>
            </a:pPr>
            <a:r>
              <a:rPr lang="en-GB" b="1" noProof="0"/>
              <a:t>What to do now?</a:t>
            </a:r>
          </a:p>
          <a:p>
            <a:r>
              <a:rPr lang="en-GB" noProof="0">
                <a:hlinkClick r:id="rId2" action="ppaction://hlinksldjump"/>
              </a:rPr>
              <a:t>Order more tests</a:t>
            </a:r>
            <a:endParaRPr lang="en-GB" noProof="0"/>
          </a:p>
          <a:p>
            <a:r>
              <a:rPr lang="en-GB" noProof="0">
                <a:hlinkClick r:id="rId3" action="ppaction://hlinksldjump"/>
              </a:rPr>
              <a:t>Come to a diagnosis</a:t>
            </a:r>
            <a:endParaRPr lang="en-GB" noProof="0"/>
          </a:p>
          <a:p>
            <a:pPr marL="0" indent="0">
              <a:buNone/>
            </a:pP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5C2CD0E6-354E-7D1D-BD58-75E5C707772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1539944C-19F9-F3CB-8948-F82C39909C1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4100" name="Picture 4">
            <a:extLst>
              <a:ext uri="{FF2B5EF4-FFF2-40B4-BE49-F238E27FC236}">
                <a16:creationId xmlns:a16="http://schemas.microsoft.com/office/drawing/2014/main" id="{41E45ED3-C44C-C4A2-940B-4FA30DF4E9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33" y="2760800"/>
            <a:ext cx="8911803" cy="34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0840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7D6F4-BD40-AF9A-273B-7FE1ABB5B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D3DCE-78F9-75EF-B2F7-728451ECA121}"/>
              </a:ext>
            </a:extLst>
          </p:cNvPr>
          <p:cNvSpPr>
            <a:spLocks noGrp="1"/>
          </p:cNvSpPr>
          <p:nvPr>
            <p:ph type="title"/>
          </p:nvPr>
        </p:nvSpPr>
        <p:spPr/>
        <p:txBody>
          <a:bodyPr/>
          <a:lstStyle/>
          <a:p>
            <a:r>
              <a:rPr lang="en-GB" noProof="0"/>
              <a:t>2 Peak flow</a:t>
            </a:r>
          </a:p>
        </p:txBody>
      </p:sp>
      <p:sp>
        <p:nvSpPr>
          <p:cNvPr id="3" name="Content Placeholder 2">
            <a:extLst>
              <a:ext uri="{FF2B5EF4-FFF2-40B4-BE49-F238E27FC236}">
                <a16:creationId xmlns:a16="http://schemas.microsoft.com/office/drawing/2014/main" id="{B13F92A5-7313-A36B-C3E4-D686C78C928C}"/>
              </a:ext>
            </a:extLst>
          </p:cNvPr>
          <p:cNvSpPr>
            <a:spLocks noGrp="1"/>
          </p:cNvSpPr>
          <p:nvPr>
            <p:ph sz="half" idx="1"/>
          </p:nvPr>
        </p:nvSpPr>
        <p:spPr>
          <a:xfrm>
            <a:off x="677334" y="1440000"/>
            <a:ext cx="4184035" cy="4601361"/>
          </a:xfrm>
        </p:spPr>
        <p:txBody>
          <a:bodyPr/>
          <a:lstStyle/>
          <a:p>
            <a:r>
              <a:rPr lang="en-GB" noProof="0"/>
              <a:t>You get Stuart to do a peak flow. They have never done this before, and it causes some chest pain, but the results are below:</a:t>
            </a:r>
          </a:p>
          <a:p>
            <a:r>
              <a:rPr lang="en-GB" noProof="0"/>
              <a:t>Average of 3: 520cm.</a:t>
            </a:r>
          </a:p>
          <a:p>
            <a:r>
              <a:rPr lang="en-GB" noProof="0"/>
              <a:t>Stuart tells you his height is 175cm.</a:t>
            </a:r>
          </a:p>
          <a:p>
            <a:pPr marL="0" indent="0">
              <a:buNone/>
            </a:pPr>
            <a:r>
              <a:rPr lang="en-GB" b="1" noProof="0"/>
              <a:t>Deduce the expected peak flow using the chart opposite, then calculate a percentage of expected.</a:t>
            </a:r>
          </a:p>
          <a:p>
            <a:pPr marL="0" indent="0">
              <a:buNone/>
            </a:pPr>
            <a:r>
              <a:rPr lang="en-GB" b="1" noProof="0"/>
              <a:t>What to do now?</a:t>
            </a:r>
          </a:p>
          <a:p>
            <a:r>
              <a:rPr lang="en-GB" noProof="0">
                <a:hlinkClick r:id="rId2" action="ppaction://hlinksldjump"/>
              </a:rPr>
              <a:t>Order more tests</a:t>
            </a:r>
            <a:endParaRPr lang="en-GB" noProof="0"/>
          </a:p>
          <a:p>
            <a:r>
              <a:rPr lang="en-GB" noProof="0">
                <a:hlinkClick r:id="rId3" action="ppaction://hlinksldjump"/>
              </a:rPr>
              <a:t>Come to a diagnosis</a:t>
            </a:r>
            <a:endParaRPr lang="en-GB" noProof="0"/>
          </a:p>
          <a:p>
            <a:pPr marL="0" indent="0">
              <a:buNone/>
            </a:pP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6C501638-2031-6EEC-E5AE-6AF130D202E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4AA3AF9E-289C-1B9B-B826-0F0B8226F07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122" name="Picture 2">
            <a:extLst>
              <a:ext uri="{FF2B5EF4-FFF2-40B4-BE49-F238E27FC236}">
                <a16:creationId xmlns:a16="http://schemas.microsoft.com/office/drawing/2014/main" id="{4D0140DD-6521-E676-4BE7-E214A6D9F1DD}"/>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165043" y="1439863"/>
            <a:ext cx="4033614" cy="4602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275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51C0-FC61-3D40-FA74-C562A036F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61630-2995-370C-701C-D204ACC62EA2}"/>
              </a:ext>
            </a:extLst>
          </p:cNvPr>
          <p:cNvSpPr>
            <a:spLocks noGrp="1"/>
          </p:cNvSpPr>
          <p:nvPr>
            <p:ph type="title"/>
          </p:nvPr>
        </p:nvSpPr>
        <p:spPr/>
        <p:txBody>
          <a:bodyPr/>
          <a:lstStyle/>
          <a:p>
            <a:r>
              <a:rPr lang="en-GB" noProof="0"/>
              <a:t>2 VBG</a:t>
            </a:r>
          </a:p>
        </p:txBody>
      </p:sp>
      <p:sp>
        <p:nvSpPr>
          <p:cNvPr id="3" name="Content Placeholder 2">
            <a:extLst>
              <a:ext uri="{FF2B5EF4-FFF2-40B4-BE49-F238E27FC236}">
                <a16:creationId xmlns:a16="http://schemas.microsoft.com/office/drawing/2014/main" id="{1622AB09-0C15-F473-5E8B-C2B95BB68332}"/>
              </a:ext>
            </a:extLst>
          </p:cNvPr>
          <p:cNvSpPr>
            <a:spLocks noGrp="1"/>
          </p:cNvSpPr>
          <p:nvPr>
            <p:ph sz="half" idx="1"/>
          </p:nvPr>
        </p:nvSpPr>
        <p:spPr>
          <a:xfrm>
            <a:off x="677334" y="1268963"/>
            <a:ext cx="4184035" cy="4758952"/>
          </a:xfrm>
        </p:spPr>
        <p:txBody>
          <a:bodyPr/>
          <a:lstStyle/>
          <a:p>
            <a:r>
              <a:rPr lang="en-GB" noProof="0"/>
              <a:t>You order a VBG, which you take by venepuncture. The results are back within 10 minutes, and are as follows.</a:t>
            </a:r>
          </a:p>
          <a:p>
            <a:pPr marL="0" indent="0">
              <a:buNone/>
            </a:pPr>
            <a:r>
              <a:rPr lang="en-GB" b="1" noProof="0"/>
              <a:t>Interpret the VBG results.</a:t>
            </a:r>
          </a:p>
          <a:p>
            <a:pPr marL="0" indent="0">
              <a:buNone/>
            </a:pPr>
            <a:r>
              <a:rPr lang="en-GB" b="1" noProof="0"/>
              <a:t>What to do now?</a:t>
            </a:r>
          </a:p>
          <a:p>
            <a:r>
              <a:rPr lang="en-GB" noProof="0">
                <a:hlinkClick r:id="rId2" action="ppaction://hlinksldjump"/>
              </a:rPr>
              <a:t>Order more tests</a:t>
            </a:r>
            <a:endParaRPr lang="en-GB" noProof="0"/>
          </a:p>
          <a:p>
            <a:r>
              <a:rPr lang="en-GB" noProof="0">
                <a:hlinkClick r:id="rId3" action="ppaction://hlinksldjump"/>
              </a:rPr>
              <a:t>Come to a diagnosis</a:t>
            </a:r>
            <a:endParaRPr lang="en-GB" noProof="0"/>
          </a:p>
          <a:p>
            <a:pPr marL="0" indent="0">
              <a:buNone/>
            </a:pPr>
            <a:endParaRPr lang="en-GB" noProof="0"/>
          </a:p>
        </p:txBody>
      </p:sp>
      <p:graphicFrame>
        <p:nvGraphicFramePr>
          <p:cNvPr id="7" name="Content Placeholder 6">
            <a:extLst>
              <a:ext uri="{FF2B5EF4-FFF2-40B4-BE49-F238E27FC236}">
                <a16:creationId xmlns:a16="http://schemas.microsoft.com/office/drawing/2014/main" id="{BB7B9BF4-D778-362A-09D1-E38EC5F15E6A}"/>
              </a:ext>
            </a:extLst>
          </p:cNvPr>
          <p:cNvGraphicFramePr>
            <a:graphicFrameLocks noGrp="1"/>
          </p:cNvGraphicFramePr>
          <p:nvPr>
            <p:ph sz="half" idx="2"/>
            <p:extLst>
              <p:ext uri="{D42A27DB-BD31-4B8C-83A1-F6EECF244321}">
                <p14:modId xmlns:p14="http://schemas.microsoft.com/office/powerpoint/2010/main" val="2205918344"/>
              </p:ext>
            </p:extLst>
          </p:nvPr>
        </p:nvGraphicFramePr>
        <p:xfrm>
          <a:off x="4975668" y="1268963"/>
          <a:ext cx="4903733" cy="4820920"/>
        </p:xfrm>
        <a:graphic>
          <a:graphicData uri="http://schemas.openxmlformats.org/drawingml/2006/table">
            <a:tbl>
              <a:tblPr firstRow="1" bandRow="1">
                <a:tableStyleId>{5C22544A-7EE6-4342-B048-85BDC9FD1C3A}</a:tableStyleId>
              </a:tblPr>
              <a:tblGrid>
                <a:gridCol w="1498059">
                  <a:extLst>
                    <a:ext uri="{9D8B030D-6E8A-4147-A177-3AD203B41FA5}">
                      <a16:colId xmlns:a16="http://schemas.microsoft.com/office/drawing/2014/main" val="2439137090"/>
                    </a:ext>
                  </a:extLst>
                </a:gridCol>
                <a:gridCol w="1138335">
                  <a:extLst>
                    <a:ext uri="{9D8B030D-6E8A-4147-A177-3AD203B41FA5}">
                      <a16:colId xmlns:a16="http://schemas.microsoft.com/office/drawing/2014/main" val="2808367109"/>
                    </a:ext>
                  </a:extLst>
                </a:gridCol>
                <a:gridCol w="2267339">
                  <a:extLst>
                    <a:ext uri="{9D8B030D-6E8A-4147-A177-3AD203B41FA5}">
                      <a16:colId xmlns:a16="http://schemas.microsoft.com/office/drawing/2014/main" val="2002788679"/>
                    </a:ext>
                  </a:extLst>
                </a:gridCol>
              </a:tblGrid>
              <a:tr h="370840">
                <a:tc>
                  <a:txBody>
                    <a:bodyPr/>
                    <a:lstStyle/>
                    <a:p>
                      <a:r>
                        <a:rPr lang="en-GB" noProof="0"/>
                        <a:t>Value</a:t>
                      </a:r>
                    </a:p>
                  </a:txBody>
                  <a:tcPr/>
                </a:tc>
                <a:tc>
                  <a:txBody>
                    <a:bodyPr/>
                    <a:lstStyle/>
                    <a:p>
                      <a:r>
                        <a:rPr lang="en-GB" noProof="0"/>
                        <a:t>Result</a:t>
                      </a:r>
                    </a:p>
                  </a:txBody>
                  <a:tcPr/>
                </a:tc>
                <a:tc>
                  <a:txBody>
                    <a:bodyPr/>
                    <a:lstStyle/>
                    <a:p>
                      <a:r>
                        <a:rPr lang="en-GB" noProof="0"/>
                        <a:t>Range</a:t>
                      </a:r>
                    </a:p>
                  </a:txBody>
                  <a:tcPr/>
                </a:tc>
                <a:extLst>
                  <a:ext uri="{0D108BD9-81ED-4DB2-BD59-A6C34878D82A}">
                    <a16:rowId xmlns:a16="http://schemas.microsoft.com/office/drawing/2014/main" val="4029875055"/>
                  </a:ext>
                </a:extLst>
              </a:tr>
              <a:tr h="370840">
                <a:tc>
                  <a:txBody>
                    <a:bodyPr/>
                    <a:lstStyle/>
                    <a:p>
                      <a:r>
                        <a:rPr lang="en-GB" sz="1800" b="0" i="0" kern="1200" noProof="0">
                          <a:solidFill>
                            <a:schemeClr val="dk1"/>
                          </a:solidFill>
                          <a:effectLst/>
                          <a:latin typeface="+mn-lt"/>
                          <a:ea typeface="+mn-ea"/>
                          <a:cs typeface="+mn-cs"/>
                        </a:rPr>
                        <a:t>pH</a:t>
                      </a:r>
                    </a:p>
                  </a:txBody>
                  <a:tcPr/>
                </a:tc>
                <a:tc>
                  <a:txBody>
                    <a:bodyPr/>
                    <a:lstStyle/>
                    <a:p>
                      <a:r>
                        <a:rPr lang="en-GB" b="1" noProof="0"/>
                        <a:t>7.46</a:t>
                      </a:r>
                    </a:p>
                  </a:txBody>
                  <a:tcPr/>
                </a:tc>
                <a:tc>
                  <a:txBody>
                    <a:bodyPr/>
                    <a:lstStyle/>
                    <a:p>
                      <a:r>
                        <a:rPr lang="en-GB" noProof="0"/>
                        <a:t>7.35 – 7.45</a:t>
                      </a:r>
                    </a:p>
                  </a:txBody>
                  <a:tcPr/>
                </a:tc>
                <a:extLst>
                  <a:ext uri="{0D108BD9-81ED-4DB2-BD59-A6C34878D82A}">
                    <a16:rowId xmlns:a16="http://schemas.microsoft.com/office/drawing/2014/main" val="272327875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pCO</a:t>
                      </a:r>
                      <a:r>
                        <a:rPr lang="en-GB" sz="1800" b="0" i="0" kern="1200" baseline="-25000" noProof="0">
                          <a:solidFill>
                            <a:schemeClr val="dk1"/>
                          </a:solidFill>
                          <a:effectLst/>
                          <a:latin typeface="+mn-lt"/>
                          <a:ea typeface="+mn-ea"/>
                          <a:cs typeface="+mn-cs"/>
                        </a:rPr>
                        <a:t>2</a:t>
                      </a:r>
                      <a:endParaRPr lang="en-GB" sz="1800" b="0" i="0" kern="1200" noProof="0">
                        <a:solidFill>
                          <a:schemeClr val="dk1"/>
                        </a:solidFill>
                        <a:effectLst/>
                        <a:latin typeface="+mn-lt"/>
                        <a:ea typeface="+mn-ea"/>
                        <a:cs typeface="+mn-cs"/>
                      </a:endParaRPr>
                    </a:p>
                  </a:txBody>
                  <a:tcPr/>
                </a:tc>
                <a:tc>
                  <a:txBody>
                    <a:bodyPr/>
                    <a:lstStyle/>
                    <a:p>
                      <a:r>
                        <a:rPr lang="en-GB" b="1" noProof="0"/>
                        <a:t>4.5</a:t>
                      </a:r>
                    </a:p>
                  </a:txBody>
                  <a:tcPr/>
                </a:tc>
                <a:tc>
                  <a:txBody>
                    <a:bodyPr/>
                    <a:lstStyle/>
                    <a:p>
                      <a:r>
                        <a:rPr lang="en-GB" noProof="0"/>
                        <a:t>4.7 – 6.0 kPa</a:t>
                      </a:r>
                    </a:p>
                  </a:txBody>
                  <a:tcPr/>
                </a:tc>
                <a:extLst>
                  <a:ext uri="{0D108BD9-81ED-4DB2-BD59-A6C34878D82A}">
                    <a16:rowId xmlns:a16="http://schemas.microsoft.com/office/drawing/2014/main" val="8271637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pO</a:t>
                      </a:r>
                      <a:r>
                        <a:rPr lang="en-GB" sz="1800" b="0" i="0" kern="1200" baseline="-25000" noProof="0">
                          <a:solidFill>
                            <a:schemeClr val="dk1"/>
                          </a:solidFill>
                          <a:effectLst/>
                          <a:latin typeface="+mn-lt"/>
                          <a:ea typeface="+mn-ea"/>
                          <a:cs typeface="+mn-cs"/>
                        </a:rPr>
                        <a:t>2</a:t>
                      </a:r>
                      <a:endParaRPr lang="en-GB" sz="1800" b="0" i="0" kern="1200" noProof="0">
                        <a:solidFill>
                          <a:schemeClr val="dk1"/>
                        </a:solidFill>
                        <a:effectLst/>
                        <a:latin typeface="+mn-lt"/>
                        <a:ea typeface="+mn-ea"/>
                        <a:cs typeface="+mn-cs"/>
                      </a:endParaRPr>
                    </a:p>
                  </a:txBody>
                  <a:tcPr/>
                </a:tc>
                <a:tc>
                  <a:txBody>
                    <a:bodyPr/>
                    <a:lstStyle/>
                    <a:p>
                      <a:r>
                        <a:rPr lang="en-GB" b="1" noProof="0"/>
                        <a:t>10.2</a:t>
                      </a:r>
                    </a:p>
                  </a:txBody>
                  <a:tcPr/>
                </a:tc>
                <a:tc>
                  <a:txBody>
                    <a:bodyPr/>
                    <a:lstStyle/>
                    <a:p>
                      <a:r>
                        <a:rPr lang="en-GB" sz="1800" b="0" i="0" kern="1200" noProof="0">
                          <a:solidFill>
                            <a:schemeClr val="dk1"/>
                          </a:solidFill>
                          <a:effectLst/>
                          <a:latin typeface="+mn-lt"/>
                          <a:ea typeface="+mn-ea"/>
                          <a:cs typeface="+mn-cs"/>
                        </a:rPr>
                        <a:t>11.0 – 13.0 kPa</a:t>
                      </a:r>
                      <a:endParaRPr lang="en-GB" noProof="0"/>
                    </a:p>
                  </a:txBody>
                  <a:tcPr/>
                </a:tc>
                <a:extLst>
                  <a:ext uri="{0D108BD9-81ED-4DB2-BD59-A6C34878D82A}">
                    <a16:rowId xmlns:a16="http://schemas.microsoft.com/office/drawing/2014/main" val="423740535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HCO</a:t>
                      </a:r>
                      <a:r>
                        <a:rPr lang="en-GB" sz="1800" b="0" i="0" kern="1200" baseline="-25000" noProof="0">
                          <a:solidFill>
                            <a:schemeClr val="dk1"/>
                          </a:solidFill>
                          <a:effectLst/>
                          <a:latin typeface="+mn-lt"/>
                          <a:ea typeface="+mn-ea"/>
                          <a:cs typeface="+mn-cs"/>
                        </a:rPr>
                        <a:t>3</a:t>
                      </a:r>
                      <a:r>
                        <a:rPr lang="en-GB" sz="1800" b="0" i="0" kern="1200" baseline="30000" noProof="0">
                          <a:solidFill>
                            <a:schemeClr val="dk1"/>
                          </a:solidFill>
                          <a:effectLst/>
                          <a:latin typeface="+mn-lt"/>
                          <a:ea typeface="+mn-ea"/>
                          <a:cs typeface="+mn-cs"/>
                        </a:rPr>
                        <a:t>–</a:t>
                      </a:r>
                      <a:endParaRPr lang="en-GB" sz="1800" b="0" i="0" kern="1200" noProof="0">
                        <a:solidFill>
                          <a:schemeClr val="dk1"/>
                        </a:solidFill>
                        <a:effectLst/>
                        <a:latin typeface="+mn-lt"/>
                        <a:ea typeface="+mn-ea"/>
                        <a:cs typeface="+mn-cs"/>
                      </a:endParaRPr>
                    </a:p>
                  </a:txBody>
                  <a:tcPr/>
                </a:tc>
                <a:tc>
                  <a:txBody>
                    <a:bodyPr/>
                    <a:lstStyle/>
                    <a:p>
                      <a:r>
                        <a:rPr lang="en-GB" noProof="0"/>
                        <a:t>22</a:t>
                      </a:r>
                    </a:p>
                  </a:txBody>
                  <a:tcPr/>
                </a:tc>
                <a:tc>
                  <a:txBody>
                    <a:bodyPr/>
                    <a:lstStyle/>
                    <a:p>
                      <a:r>
                        <a:rPr lang="en-GB" sz="1800" b="0" i="0" kern="1200" noProof="0">
                          <a:solidFill>
                            <a:schemeClr val="dk1"/>
                          </a:solidFill>
                          <a:effectLst/>
                          <a:latin typeface="+mn-lt"/>
                          <a:ea typeface="+mn-ea"/>
                          <a:cs typeface="+mn-cs"/>
                        </a:rPr>
                        <a:t>22 – 26 mEq/L</a:t>
                      </a:r>
                      <a:endParaRPr lang="en-GB" noProof="0"/>
                    </a:p>
                  </a:txBody>
                  <a:tcPr/>
                </a:tc>
                <a:extLst>
                  <a:ext uri="{0D108BD9-81ED-4DB2-BD59-A6C34878D82A}">
                    <a16:rowId xmlns:a16="http://schemas.microsoft.com/office/drawing/2014/main" val="2655450003"/>
                  </a:ext>
                </a:extLst>
              </a:tr>
              <a:tr h="370840">
                <a:tc>
                  <a:txBody>
                    <a:bodyPr/>
                    <a:lstStyle/>
                    <a:p>
                      <a:r>
                        <a:rPr lang="en-GB" noProof="0"/>
                        <a:t>base excess</a:t>
                      </a:r>
                    </a:p>
                  </a:txBody>
                  <a:tcPr/>
                </a:tc>
                <a:tc>
                  <a:txBody>
                    <a:bodyPr/>
                    <a:lstStyle/>
                    <a:p>
                      <a:r>
                        <a:rPr lang="en-GB" noProof="0"/>
                        <a:t>+1</a:t>
                      </a:r>
                    </a:p>
                  </a:txBody>
                  <a:tcPr/>
                </a:tc>
                <a:tc>
                  <a:txBody>
                    <a:bodyPr/>
                    <a:lstStyle/>
                    <a:p>
                      <a:r>
                        <a:rPr lang="en-GB" sz="1800" b="0" i="0" kern="1200" noProof="0">
                          <a:solidFill>
                            <a:schemeClr val="dk1"/>
                          </a:solidFill>
                          <a:effectLst/>
                          <a:latin typeface="+mn-lt"/>
                          <a:ea typeface="+mn-ea"/>
                          <a:cs typeface="+mn-cs"/>
                        </a:rPr>
                        <a:t>-2 to +2 mmol/L</a:t>
                      </a:r>
                      <a:endParaRPr lang="en-GB" noProof="0"/>
                    </a:p>
                  </a:txBody>
                  <a:tcPr/>
                </a:tc>
                <a:extLst>
                  <a:ext uri="{0D108BD9-81ED-4DB2-BD59-A6C34878D82A}">
                    <a16:rowId xmlns:a16="http://schemas.microsoft.com/office/drawing/2014/main" val="2080751439"/>
                  </a:ext>
                </a:extLst>
              </a:tr>
              <a:tr h="370840">
                <a:tc>
                  <a:txBody>
                    <a:bodyPr/>
                    <a:lstStyle/>
                    <a:p>
                      <a:r>
                        <a:rPr lang="en-GB" noProof="0"/>
                        <a:t>lactate</a:t>
                      </a:r>
                    </a:p>
                  </a:txBody>
                  <a:tcPr/>
                </a:tc>
                <a:tc>
                  <a:txBody>
                    <a:bodyPr/>
                    <a:lstStyle/>
                    <a:p>
                      <a:r>
                        <a:rPr lang="en-GB" b="1" noProof="0"/>
                        <a:t>2.6</a:t>
                      </a:r>
                    </a:p>
                  </a:txBody>
                  <a:tcPr/>
                </a:tc>
                <a:tc>
                  <a:txBody>
                    <a:bodyPr/>
                    <a:lstStyle/>
                    <a:p>
                      <a:r>
                        <a:rPr lang="en-GB" sz="1800" b="0" i="0" kern="1200" noProof="0">
                          <a:solidFill>
                            <a:schemeClr val="dk1"/>
                          </a:solidFill>
                          <a:effectLst/>
                          <a:latin typeface="+mn-lt"/>
                          <a:ea typeface="+mn-ea"/>
                          <a:cs typeface="+mn-cs"/>
                        </a:rPr>
                        <a:t>0.5 – 2.2 mmol/L</a:t>
                      </a:r>
                      <a:endParaRPr lang="en-GB" noProof="0"/>
                    </a:p>
                  </a:txBody>
                  <a:tcPr/>
                </a:tc>
                <a:extLst>
                  <a:ext uri="{0D108BD9-81ED-4DB2-BD59-A6C34878D82A}">
                    <a16:rowId xmlns:a16="http://schemas.microsoft.com/office/drawing/2014/main" val="1586637195"/>
                  </a:ext>
                </a:extLst>
              </a:tr>
              <a:tr h="370840">
                <a:tc>
                  <a:txBody>
                    <a:bodyPr/>
                    <a:lstStyle/>
                    <a:p>
                      <a:r>
                        <a:rPr lang="en-GB" sz="1800" b="0" i="0" kern="1200" noProof="0">
                          <a:solidFill>
                            <a:schemeClr val="dk1"/>
                          </a:solidFill>
                          <a:effectLst/>
                          <a:latin typeface="+mn-lt"/>
                          <a:ea typeface="+mn-ea"/>
                          <a:cs typeface="+mn-cs"/>
                        </a:rPr>
                        <a:t>Na</a:t>
                      </a:r>
                      <a:r>
                        <a:rPr lang="en-GB" sz="1800" b="0" i="0" kern="1200" baseline="30000" noProof="0">
                          <a:solidFill>
                            <a:schemeClr val="dk1"/>
                          </a:solidFill>
                          <a:effectLst/>
                          <a:latin typeface="+mn-lt"/>
                          <a:ea typeface="+mn-ea"/>
                          <a:cs typeface="+mn-cs"/>
                        </a:rPr>
                        <a:t>+</a:t>
                      </a:r>
                      <a:endParaRPr lang="en-GB" noProof="0"/>
                    </a:p>
                  </a:txBody>
                  <a:tcPr/>
                </a:tc>
                <a:tc>
                  <a:txBody>
                    <a:bodyPr/>
                    <a:lstStyle/>
                    <a:p>
                      <a:r>
                        <a:rPr lang="en-GB" noProof="0"/>
                        <a:t>139</a:t>
                      </a:r>
                    </a:p>
                  </a:txBody>
                  <a:tcPr/>
                </a:tc>
                <a:tc>
                  <a:txBody>
                    <a:bodyPr/>
                    <a:lstStyle/>
                    <a:p>
                      <a:r>
                        <a:rPr lang="en-GB" sz="1800" b="0" i="0" kern="1200" noProof="0">
                          <a:solidFill>
                            <a:schemeClr val="dk1"/>
                          </a:solidFill>
                          <a:effectLst/>
                          <a:latin typeface="+mn-lt"/>
                          <a:ea typeface="+mn-ea"/>
                          <a:cs typeface="+mn-cs"/>
                        </a:rPr>
                        <a:t>133–146 mmol/L</a:t>
                      </a:r>
                      <a:endParaRPr lang="en-GB" noProof="0"/>
                    </a:p>
                  </a:txBody>
                  <a:tcPr/>
                </a:tc>
                <a:extLst>
                  <a:ext uri="{0D108BD9-81ED-4DB2-BD59-A6C34878D82A}">
                    <a16:rowId xmlns:a16="http://schemas.microsoft.com/office/drawing/2014/main" val="388182328"/>
                  </a:ext>
                </a:extLst>
              </a:tr>
              <a:tr h="370840">
                <a:tc>
                  <a:txBody>
                    <a:bodyPr/>
                    <a:lstStyle/>
                    <a:p>
                      <a:r>
                        <a:rPr lang="en-GB" sz="1800" b="0" i="0" kern="1200" noProof="0">
                          <a:solidFill>
                            <a:schemeClr val="dk1"/>
                          </a:solidFill>
                          <a:effectLst/>
                          <a:latin typeface="+mn-lt"/>
                          <a:ea typeface="+mn-ea"/>
                          <a:cs typeface="+mn-cs"/>
                        </a:rPr>
                        <a:t>K</a:t>
                      </a:r>
                      <a:r>
                        <a:rPr lang="en-GB" sz="1800" b="0" i="0" kern="1200" baseline="30000" noProof="0">
                          <a:solidFill>
                            <a:schemeClr val="dk1"/>
                          </a:solidFill>
                          <a:effectLst/>
                          <a:latin typeface="+mn-lt"/>
                          <a:ea typeface="+mn-ea"/>
                          <a:cs typeface="+mn-cs"/>
                        </a:rPr>
                        <a:t>+</a:t>
                      </a:r>
                      <a:endParaRPr lang="en-GB" noProof="0"/>
                    </a:p>
                  </a:txBody>
                  <a:tcPr/>
                </a:tc>
                <a:tc>
                  <a:txBody>
                    <a:bodyPr/>
                    <a:lstStyle/>
                    <a:p>
                      <a:r>
                        <a:rPr lang="en-GB" noProof="0"/>
                        <a:t>4.0</a:t>
                      </a:r>
                    </a:p>
                  </a:txBody>
                  <a:tcPr/>
                </a:tc>
                <a:tc>
                  <a:txBody>
                    <a:bodyPr/>
                    <a:lstStyle/>
                    <a:p>
                      <a:r>
                        <a:rPr lang="en-GB" sz="1800" b="0" i="0" kern="1200" noProof="0">
                          <a:solidFill>
                            <a:schemeClr val="dk1"/>
                          </a:solidFill>
                          <a:effectLst/>
                          <a:latin typeface="+mn-lt"/>
                          <a:ea typeface="+mn-ea"/>
                          <a:cs typeface="+mn-cs"/>
                        </a:rPr>
                        <a:t>3.5–5.3 mmol/L</a:t>
                      </a:r>
                      <a:endParaRPr lang="en-GB" noProof="0"/>
                    </a:p>
                  </a:txBody>
                  <a:tcPr/>
                </a:tc>
                <a:extLst>
                  <a:ext uri="{0D108BD9-81ED-4DB2-BD59-A6C34878D82A}">
                    <a16:rowId xmlns:a16="http://schemas.microsoft.com/office/drawing/2014/main" val="947236280"/>
                  </a:ext>
                </a:extLst>
              </a:tr>
              <a:tr h="370840">
                <a:tc>
                  <a:txBody>
                    <a:bodyPr/>
                    <a:lstStyle/>
                    <a:p>
                      <a:r>
                        <a:rPr lang="en-GB" sz="1800" b="0" i="0" kern="1200" noProof="0">
                          <a:solidFill>
                            <a:schemeClr val="dk1"/>
                          </a:solidFill>
                          <a:effectLst/>
                          <a:latin typeface="+mn-lt"/>
                          <a:ea typeface="+mn-ea"/>
                          <a:cs typeface="+mn-cs"/>
                        </a:rPr>
                        <a:t>Ca</a:t>
                      </a:r>
                      <a:r>
                        <a:rPr lang="en-GB" sz="1800" b="0" i="0" kern="1200" baseline="30000" noProof="0">
                          <a:solidFill>
                            <a:schemeClr val="dk1"/>
                          </a:solidFill>
                          <a:effectLst/>
                          <a:latin typeface="+mn-lt"/>
                          <a:ea typeface="+mn-ea"/>
                          <a:cs typeface="+mn-cs"/>
                        </a:rPr>
                        <a:t>2+</a:t>
                      </a:r>
                      <a:r>
                        <a:rPr lang="en-GB" sz="1800" b="0" i="0" kern="1200" noProof="0">
                          <a:solidFill>
                            <a:schemeClr val="dk1"/>
                          </a:solidFill>
                          <a:effectLst/>
                          <a:latin typeface="+mn-lt"/>
                          <a:ea typeface="+mn-ea"/>
                          <a:cs typeface="+mn-cs"/>
                        </a:rPr>
                        <a:t> (adj.)</a:t>
                      </a:r>
                      <a:endParaRPr lang="en-GB" noProof="0"/>
                    </a:p>
                  </a:txBody>
                  <a:tcPr/>
                </a:tc>
                <a:tc>
                  <a:txBody>
                    <a:bodyPr/>
                    <a:lstStyle/>
                    <a:p>
                      <a:r>
                        <a:rPr lang="en-GB" noProof="0"/>
                        <a:t>2.5</a:t>
                      </a:r>
                    </a:p>
                  </a:txBody>
                  <a:tcPr/>
                </a:tc>
                <a:tc>
                  <a:txBody>
                    <a:bodyPr/>
                    <a:lstStyle/>
                    <a:p>
                      <a:r>
                        <a:rPr lang="en-GB" sz="1800" b="0" i="0" kern="1200" noProof="0">
                          <a:solidFill>
                            <a:schemeClr val="dk1"/>
                          </a:solidFill>
                          <a:effectLst/>
                          <a:latin typeface="+mn-lt"/>
                          <a:ea typeface="+mn-ea"/>
                          <a:cs typeface="+mn-cs"/>
                        </a:rPr>
                        <a:t>2.2-2.6 mmol/L</a:t>
                      </a:r>
                      <a:endParaRPr lang="en-GB" noProof="0"/>
                    </a:p>
                  </a:txBody>
                  <a:tcPr/>
                </a:tc>
                <a:extLst>
                  <a:ext uri="{0D108BD9-81ED-4DB2-BD59-A6C34878D82A}">
                    <a16:rowId xmlns:a16="http://schemas.microsoft.com/office/drawing/2014/main" val="4131846159"/>
                  </a:ext>
                </a:extLst>
              </a:tr>
              <a:tr h="370840">
                <a:tc>
                  <a:txBody>
                    <a:bodyPr/>
                    <a:lstStyle/>
                    <a:p>
                      <a:r>
                        <a:rPr lang="en-GB" sz="1800" b="0" i="0" kern="1200" noProof="0">
                          <a:solidFill>
                            <a:schemeClr val="dk1"/>
                          </a:solidFill>
                          <a:effectLst/>
                          <a:latin typeface="+mn-lt"/>
                          <a:ea typeface="+mn-ea"/>
                          <a:cs typeface="+mn-cs"/>
                        </a:rPr>
                        <a:t>Cl</a:t>
                      </a:r>
                      <a:r>
                        <a:rPr lang="en-GB" sz="1800" b="0" i="0" kern="1200" baseline="30000" noProof="0">
                          <a:solidFill>
                            <a:schemeClr val="dk1"/>
                          </a:solidFill>
                          <a:effectLst/>
                          <a:latin typeface="+mn-lt"/>
                          <a:ea typeface="+mn-ea"/>
                          <a:cs typeface="+mn-cs"/>
                        </a:rPr>
                        <a:t>–</a:t>
                      </a:r>
                      <a:endParaRPr lang="en-GB" noProof="0"/>
                    </a:p>
                  </a:txBody>
                  <a:tcPr/>
                </a:tc>
                <a:tc>
                  <a:txBody>
                    <a:bodyPr/>
                    <a:lstStyle/>
                    <a:p>
                      <a:r>
                        <a:rPr lang="en-GB" noProof="0"/>
                        <a:t>100</a:t>
                      </a:r>
                    </a:p>
                  </a:txBody>
                  <a:tcPr/>
                </a:tc>
                <a:tc>
                  <a:txBody>
                    <a:bodyPr/>
                    <a:lstStyle/>
                    <a:p>
                      <a:r>
                        <a:rPr lang="en-GB" sz="1800" b="0" i="0" kern="1200" noProof="0">
                          <a:solidFill>
                            <a:schemeClr val="dk1"/>
                          </a:solidFill>
                          <a:effectLst/>
                          <a:latin typeface="+mn-lt"/>
                          <a:ea typeface="+mn-ea"/>
                          <a:cs typeface="+mn-cs"/>
                        </a:rPr>
                        <a:t>98-106 mmol/L</a:t>
                      </a:r>
                      <a:endParaRPr lang="en-GB" noProof="0"/>
                    </a:p>
                  </a:txBody>
                  <a:tcPr/>
                </a:tc>
                <a:extLst>
                  <a:ext uri="{0D108BD9-81ED-4DB2-BD59-A6C34878D82A}">
                    <a16:rowId xmlns:a16="http://schemas.microsoft.com/office/drawing/2014/main" val="516079229"/>
                  </a:ext>
                </a:extLst>
              </a:tr>
              <a:tr h="370840">
                <a:tc>
                  <a:txBody>
                    <a:bodyPr/>
                    <a:lstStyle/>
                    <a:p>
                      <a:r>
                        <a:rPr lang="en-GB" noProof="0"/>
                        <a:t>glucose</a:t>
                      </a:r>
                    </a:p>
                  </a:txBody>
                  <a:tcPr/>
                </a:tc>
                <a:tc>
                  <a:txBody>
                    <a:bodyPr/>
                    <a:lstStyle/>
                    <a:p>
                      <a:r>
                        <a:rPr lang="en-GB" noProof="0"/>
                        <a:t>4.9</a:t>
                      </a:r>
                    </a:p>
                  </a:txBody>
                  <a:tcPr/>
                </a:tc>
                <a:tc>
                  <a:txBody>
                    <a:bodyPr/>
                    <a:lstStyle/>
                    <a:p>
                      <a:r>
                        <a:rPr lang="en-GB" sz="1800" b="0" i="0" kern="1200" noProof="0">
                          <a:solidFill>
                            <a:schemeClr val="dk1"/>
                          </a:solidFill>
                          <a:effectLst/>
                          <a:latin typeface="+mn-lt"/>
                          <a:ea typeface="+mn-ea"/>
                          <a:cs typeface="+mn-cs"/>
                        </a:rPr>
                        <a:t>4.0 to 7.0 mmol/L</a:t>
                      </a:r>
                      <a:endParaRPr lang="en-GB" noProof="0"/>
                    </a:p>
                  </a:txBody>
                  <a:tcPr/>
                </a:tc>
                <a:extLst>
                  <a:ext uri="{0D108BD9-81ED-4DB2-BD59-A6C34878D82A}">
                    <a16:rowId xmlns:a16="http://schemas.microsoft.com/office/drawing/2014/main" val="1903919252"/>
                  </a:ext>
                </a:extLst>
              </a:tr>
              <a:tr h="370840">
                <a:tc>
                  <a:txBody>
                    <a:bodyPr/>
                    <a:lstStyle/>
                    <a:p>
                      <a:r>
                        <a:rPr lang="en-GB" noProof="0"/>
                        <a:t>urea</a:t>
                      </a:r>
                    </a:p>
                  </a:txBody>
                  <a:tcPr/>
                </a:tc>
                <a:tc>
                  <a:txBody>
                    <a:bodyPr/>
                    <a:lstStyle/>
                    <a:p>
                      <a:r>
                        <a:rPr lang="en-GB" noProof="0"/>
                        <a:t>7.2</a:t>
                      </a:r>
                    </a:p>
                  </a:txBody>
                  <a:tcPr/>
                </a:tc>
                <a:tc>
                  <a:txBody>
                    <a:bodyPr/>
                    <a:lstStyle/>
                    <a:p>
                      <a:r>
                        <a:rPr lang="en-GB" sz="1800" b="0" i="0" kern="1200" noProof="0">
                          <a:solidFill>
                            <a:schemeClr val="dk1"/>
                          </a:solidFill>
                          <a:effectLst/>
                          <a:latin typeface="+mn-lt"/>
                          <a:ea typeface="+mn-ea"/>
                          <a:cs typeface="+mn-cs"/>
                        </a:rPr>
                        <a:t>2.5 – 7.8 mmol/L</a:t>
                      </a:r>
                      <a:endParaRPr lang="en-GB" noProof="0"/>
                    </a:p>
                  </a:txBody>
                  <a:tcPr/>
                </a:tc>
                <a:extLst>
                  <a:ext uri="{0D108BD9-81ED-4DB2-BD59-A6C34878D82A}">
                    <a16:rowId xmlns:a16="http://schemas.microsoft.com/office/drawing/2014/main" val="2285778162"/>
                  </a:ext>
                </a:extLst>
              </a:tr>
            </a:tbl>
          </a:graphicData>
        </a:graphic>
      </p:graphicFrame>
      <p:sp>
        <p:nvSpPr>
          <p:cNvPr id="5" name="Action Button: Get Information 4">
            <a:hlinkClick r:id="rId4" action="ppaction://hlinksldjump" highlightClick="1"/>
            <a:extLst>
              <a:ext uri="{FF2B5EF4-FFF2-40B4-BE49-F238E27FC236}">
                <a16:creationId xmlns:a16="http://schemas.microsoft.com/office/drawing/2014/main" id="{5B447B40-D0A0-86B7-B2A8-E46CD62245E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142B78F2-AFF9-BE34-C12C-732868BE2D17}"/>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5715950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64510-808D-0547-0F9E-7BA0FAF5C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80B07-98F9-3709-4271-C6771B85C3BC}"/>
              </a:ext>
            </a:extLst>
          </p:cNvPr>
          <p:cNvSpPr>
            <a:spLocks noGrp="1"/>
          </p:cNvSpPr>
          <p:nvPr>
            <p:ph type="title"/>
          </p:nvPr>
        </p:nvSpPr>
        <p:spPr/>
        <p:txBody>
          <a:bodyPr/>
          <a:lstStyle/>
          <a:p>
            <a:r>
              <a:rPr lang="en-GB" noProof="0"/>
              <a:t>2 FBC</a:t>
            </a:r>
          </a:p>
        </p:txBody>
      </p:sp>
      <p:sp>
        <p:nvSpPr>
          <p:cNvPr id="3" name="Content Placeholder 2">
            <a:extLst>
              <a:ext uri="{FF2B5EF4-FFF2-40B4-BE49-F238E27FC236}">
                <a16:creationId xmlns:a16="http://schemas.microsoft.com/office/drawing/2014/main" id="{13634D4B-8C6C-6CC0-5C69-8F640F726F73}"/>
              </a:ext>
            </a:extLst>
          </p:cNvPr>
          <p:cNvSpPr>
            <a:spLocks noGrp="1"/>
          </p:cNvSpPr>
          <p:nvPr>
            <p:ph sz="half" idx="1"/>
          </p:nvPr>
        </p:nvSpPr>
        <p:spPr>
          <a:xfrm>
            <a:off x="677334" y="1270000"/>
            <a:ext cx="4184035" cy="4771361"/>
          </a:xfrm>
        </p:spPr>
        <p:txBody>
          <a:bodyPr/>
          <a:lstStyle/>
          <a:p>
            <a:r>
              <a:rPr lang="en-GB" noProof="0"/>
              <a:t>You order an FBC, which is taken by venepuncture. The results are returned within 2 hours, and are as follows.</a:t>
            </a:r>
          </a:p>
          <a:p>
            <a:pPr marL="0" indent="0">
              <a:buNone/>
            </a:pPr>
            <a:r>
              <a:rPr lang="en-GB" b="1" noProof="0"/>
              <a:t>Interpret the FBC results.</a:t>
            </a:r>
          </a:p>
          <a:p>
            <a:pPr marL="0" indent="0">
              <a:buNone/>
            </a:pPr>
            <a:r>
              <a:rPr lang="en-GB" b="1" noProof="0"/>
              <a:t>What to do now?</a:t>
            </a:r>
          </a:p>
          <a:p>
            <a:r>
              <a:rPr lang="en-GB" noProof="0">
                <a:hlinkClick r:id="rId2" action="ppaction://hlinksldjump"/>
              </a:rPr>
              <a:t>Order more tests</a:t>
            </a:r>
            <a:endParaRPr lang="en-GB" noProof="0"/>
          </a:p>
          <a:p>
            <a:r>
              <a:rPr lang="en-GB" noProof="0">
                <a:hlinkClick r:id="rId3" action="ppaction://hlinksldjump"/>
              </a:rPr>
              <a:t>Come to a diagnosis</a:t>
            </a:r>
            <a:endParaRPr lang="en-GB" noProof="0"/>
          </a:p>
          <a:p>
            <a:pPr marL="0" indent="0">
              <a:buNone/>
            </a:pP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DF901856-7EAF-1C13-D4C7-8A3F5204402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EB1B9C2C-C266-50B4-F8CD-20567E8F5DA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7" name="Content Placeholder 6">
            <a:extLst>
              <a:ext uri="{FF2B5EF4-FFF2-40B4-BE49-F238E27FC236}">
                <a16:creationId xmlns:a16="http://schemas.microsoft.com/office/drawing/2014/main" id="{7E6A30FB-E638-8766-9CE5-BD21AEA459B7}"/>
              </a:ext>
            </a:extLst>
          </p:cNvPr>
          <p:cNvGraphicFramePr>
            <a:graphicFrameLocks noGrp="1"/>
          </p:cNvGraphicFramePr>
          <p:nvPr>
            <p:ph sz="half" idx="2"/>
            <p:extLst>
              <p:ext uri="{D42A27DB-BD31-4B8C-83A1-F6EECF244321}">
                <p14:modId xmlns:p14="http://schemas.microsoft.com/office/powerpoint/2010/main" val="4147625324"/>
              </p:ext>
            </p:extLst>
          </p:nvPr>
        </p:nvGraphicFramePr>
        <p:xfrm>
          <a:off x="4975668" y="1270000"/>
          <a:ext cx="4903733" cy="4820920"/>
        </p:xfrm>
        <a:graphic>
          <a:graphicData uri="http://schemas.openxmlformats.org/drawingml/2006/table">
            <a:tbl>
              <a:tblPr firstRow="1" bandRow="1">
                <a:tableStyleId>{5C22544A-7EE6-4342-B048-85BDC9FD1C3A}</a:tableStyleId>
              </a:tblPr>
              <a:tblGrid>
                <a:gridCol w="1498059">
                  <a:extLst>
                    <a:ext uri="{9D8B030D-6E8A-4147-A177-3AD203B41FA5}">
                      <a16:colId xmlns:a16="http://schemas.microsoft.com/office/drawing/2014/main" val="2439137090"/>
                    </a:ext>
                  </a:extLst>
                </a:gridCol>
                <a:gridCol w="1138335">
                  <a:extLst>
                    <a:ext uri="{9D8B030D-6E8A-4147-A177-3AD203B41FA5}">
                      <a16:colId xmlns:a16="http://schemas.microsoft.com/office/drawing/2014/main" val="2808367109"/>
                    </a:ext>
                  </a:extLst>
                </a:gridCol>
                <a:gridCol w="2267339">
                  <a:extLst>
                    <a:ext uri="{9D8B030D-6E8A-4147-A177-3AD203B41FA5}">
                      <a16:colId xmlns:a16="http://schemas.microsoft.com/office/drawing/2014/main" val="2002788679"/>
                    </a:ext>
                  </a:extLst>
                </a:gridCol>
              </a:tblGrid>
              <a:tr h="370840">
                <a:tc>
                  <a:txBody>
                    <a:bodyPr/>
                    <a:lstStyle/>
                    <a:p>
                      <a:r>
                        <a:rPr lang="en-GB" noProof="0"/>
                        <a:t>Value</a:t>
                      </a:r>
                    </a:p>
                  </a:txBody>
                  <a:tcPr/>
                </a:tc>
                <a:tc>
                  <a:txBody>
                    <a:bodyPr/>
                    <a:lstStyle/>
                    <a:p>
                      <a:r>
                        <a:rPr lang="en-GB" noProof="0"/>
                        <a:t>Result</a:t>
                      </a:r>
                    </a:p>
                  </a:txBody>
                  <a:tcPr/>
                </a:tc>
                <a:tc>
                  <a:txBody>
                    <a:bodyPr/>
                    <a:lstStyle/>
                    <a:p>
                      <a:r>
                        <a:rPr lang="en-GB" noProof="0"/>
                        <a:t>Range</a:t>
                      </a:r>
                    </a:p>
                  </a:txBody>
                  <a:tcPr/>
                </a:tc>
                <a:extLst>
                  <a:ext uri="{0D108BD9-81ED-4DB2-BD59-A6C34878D82A}">
                    <a16:rowId xmlns:a16="http://schemas.microsoft.com/office/drawing/2014/main" val="4029875055"/>
                  </a:ext>
                </a:extLst>
              </a:tr>
              <a:tr h="370840">
                <a:tc>
                  <a:txBody>
                    <a:bodyPr/>
                    <a:lstStyle/>
                    <a:p>
                      <a:r>
                        <a:rPr lang="en-GB" sz="1800" b="0" i="0" kern="1200" noProof="0">
                          <a:solidFill>
                            <a:schemeClr val="dk1"/>
                          </a:solidFill>
                          <a:effectLst/>
                          <a:latin typeface="+mn-lt"/>
                          <a:ea typeface="+mn-ea"/>
                          <a:cs typeface="+mn-cs"/>
                        </a:rPr>
                        <a:t>Hb</a:t>
                      </a:r>
                    </a:p>
                  </a:txBody>
                  <a:tcPr/>
                </a:tc>
                <a:tc>
                  <a:txBody>
                    <a:bodyPr/>
                    <a:lstStyle/>
                    <a:p>
                      <a:r>
                        <a:rPr lang="en-GB" b="1" noProof="0"/>
                        <a:t>112</a:t>
                      </a:r>
                    </a:p>
                  </a:txBody>
                  <a:tcPr/>
                </a:tc>
                <a:tc>
                  <a:txBody>
                    <a:bodyPr/>
                    <a:lstStyle/>
                    <a:p>
                      <a:r>
                        <a:rPr lang="en-GB" sz="1800" b="0" i="0" kern="1200" noProof="0">
                          <a:solidFill>
                            <a:schemeClr val="dk1"/>
                          </a:solidFill>
                          <a:effectLst/>
                          <a:latin typeface="+mn-lt"/>
                          <a:ea typeface="+mn-ea"/>
                          <a:cs typeface="+mn-cs"/>
                        </a:rPr>
                        <a:t>130 – 180 g/​L</a:t>
                      </a:r>
                      <a:endParaRPr lang="en-GB" noProof="0"/>
                    </a:p>
                  </a:txBody>
                  <a:tcPr/>
                </a:tc>
                <a:extLst>
                  <a:ext uri="{0D108BD9-81ED-4DB2-BD59-A6C34878D82A}">
                    <a16:rowId xmlns:a16="http://schemas.microsoft.com/office/drawing/2014/main" val="272327875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RCC</a:t>
                      </a:r>
                    </a:p>
                  </a:txBody>
                  <a:tcPr/>
                </a:tc>
                <a:tc>
                  <a:txBody>
                    <a:bodyPr/>
                    <a:lstStyle/>
                    <a:p>
                      <a:r>
                        <a:rPr lang="en-GB" b="1" noProof="0"/>
                        <a:t>4.0</a:t>
                      </a:r>
                    </a:p>
                  </a:txBody>
                  <a:tcPr/>
                </a:tc>
                <a:tc>
                  <a:txBody>
                    <a:bodyPr/>
                    <a:lstStyle/>
                    <a:p>
                      <a:r>
                        <a:rPr lang="en-GB" sz="1800" b="0" i="0" kern="1200" noProof="0">
                          <a:solidFill>
                            <a:schemeClr val="dk1"/>
                          </a:solidFill>
                          <a:effectLst/>
                          <a:latin typeface="+mn-lt"/>
                          <a:ea typeface="+mn-ea"/>
                          <a:cs typeface="+mn-cs"/>
                        </a:rPr>
                        <a:t>4.5 – 6.5 x 10</a:t>
                      </a:r>
                      <a:r>
                        <a:rPr lang="en-GB" sz="1800" b="0" i="0" kern="1200" baseline="30000" noProof="0">
                          <a:solidFill>
                            <a:schemeClr val="dk1"/>
                          </a:solidFill>
                          <a:effectLst/>
                          <a:latin typeface="+mn-lt"/>
                          <a:ea typeface="+mn-ea"/>
                          <a:cs typeface="+mn-cs"/>
                        </a:rPr>
                        <a:t>12</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8271637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haematocrit</a:t>
                      </a:r>
                    </a:p>
                  </a:txBody>
                  <a:tcPr/>
                </a:tc>
                <a:tc>
                  <a:txBody>
                    <a:bodyPr/>
                    <a:lstStyle/>
                    <a:p>
                      <a:r>
                        <a:rPr lang="en-GB" b="1" noProof="0"/>
                        <a:t>37</a:t>
                      </a:r>
                    </a:p>
                  </a:txBody>
                  <a:tcPr/>
                </a:tc>
                <a:tc>
                  <a:txBody>
                    <a:bodyPr/>
                    <a:lstStyle/>
                    <a:p>
                      <a:r>
                        <a:rPr lang="en-GB" sz="1800" b="0" i="0" kern="1200" noProof="0">
                          <a:solidFill>
                            <a:schemeClr val="dk1"/>
                          </a:solidFill>
                          <a:effectLst/>
                          <a:latin typeface="+mn-lt"/>
                          <a:ea typeface="+mn-ea"/>
                          <a:cs typeface="+mn-cs"/>
                        </a:rPr>
                        <a:t>40% - 54%</a:t>
                      </a:r>
                      <a:endParaRPr lang="en-GB" noProof="0"/>
                    </a:p>
                  </a:txBody>
                  <a:tcPr/>
                </a:tc>
                <a:extLst>
                  <a:ext uri="{0D108BD9-81ED-4DB2-BD59-A6C34878D82A}">
                    <a16:rowId xmlns:a16="http://schemas.microsoft.com/office/drawing/2014/main" val="423740535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MCV</a:t>
                      </a:r>
                    </a:p>
                  </a:txBody>
                  <a:tcPr/>
                </a:tc>
                <a:tc>
                  <a:txBody>
                    <a:bodyPr/>
                    <a:lstStyle/>
                    <a:p>
                      <a:r>
                        <a:rPr lang="en-GB" b="0" noProof="0"/>
                        <a:t>96</a:t>
                      </a:r>
                    </a:p>
                  </a:txBody>
                  <a:tcPr/>
                </a:tc>
                <a:tc>
                  <a:txBody>
                    <a:bodyPr/>
                    <a:lstStyle/>
                    <a:p>
                      <a:r>
                        <a:rPr lang="en-GB" sz="1800" b="0" i="0" kern="1200" noProof="0">
                          <a:solidFill>
                            <a:schemeClr val="dk1"/>
                          </a:solidFill>
                          <a:effectLst/>
                          <a:latin typeface="+mn-lt"/>
                          <a:ea typeface="+mn-ea"/>
                          <a:cs typeface="+mn-cs"/>
                        </a:rPr>
                        <a:t>80 – 100 fL</a:t>
                      </a:r>
                      <a:endParaRPr lang="en-GB" noProof="0"/>
                    </a:p>
                  </a:txBody>
                  <a:tcPr/>
                </a:tc>
                <a:extLst>
                  <a:ext uri="{0D108BD9-81ED-4DB2-BD59-A6C34878D82A}">
                    <a16:rowId xmlns:a16="http://schemas.microsoft.com/office/drawing/2014/main" val="2655450003"/>
                  </a:ext>
                </a:extLst>
              </a:tr>
              <a:tr h="370840">
                <a:tc>
                  <a:txBody>
                    <a:bodyPr/>
                    <a:lstStyle/>
                    <a:p>
                      <a:r>
                        <a:rPr lang="en-GB" noProof="0"/>
                        <a:t>MCH</a:t>
                      </a:r>
                    </a:p>
                  </a:txBody>
                  <a:tcPr/>
                </a:tc>
                <a:tc>
                  <a:txBody>
                    <a:bodyPr/>
                    <a:lstStyle/>
                    <a:p>
                      <a:r>
                        <a:rPr lang="en-GB" b="0" noProof="0"/>
                        <a:t>30</a:t>
                      </a:r>
                    </a:p>
                  </a:txBody>
                  <a:tcPr/>
                </a:tc>
                <a:tc>
                  <a:txBody>
                    <a:bodyPr/>
                    <a:lstStyle/>
                    <a:p>
                      <a:r>
                        <a:rPr lang="en-GB" sz="1800" b="0" i="0" kern="1200" noProof="0">
                          <a:solidFill>
                            <a:schemeClr val="dk1"/>
                          </a:solidFill>
                          <a:effectLst/>
                          <a:latin typeface="+mn-lt"/>
                          <a:ea typeface="+mn-ea"/>
                          <a:cs typeface="+mn-cs"/>
                        </a:rPr>
                        <a:t>27 – 32 pg/cell</a:t>
                      </a:r>
                      <a:endParaRPr lang="en-GB" noProof="0"/>
                    </a:p>
                  </a:txBody>
                  <a:tcPr/>
                </a:tc>
                <a:extLst>
                  <a:ext uri="{0D108BD9-81ED-4DB2-BD59-A6C34878D82A}">
                    <a16:rowId xmlns:a16="http://schemas.microsoft.com/office/drawing/2014/main" val="2080751439"/>
                  </a:ext>
                </a:extLst>
              </a:tr>
              <a:tr h="370840">
                <a:tc>
                  <a:txBody>
                    <a:bodyPr/>
                    <a:lstStyle/>
                    <a:p>
                      <a:r>
                        <a:rPr lang="en-GB" noProof="0"/>
                        <a:t>WCC</a:t>
                      </a:r>
                    </a:p>
                  </a:txBody>
                  <a:tcPr/>
                </a:tc>
                <a:tc>
                  <a:txBody>
                    <a:bodyPr/>
                    <a:lstStyle/>
                    <a:p>
                      <a:r>
                        <a:rPr lang="en-GB" b="0" noProof="0"/>
                        <a:t>10.4</a:t>
                      </a:r>
                    </a:p>
                  </a:txBody>
                  <a:tcPr/>
                </a:tc>
                <a:tc>
                  <a:txBody>
                    <a:bodyPr/>
                    <a:lstStyle/>
                    <a:p>
                      <a:r>
                        <a:rPr lang="en-GB" sz="1800" b="0" i="0" kern="1200" noProof="0">
                          <a:solidFill>
                            <a:schemeClr val="dk1"/>
                          </a:solidFill>
                          <a:effectLst/>
                          <a:latin typeface="+mn-lt"/>
                          <a:ea typeface="+mn-ea"/>
                          <a:cs typeface="+mn-cs"/>
                        </a:rPr>
                        <a:t>3.6 – 11.0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1586637195"/>
                  </a:ext>
                </a:extLst>
              </a:tr>
              <a:tr h="370840">
                <a:tc>
                  <a:txBody>
                    <a:bodyPr/>
                    <a:lstStyle/>
                    <a:p>
                      <a:r>
                        <a:rPr lang="en-GB" noProof="0"/>
                        <a:t>neutrophil</a:t>
                      </a:r>
                    </a:p>
                  </a:txBody>
                  <a:tcPr/>
                </a:tc>
                <a:tc>
                  <a:txBody>
                    <a:bodyPr/>
                    <a:lstStyle/>
                    <a:p>
                      <a:r>
                        <a:rPr lang="en-GB" b="1" noProof="0"/>
                        <a:t>8.1</a:t>
                      </a:r>
                    </a:p>
                  </a:txBody>
                  <a:tcPr/>
                </a:tc>
                <a:tc>
                  <a:txBody>
                    <a:bodyPr/>
                    <a:lstStyle/>
                    <a:p>
                      <a:r>
                        <a:rPr lang="en-GB" sz="1800" b="0" i="0" kern="1200" noProof="0">
                          <a:solidFill>
                            <a:schemeClr val="dk1"/>
                          </a:solidFill>
                          <a:effectLst/>
                          <a:latin typeface="+mn-lt"/>
                          <a:ea typeface="+mn-ea"/>
                          <a:cs typeface="+mn-cs"/>
                        </a:rPr>
                        <a:t>1.8 – 7.5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388182328"/>
                  </a:ext>
                </a:extLst>
              </a:tr>
              <a:tr h="370840">
                <a:tc>
                  <a:txBody>
                    <a:bodyPr/>
                    <a:lstStyle/>
                    <a:p>
                      <a:r>
                        <a:rPr lang="en-GB" noProof="0"/>
                        <a:t>lymphocyte</a:t>
                      </a:r>
                    </a:p>
                  </a:txBody>
                  <a:tcPr/>
                </a:tc>
                <a:tc>
                  <a:txBody>
                    <a:bodyPr/>
                    <a:lstStyle/>
                    <a:p>
                      <a:r>
                        <a:rPr lang="en-GB" b="0" noProof="0"/>
                        <a:t>1.5</a:t>
                      </a:r>
                    </a:p>
                  </a:txBody>
                  <a:tcPr/>
                </a:tc>
                <a:tc>
                  <a:txBody>
                    <a:bodyPr/>
                    <a:lstStyle/>
                    <a:p>
                      <a:r>
                        <a:rPr lang="en-GB" sz="1800" b="0" i="0" kern="1200" noProof="0">
                          <a:solidFill>
                            <a:schemeClr val="dk1"/>
                          </a:solidFill>
                          <a:effectLst/>
                          <a:latin typeface="+mn-lt"/>
                          <a:ea typeface="+mn-ea"/>
                          <a:cs typeface="+mn-cs"/>
                        </a:rPr>
                        <a:t>1.0 – 4.0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947236280"/>
                  </a:ext>
                </a:extLst>
              </a:tr>
              <a:tr h="370840">
                <a:tc>
                  <a:txBody>
                    <a:bodyPr/>
                    <a:lstStyle/>
                    <a:p>
                      <a:r>
                        <a:rPr lang="en-GB" noProof="0"/>
                        <a:t>monocyte</a:t>
                      </a:r>
                    </a:p>
                  </a:txBody>
                  <a:tcPr/>
                </a:tc>
                <a:tc>
                  <a:txBody>
                    <a:bodyPr/>
                    <a:lstStyle/>
                    <a:p>
                      <a:r>
                        <a:rPr lang="en-GB" b="0" noProof="0"/>
                        <a:t>0.7</a:t>
                      </a:r>
                    </a:p>
                  </a:txBody>
                  <a:tcPr/>
                </a:tc>
                <a:tc>
                  <a:txBody>
                    <a:bodyPr/>
                    <a:lstStyle/>
                    <a:p>
                      <a:r>
                        <a:rPr lang="en-GB" sz="1800" b="0" i="0" kern="1200" noProof="0">
                          <a:solidFill>
                            <a:schemeClr val="dk1"/>
                          </a:solidFill>
                          <a:effectLst/>
                          <a:latin typeface="+mn-lt"/>
                          <a:ea typeface="+mn-ea"/>
                          <a:cs typeface="+mn-cs"/>
                        </a:rPr>
                        <a:t>0.2 – 0.8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4131846159"/>
                  </a:ext>
                </a:extLst>
              </a:tr>
              <a:tr h="370840">
                <a:tc>
                  <a:txBody>
                    <a:bodyPr/>
                    <a:lstStyle/>
                    <a:p>
                      <a:r>
                        <a:rPr lang="en-GB" noProof="0"/>
                        <a:t>eosinophil</a:t>
                      </a:r>
                    </a:p>
                  </a:txBody>
                  <a:tcPr/>
                </a:tc>
                <a:tc>
                  <a:txBody>
                    <a:bodyPr/>
                    <a:lstStyle/>
                    <a:p>
                      <a:r>
                        <a:rPr lang="en-GB" b="0" noProof="0"/>
                        <a:t>0.1</a:t>
                      </a:r>
                    </a:p>
                  </a:txBody>
                  <a:tcPr/>
                </a:tc>
                <a:tc>
                  <a:txBody>
                    <a:bodyPr/>
                    <a:lstStyle/>
                    <a:p>
                      <a:r>
                        <a:rPr lang="en-GB" sz="1800" b="0" i="0" kern="1200" noProof="0">
                          <a:solidFill>
                            <a:schemeClr val="dk1"/>
                          </a:solidFill>
                          <a:effectLst/>
                          <a:latin typeface="+mn-lt"/>
                          <a:ea typeface="+mn-ea"/>
                          <a:cs typeface="+mn-cs"/>
                        </a:rPr>
                        <a:t>0.1 – 0.4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516079229"/>
                  </a:ext>
                </a:extLst>
              </a:tr>
              <a:tr h="370840">
                <a:tc>
                  <a:txBody>
                    <a:bodyPr/>
                    <a:lstStyle/>
                    <a:p>
                      <a:r>
                        <a:rPr lang="en-GB" noProof="0"/>
                        <a:t>basophil</a:t>
                      </a:r>
                    </a:p>
                  </a:txBody>
                  <a:tcPr/>
                </a:tc>
                <a:tc>
                  <a:txBody>
                    <a:bodyPr/>
                    <a:lstStyle/>
                    <a:p>
                      <a:r>
                        <a:rPr lang="en-GB" b="0" noProof="0"/>
                        <a:t>0.04</a:t>
                      </a:r>
                    </a:p>
                  </a:txBody>
                  <a:tcPr/>
                </a:tc>
                <a:tc>
                  <a:txBody>
                    <a:bodyPr/>
                    <a:lstStyle/>
                    <a:p>
                      <a:r>
                        <a:rPr lang="en-GB" sz="1800" b="0" i="0" kern="1200" noProof="0">
                          <a:solidFill>
                            <a:schemeClr val="dk1"/>
                          </a:solidFill>
                          <a:effectLst/>
                          <a:latin typeface="+mn-lt"/>
                          <a:ea typeface="+mn-ea"/>
                          <a:cs typeface="+mn-cs"/>
                        </a:rPr>
                        <a:t>0.02 – 0.10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1903919252"/>
                  </a:ext>
                </a:extLst>
              </a:tr>
              <a:tr h="370840">
                <a:tc>
                  <a:txBody>
                    <a:bodyPr/>
                    <a:lstStyle/>
                    <a:p>
                      <a:r>
                        <a:rPr lang="en-GB" noProof="0"/>
                        <a:t>platelet</a:t>
                      </a:r>
                    </a:p>
                  </a:txBody>
                  <a:tcPr/>
                </a:tc>
                <a:tc>
                  <a:txBody>
                    <a:bodyPr/>
                    <a:lstStyle/>
                    <a:p>
                      <a:r>
                        <a:rPr lang="en-GB" b="0" noProof="0"/>
                        <a:t>351</a:t>
                      </a:r>
                    </a:p>
                  </a:txBody>
                  <a:tcPr/>
                </a:tc>
                <a:tc>
                  <a:txBody>
                    <a:bodyPr/>
                    <a:lstStyle/>
                    <a:p>
                      <a:r>
                        <a:rPr lang="en-GB" sz="1800" b="0" i="0" kern="1200" noProof="0">
                          <a:solidFill>
                            <a:schemeClr val="dk1"/>
                          </a:solidFill>
                          <a:effectLst/>
                          <a:latin typeface="+mn-lt"/>
                          <a:ea typeface="+mn-ea"/>
                          <a:cs typeface="+mn-cs"/>
                        </a:rPr>
                        <a:t>140 – 400 x10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2285778162"/>
                  </a:ext>
                </a:extLst>
              </a:tr>
            </a:tbl>
          </a:graphicData>
        </a:graphic>
      </p:graphicFrame>
    </p:spTree>
    <p:extLst>
      <p:ext uri="{BB962C8B-B14F-4D97-AF65-F5344CB8AC3E}">
        <p14:creationId xmlns:p14="http://schemas.microsoft.com/office/powerpoint/2010/main" val="10859765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1E03-C431-9851-4710-068B7BB8D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05755-4E8D-BD70-67D2-5B5A4AF5B5A8}"/>
              </a:ext>
            </a:extLst>
          </p:cNvPr>
          <p:cNvSpPr>
            <a:spLocks noGrp="1"/>
          </p:cNvSpPr>
          <p:nvPr>
            <p:ph type="title"/>
          </p:nvPr>
        </p:nvSpPr>
        <p:spPr/>
        <p:txBody>
          <a:bodyPr/>
          <a:lstStyle/>
          <a:p>
            <a:r>
              <a:rPr lang="en-GB" noProof="0"/>
              <a:t>2 Sputum culture</a:t>
            </a:r>
          </a:p>
        </p:txBody>
      </p:sp>
      <p:sp>
        <p:nvSpPr>
          <p:cNvPr id="3" name="Content Placeholder 2">
            <a:extLst>
              <a:ext uri="{FF2B5EF4-FFF2-40B4-BE49-F238E27FC236}">
                <a16:creationId xmlns:a16="http://schemas.microsoft.com/office/drawing/2014/main" id="{D6EAD078-F411-1273-78D6-E2008B601F1F}"/>
              </a:ext>
            </a:extLst>
          </p:cNvPr>
          <p:cNvSpPr>
            <a:spLocks noGrp="1"/>
          </p:cNvSpPr>
          <p:nvPr>
            <p:ph sz="half" idx="1"/>
          </p:nvPr>
        </p:nvSpPr>
        <p:spPr/>
        <p:txBody>
          <a:bodyPr/>
          <a:lstStyle/>
          <a:p>
            <a:r>
              <a:rPr lang="en-GB" noProof="0"/>
              <a:t>You take a sputum culture, and are informed by the lab that it will be at least 2 days (and maybe longer) before you get any results from this.</a:t>
            </a:r>
          </a:p>
          <a:p>
            <a:r>
              <a:rPr lang="en-GB" noProof="0"/>
              <a:t>They reflexively perform a viral panel, which is all negative.</a:t>
            </a:r>
          </a:p>
          <a:p>
            <a:pPr marL="0" indent="0">
              <a:buNone/>
            </a:pPr>
            <a:endParaRPr lang="en-GB" noProof="0"/>
          </a:p>
        </p:txBody>
      </p:sp>
      <p:sp>
        <p:nvSpPr>
          <p:cNvPr id="4" name="Content Placeholder 3">
            <a:extLst>
              <a:ext uri="{FF2B5EF4-FFF2-40B4-BE49-F238E27FC236}">
                <a16:creationId xmlns:a16="http://schemas.microsoft.com/office/drawing/2014/main" id="{B015CA43-83BA-EB79-24FF-1D38CE54AA1B}"/>
              </a:ext>
            </a:extLst>
          </p:cNvPr>
          <p:cNvSpPr>
            <a:spLocks noGrp="1"/>
          </p:cNvSpPr>
          <p:nvPr>
            <p:ph sz="half" idx="2"/>
          </p:nvPr>
        </p:nvSpPr>
        <p:spPr/>
        <p:txBody>
          <a:bodyPr/>
          <a:lstStyle/>
          <a:p>
            <a:pPr marL="0" indent="0">
              <a:buNone/>
            </a:pPr>
            <a:r>
              <a:rPr lang="en-GB" b="1" noProof="0"/>
              <a:t>What to do now?</a:t>
            </a:r>
          </a:p>
          <a:p>
            <a:r>
              <a:rPr lang="en-GB" noProof="0">
                <a:hlinkClick r:id="rId2" action="ppaction://hlinksldjump"/>
              </a:rPr>
              <a:t>Order more tests</a:t>
            </a:r>
            <a:endParaRPr lang="en-GB" noProof="0"/>
          </a:p>
          <a:p>
            <a:r>
              <a:rPr lang="en-GB" noProof="0">
                <a:hlinkClick r:id="rId3" action="ppaction://hlinksldjump"/>
              </a:rPr>
              <a:t>Come to a diagnosis</a:t>
            </a:r>
            <a:endParaRPr lang="en-GB" noProof="0"/>
          </a:p>
          <a:p>
            <a:pPr marL="0" indent="0">
              <a:buNone/>
            </a:pP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F41F68BE-2F5F-D874-3816-D813B6E7904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ECFCB664-7E40-0E21-42FE-E1E9D561C0AA}"/>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5659194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05C76-AE54-9E40-25DC-F4EBC14FF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66375-0E48-905B-2F19-A41E7EFFFE0F}"/>
              </a:ext>
            </a:extLst>
          </p:cNvPr>
          <p:cNvSpPr>
            <a:spLocks noGrp="1"/>
          </p:cNvSpPr>
          <p:nvPr>
            <p:ph type="title"/>
          </p:nvPr>
        </p:nvSpPr>
        <p:spPr/>
        <p:txBody>
          <a:bodyPr/>
          <a:lstStyle/>
          <a:p>
            <a:r>
              <a:rPr lang="en-GB" noProof="0"/>
              <a:t>2 Deterioration</a:t>
            </a:r>
          </a:p>
        </p:txBody>
      </p:sp>
      <p:sp>
        <p:nvSpPr>
          <p:cNvPr id="3" name="Content Placeholder 2">
            <a:extLst>
              <a:ext uri="{FF2B5EF4-FFF2-40B4-BE49-F238E27FC236}">
                <a16:creationId xmlns:a16="http://schemas.microsoft.com/office/drawing/2014/main" id="{88E90EA5-6AAA-4954-603E-E92806ECB63F}"/>
              </a:ext>
            </a:extLst>
          </p:cNvPr>
          <p:cNvSpPr>
            <a:spLocks noGrp="1"/>
          </p:cNvSpPr>
          <p:nvPr>
            <p:ph sz="half" idx="1"/>
          </p:nvPr>
        </p:nvSpPr>
        <p:spPr/>
        <p:txBody>
          <a:bodyPr/>
          <a:lstStyle/>
          <a:p>
            <a:r>
              <a:rPr lang="en-GB" noProof="0"/>
              <a:t>When you return the next day, Stuart is getting much worse.</a:t>
            </a:r>
          </a:p>
          <a:p>
            <a:r>
              <a:rPr lang="en-GB" noProof="0"/>
              <a:t>Stuart has started coughing up green sputum, have worsening dyspnoea, tachypnoea, tachycardia, and pyrexia.</a:t>
            </a:r>
          </a:p>
          <a:p>
            <a:r>
              <a:rPr lang="en-GB" noProof="0"/>
              <a:t>On the ward round, your consultant asks you to prescribe antibiotics for this infection.</a:t>
            </a:r>
          </a:p>
        </p:txBody>
      </p:sp>
      <p:sp>
        <p:nvSpPr>
          <p:cNvPr id="4" name="Content Placeholder 3">
            <a:extLst>
              <a:ext uri="{FF2B5EF4-FFF2-40B4-BE49-F238E27FC236}">
                <a16:creationId xmlns:a16="http://schemas.microsoft.com/office/drawing/2014/main" id="{EF2F9D09-DF5B-C646-D58D-1699FA5DEFCB}"/>
              </a:ext>
            </a:extLst>
          </p:cNvPr>
          <p:cNvSpPr>
            <a:spLocks noGrp="1"/>
          </p:cNvSpPr>
          <p:nvPr>
            <p:ph sz="half" idx="2"/>
          </p:nvPr>
        </p:nvSpPr>
        <p:spPr/>
        <p:txBody>
          <a:bodyPr/>
          <a:lstStyle/>
          <a:p>
            <a:pPr marL="0" indent="0">
              <a:buNone/>
            </a:pPr>
            <a:r>
              <a:rPr lang="en-GB" b="1" noProof="0"/>
              <a:t>What antibiotics should you prescribe?</a:t>
            </a:r>
          </a:p>
          <a:p>
            <a:r>
              <a:rPr lang="en-GB" noProof="0">
                <a:hlinkClick r:id="rId2" action="ppaction://hlinksldjump"/>
              </a:rPr>
              <a:t>Amoxicillin 500mg TDS PO</a:t>
            </a:r>
            <a:endParaRPr lang="en-GB" noProof="0"/>
          </a:p>
          <a:p>
            <a:r>
              <a:rPr lang="en-GB" noProof="0">
                <a:hlinkClick r:id="rId2" action="ppaction://hlinksldjump"/>
              </a:rPr>
              <a:t>Amoxicillin 1g TDS PO</a:t>
            </a:r>
            <a:endParaRPr lang="en-GB" noProof="0"/>
          </a:p>
          <a:p>
            <a:r>
              <a:rPr lang="en-GB" noProof="0">
                <a:hlinkClick r:id="rId3" action="ppaction://hlinksldjump"/>
              </a:rPr>
              <a:t>Co-amoxiclav 1.2g TDS IV</a:t>
            </a:r>
            <a:endParaRPr lang="en-GB" noProof="0"/>
          </a:p>
          <a:p>
            <a:r>
              <a:rPr lang="en-GB" noProof="0">
                <a:hlinkClick r:id="rId2" action="ppaction://hlinksldjump"/>
              </a:rPr>
              <a:t>Flucloxacillin 1g QDS PO</a:t>
            </a:r>
            <a:endParaRPr lang="en-GB" noProof="0"/>
          </a:p>
          <a:p>
            <a:r>
              <a:rPr lang="en-GB" noProof="0">
                <a:hlinkClick r:id="rId2" action="ppaction://hlinksldjump"/>
              </a:rPr>
              <a:t>Nitrofurantoin 100mg BD PO</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4D1CA137-3116-54A6-48F2-D67E884987D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381673A6-41D0-02CB-8BE4-AF5EC84140DA}"/>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85E563EF-FB39-2587-CAFD-5E21DE924AF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2</a:t>
            </a:r>
          </a:p>
        </p:txBody>
      </p:sp>
      <p:pic>
        <p:nvPicPr>
          <p:cNvPr id="8" name="Picture 2" descr="BNF + BNFC on the App Store">
            <a:hlinkClick r:id="rId7"/>
            <a:extLst>
              <a:ext uri="{FF2B5EF4-FFF2-40B4-BE49-F238E27FC236}">
                <a16:creationId xmlns:a16="http://schemas.microsoft.com/office/drawing/2014/main" id="{66FC1D25-C84E-2A9A-4003-B5A691FE409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342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020E4A0-53AD-86ED-2BB3-6E5948766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355A6-096C-2E46-6760-160FA9AEFB60}"/>
              </a:ext>
            </a:extLst>
          </p:cNvPr>
          <p:cNvSpPr>
            <a:spLocks noGrp="1"/>
          </p:cNvSpPr>
          <p:nvPr>
            <p:ph type="title"/>
          </p:nvPr>
        </p:nvSpPr>
        <p:spPr/>
        <p:txBody>
          <a:bodyPr/>
          <a:lstStyle/>
          <a:p>
            <a:r>
              <a:rPr lang="en-GB" noProof="0"/>
              <a:t>2 Slow recovery from pneumonia</a:t>
            </a:r>
          </a:p>
        </p:txBody>
      </p:sp>
      <p:sp>
        <p:nvSpPr>
          <p:cNvPr id="3" name="Content Placeholder 2">
            <a:extLst>
              <a:ext uri="{FF2B5EF4-FFF2-40B4-BE49-F238E27FC236}">
                <a16:creationId xmlns:a16="http://schemas.microsoft.com/office/drawing/2014/main" id="{6E6FE72B-9B33-0C7B-5650-5B27D87E1F31}"/>
              </a:ext>
            </a:extLst>
          </p:cNvPr>
          <p:cNvSpPr>
            <a:spLocks noGrp="1"/>
          </p:cNvSpPr>
          <p:nvPr>
            <p:ph sz="half" idx="1"/>
          </p:nvPr>
        </p:nvSpPr>
        <p:spPr/>
        <p:txBody>
          <a:bodyPr/>
          <a:lstStyle/>
          <a:p>
            <a:r>
              <a:rPr lang="en-GB" noProof="0"/>
              <a:t>Co-amoxiclav was a good choice of antibiotic to treat this pneumonia (covering resistant pathogens that are common in hospital-acquired infections).</a:t>
            </a:r>
          </a:p>
          <a:p>
            <a:r>
              <a:rPr lang="en-GB" noProof="0"/>
              <a:t>Stuart’s hospital stay and recovery have been significantly prolonged by this infection. It was suboptimal and avoidable.</a:t>
            </a:r>
          </a:p>
        </p:txBody>
      </p:sp>
      <p:sp>
        <p:nvSpPr>
          <p:cNvPr id="5" name="Action Button: Get Information 4">
            <a:hlinkClick r:id="rId2" action="ppaction://hlinksldjump" highlightClick="1"/>
            <a:extLst>
              <a:ext uri="{FF2B5EF4-FFF2-40B4-BE49-F238E27FC236}">
                <a16:creationId xmlns:a16="http://schemas.microsoft.com/office/drawing/2014/main" id="{EAF398A0-512C-2694-96E5-E5C5201ECE9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8C8C7223-04A7-61FA-E77E-FEBA0FE4C90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BD9F8176-F86F-AA42-9329-84D84562C779}"/>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A87F6D29-75A1-480C-EA04-E0A8C356B191}"/>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D1F63DC3-EDA4-4D24-8B53-8E8E7B2FAF1E}"/>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6146" name="Picture 2">
            <a:extLst>
              <a:ext uri="{FF2B5EF4-FFF2-40B4-BE49-F238E27FC236}">
                <a16:creationId xmlns:a16="http://schemas.microsoft.com/office/drawing/2014/main" id="{19059D74-8691-4038-694B-3889607B0A0A}"/>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4" y="1269476"/>
            <a:ext cx="5510052" cy="4565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13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EC02D10-7924-990B-9009-217310FBEF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69A73F-0778-EA72-8216-612FD8572563}"/>
              </a:ext>
            </a:extLst>
          </p:cNvPr>
          <p:cNvSpPr>
            <a:spLocks noGrp="1"/>
          </p:cNvSpPr>
          <p:nvPr>
            <p:ph type="title"/>
          </p:nvPr>
        </p:nvSpPr>
        <p:spPr/>
        <p:txBody>
          <a:bodyPr/>
          <a:lstStyle/>
          <a:p>
            <a:r>
              <a:rPr lang="en-GB" noProof="0"/>
              <a:t>2 Further deterioration</a:t>
            </a:r>
          </a:p>
        </p:txBody>
      </p:sp>
      <p:sp>
        <p:nvSpPr>
          <p:cNvPr id="3" name="Content Placeholder 2">
            <a:extLst>
              <a:ext uri="{FF2B5EF4-FFF2-40B4-BE49-F238E27FC236}">
                <a16:creationId xmlns:a16="http://schemas.microsoft.com/office/drawing/2014/main" id="{F9E71D88-D590-E8A2-1B71-A6D93E9571DD}"/>
              </a:ext>
            </a:extLst>
          </p:cNvPr>
          <p:cNvSpPr>
            <a:spLocks noGrp="1"/>
          </p:cNvSpPr>
          <p:nvPr>
            <p:ph sz="half" idx="1"/>
          </p:nvPr>
        </p:nvSpPr>
        <p:spPr>
          <a:xfrm>
            <a:off x="677334" y="1440000"/>
            <a:ext cx="4184035" cy="4601361"/>
          </a:xfrm>
        </p:spPr>
        <p:txBody>
          <a:bodyPr>
            <a:normAutofit lnSpcReduction="10000"/>
          </a:bodyPr>
          <a:lstStyle/>
          <a:p>
            <a:r>
              <a:rPr lang="en-GB" noProof="0"/>
              <a:t>The next day on the ward round, Stuart is a lot worse. The antibiotics might not have covered hospital-acquired strains that are often drug resistant.</a:t>
            </a:r>
          </a:p>
          <a:p>
            <a:r>
              <a:rPr lang="en-GB" noProof="0"/>
              <a:t>The night on-call doctor increased to the maximum Venturi, and escalated to critical care outreach. The plan states that the next step on deterioration is to use CPAP.</a:t>
            </a:r>
          </a:p>
          <a:p>
            <a:r>
              <a:rPr lang="en-GB" noProof="0"/>
              <a:t>Because of these factors, Stuart is moved to a high dependency unit for CPAP, and spends further weeks in hospital recovering from pneumonia. This is a terrible outcome, and avoidable.</a:t>
            </a:r>
          </a:p>
        </p:txBody>
      </p:sp>
      <p:sp>
        <p:nvSpPr>
          <p:cNvPr id="5" name="Action Button: Get Information 4">
            <a:hlinkClick r:id="rId2" action="ppaction://hlinksldjump" highlightClick="1"/>
            <a:extLst>
              <a:ext uri="{FF2B5EF4-FFF2-40B4-BE49-F238E27FC236}">
                <a16:creationId xmlns:a16="http://schemas.microsoft.com/office/drawing/2014/main" id="{53D785C1-1BD8-ABE9-4497-51D86A76FB6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97DE28B8-445B-969F-D62C-F0EDFB8048E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F3051515-BDF7-C19C-A1AF-2169119D87DF}"/>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82B9BF04-81CB-DBB9-8113-48DACD134C3D}"/>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E3945C61-0F64-0CBC-C9AC-08DA0C1AD98F}"/>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7170" name="Picture 2">
            <a:extLst>
              <a:ext uri="{FF2B5EF4-FFF2-40B4-BE49-F238E27FC236}">
                <a16:creationId xmlns:a16="http://schemas.microsoft.com/office/drawing/2014/main" id="{CFC52145-3E89-1A72-A434-59EFA158B5AF}"/>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438531" y="2288179"/>
            <a:ext cx="3486637" cy="290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8784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377F-D8F5-DE5D-FC60-B66BBA65BF98}"/>
              </a:ext>
            </a:extLst>
          </p:cNvPr>
          <p:cNvSpPr>
            <a:spLocks noGrp="1"/>
          </p:cNvSpPr>
          <p:nvPr>
            <p:ph type="title"/>
          </p:nvPr>
        </p:nvSpPr>
        <p:spPr/>
        <p:txBody>
          <a:bodyPr/>
          <a:lstStyle/>
          <a:p>
            <a:r>
              <a:rPr lang="en-GB" noProof="0"/>
              <a:t>Atelectasis - Overview</a:t>
            </a:r>
          </a:p>
        </p:txBody>
      </p:sp>
      <p:sp>
        <p:nvSpPr>
          <p:cNvPr id="3" name="Content Placeholder 2">
            <a:extLst>
              <a:ext uri="{FF2B5EF4-FFF2-40B4-BE49-F238E27FC236}">
                <a16:creationId xmlns:a16="http://schemas.microsoft.com/office/drawing/2014/main" id="{6DE7251E-4197-3129-0316-FA75CD8EC71B}"/>
              </a:ext>
            </a:extLst>
          </p:cNvPr>
          <p:cNvSpPr>
            <a:spLocks noGrp="1"/>
          </p:cNvSpPr>
          <p:nvPr>
            <p:ph idx="1"/>
          </p:nvPr>
        </p:nvSpPr>
        <p:spPr/>
        <p:txBody>
          <a:bodyPr/>
          <a:lstStyle/>
          <a:p>
            <a:r>
              <a:rPr lang="en-GB" noProof="0">
                <a:solidFill>
                  <a:schemeClr val="bg1"/>
                </a:solidFill>
              </a:rPr>
              <a:t>Onset: within hours of surgery</a:t>
            </a:r>
          </a:p>
          <a:p>
            <a:r>
              <a:rPr lang="en-GB" noProof="0">
                <a:solidFill>
                  <a:schemeClr val="bg1"/>
                </a:solidFill>
              </a:rPr>
              <a:t>Atelectasis is partial lung collapse. It is reasonably common after general anaesthetic procedures.</a:t>
            </a:r>
          </a:p>
          <a:p>
            <a:r>
              <a:rPr lang="en-GB" noProof="0">
                <a:solidFill>
                  <a:schemeClr val="bg1"/>
                </a:solidFill>
              </a:rPr>
              <a:t>Symptoms are often quite subtle, often with mild dyspnoea, cough, pleuritic chest pain, and tachycardia. More serious symptoms include dropping saturations, cyanosis, and transudative pleural effusion.</a:t>
            </a:r>
          </a:p>
          <a:p>
            <a:endParaRPr lang="en-GB" noProof="0">
              <a:solidFill>
                <a:schemeClr val="bg1"/>
              </a:solidFill>
            </a:endParaRPr>
          </a:p>
          <a:p>
            <a:r>
              <a:rPr lang="en-GB" noProof="0">
                <a:solidFill>
                  <a:schemeClr val="bg1"/>
                </a:solidFill>
              </a:rPr>
              <a:t>Atelectasis was previously thought to cause fever, although contemporary research shows that this is false.</a:t>
            </a:r>
          </a:p>
        </p:txBody>
      </p:sp>
      <p:sp>
        <p:nvSpPr>
          <p:cNvPr id="4" name="Action Button: Go Forward or Next 3">
            <a:hlinkClick r:id="" action="ppaction://hlinkshowjump?jump=nextslide" highlightClick="1"/>
            <a:extLst>
              <a:ext uri="{FF2B5EF4-FFF2-40B4-BE49-F238E27FC236}">
                <a16:creationId xmlns:a16="http://schemas.microsoft.com/office/drawing/2014/main" id="{DEBC290E-EAF2-1A1C-B98C-03A5700EA301}"/>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0B8CE41A-EB42-E144-33B4-2CA87F9C225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231956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373EE14-0211-8BFF-BB34-D0A3CD1B5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50B7BF-583C-23D0-9A5C-C3C8EF7BA673}"/>
              </a:ext>
            </a:extLst>
          </p:cNvPr>
          <p:cNvSpPr>
            <a:spLocks noGrp="1"/>
          </p:cNvSpPr>
          <p:nvPr>
            <p:ph type="title"/>
          </p:nvPr>
        </p:nvSpPr>
        <p:spPr/>
        <p:txBody>
          <a:bodyPr/>
          <a:lstStyle/>
          <a:p>
            <a:r>
              <a:rPr lang="en-GB" noProof="0"/>
              <a:t>Atelectasis - Causes</a:t>
            </a:r>
          </a:p>
        </p:txBody>
      </p:sp>
      <p:sp>
        <p:nvSpPr>
          <p:cNvPr id="3" name="Content Placeholder 2">
            <a:extLst>
              <a:ext uri="{FF2B5EF4-FFF2-40B4-BE49-F238E27FC236}">
                <a16:creationId xmlns:a16="http://schemas.microsoft.com/office/drawing/2014/main" id="{B3C3E31F-1B88-43EB-3FA0-CF9BD087938D}"/>
              </a:ext>
            </a:extLst>
          </p:cNvPr>
          <p:cNvSpPr>
            <a:spLocks noGrp="1"/>
          </p:cNvSpPr>
          <p:nvPr>
            <p:ph sz="half" idx="1"/>
          </p:nvPr>
        </p:nvSpPr>
        <p:spPr>
          <a:xfrm>
            <a:off x="677334" y="2160589"/>
            <a:ext cx="4184035" cy="3880774"/>
          </a:xfrm>
        </p:spPr>
        <p:txBody>
          <a:bodyPr/>
          <a:lstStyle/>
          <a:p>
            <a:r>
              <a:rPr lang="en-GB" noProof="0">
                <a:solidFill>
                  <a:schemeClr val="bg1"/>
                </a:solidFill>
              </a:rPr>
              <a:t>In the postoperative context, the most common cause is </a:t>
            </a:r>
            <a:r>
              <a:rPr lang="en-GB" b="1" noProof="0">
                <a:solidFill>
                  <a:schemeClr val="bg1"/>
                </a:solidFill>
              </a:rPr>
              <a:t>bronchial obstruction</a:t>
            </a:r>
            <a:r>
              <a:rPr lang="en-GB" noProof="0">
                <a:solidFill>
                  <a:schemeClr val="bg1"/>
                </a:solidFill>
              </a:rPr>
              <a:t> from intubation.</a:t>
            </a:r>
          </a:p>
          <a:p>
            <a:pPr lvl="1"/>
            <a:r>
              <a:rPr lang="en-GB" noProof="0">
                <a:solidFill>
                  <a:schemeClr val="bg1"/>
                </a:solidFill>
              </a:rPr>
              <a:t>Intubation can disrupt mucus clearance and lead to plugged mucus blocking a segment, lobe, or multiple lobes.</a:t>
            </a:r>
          </a:p>
          <a:p>
            <a:pPr lvl="1"/>
            <a:r>
              <a:rPr lang="en-GB" noProof="0">
                <a:solidFill>
                  <a:schemeClr val="bg1"/>
                </a:solidFill>
              </a:rPr>
              <a:t>The exact underlying mechanism is not fully understood.</a:t>
            </a:r>
          </a:p>
          <a:p>
            <a:pPr marL="0" indent="0">
              <a:buNone/>
            </a:pPr>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3813606B-C7D0-8D98-181E-15E66B5F8B7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7931451F-3D45-437A-4F37-58AD74B8AB6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122" name="Picture 2">
            <a:extLst>
              <a:ext uri="{FF2B5EF4-FFF2-40B4-BE49-F238E27FC236}">
                <a16:creationId xmlns:a16="http://schemas.microsoft.com/office/drawing/2014/main" id="{532DE687-1760-6830-FA36-428C3971CC4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91891" y="988383"/>
            <a:ext cx="4018250" cy="5052980"/>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06E058D9-0F63-A1EA-716C-9CC96560072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528721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2F52-DCDC-0F10-B86E-36D691282E25}"/>
              </a:ext>
            </a:extLst>
          </p:cNvPr>
          <p:cNvSpPr>
            <a:spLocks noGrp="1"/>
          </p:cNvSpPr>
          <p:nvPr>
            <p:ph type="title"/>
          </p:nvPr>
        </p:nvSpPr>
        <p:spPr/>
        <p:txBody>
          <a:bodyPr/>
          <a:lstStyle/>
          <a:p>
            <a:r>
              <a:rPr lang="en-GB" noProof="0"/>
              <a:t>Atelectasis - Diagnosis</a:t>
            </a:r>
          </a:p>
        </p:txBody>
      </p:sp>
      <p:sp>
        <p:nvSpPr>
          <p:cNvPr id="3" name="Content Placeholder 2">
            <a:extLst>
              <a:ext uri="{FF2B5EF4-FFF2-40B4-BE49-F238E27FC236}">
                <a16:creationId xmlns:a16="http://schemas.microsoft.com/office/drawing/2014/main" id="{7557C56F-E903-2E52-3DE5-16CAC8CFB008}"/>
              </a:ext>
            </a:extLst>
          </p:cNvPr>
          <p:cNvSpPr>
            <a:spLocks noGrp="1"/>
          </p:cNvSpPr>
          <p:nvPr>
            <p:ph sz="half" idx="1"/>
          </p:nvPr>
        </p:nvSpPr>
        <p:spPr>
          <a:xfrm>
            <a:off x="677334" y="2160588"/>
            <a:ext cx="4184035" cy="4426823"/>
          </a:xfrm>
        </p:spPr>
        <p:txBody>
          <a:bodyPr/>
          <a:lstStyle/>
          <a:p>
            <a:r>
              <a:rPr lang="en-GB" noProof="0">
                <a:solidFill>
                  <a:schemeClr val="bg1"/>
                </a:solidFill>
              </a:rPr>
              <a:t>Atelectasis should be investigated with plain radiography.</a:t>
            </a:r>
          </a:p>
          <a:p>
            <a:r>
              <a:rPr lang="en-GB" noProof="0">
                <a:solidFill>
                  <a:schemeClr val="bg1"/>
                </a:solidFill>
              </a:rPr>
              <a:t>PA or AP is a classic view, but lateral view is very useful.</a:t>
            </a:r>
          </a:p>
          <a:p>
            <a:r>
              <a:rPr lang="en-GB" noProof="0">
                <a:solidFill>
                  <a:schemeClr val="bg1"/>
                </a:solidFill>
              </a:rPr>
              <a:t>Be aware of postoperative pain (especially for abdominal surgery) – uncontrolled pain may lead to poor inspiration, which will lead to a poor-quality image. Prescribe adequate analgesia.</a:t>
            </a:r>
          </a:p>
          <a:p>
            <a:r>
              <a:rPr lang="en-GB" noProof="0">
                <a:solidFill>
                  <a:schemeClr val="bg1"/>
                </a:solidFill>
              </a:rPr>
              <a:t>Be aware of the appearances of the 5 types of lobar collapse, which can be missed by the inexperienced.</a:t>
            </a:r>
          </a:p>
        </p:txBody>
      </p:sp>
      <p:sp>
        <p:nvSpPr>
          <p:cNvPr id="5" name="Action Button: Go Forward or Next 4">
            <a:hlinkClick r:id="" action="ppaction://hlinkshowjump?jump=nextslide" highlightClick="1"/>
            <a:extLst>
              <a:ext uri="{FF2B5EF4-FFF2-40B4-BE49-F238E27FC236}">
                <a16:creationId xmlns:a16="http://schemas.microsoft.com/office/drawing/2014/main" id="{97B79C86-3948-2277-8B5F-449565AD1D5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ECA78691-D50F-D6F2-0867-B53CD1CABE3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a:extLst>
              <a:ext uri="{FF2B5EF4-FFF2-40B4-BE49-F238E27FC236}">
                <a16:creationId xmlns:a16="http://schemas.microsoft.com/office/drawing/2014/main" id="{E822A4AA-0A37-9ABF-D591-D35EE33E005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99911" y="265899"/>
            <a:ext cx="3705347" cy="6326202"/>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A13E1305-E96F-B42E-E919-ADFD85A4063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45621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5F61152-EF76-A751-AE6A-DD29D3253E6F}"/>
              </a:ext>
            </a:extLst>
          </p:cNvPr>
          <p:cNvGraphicFramePr>
            <a:graphicFrameLocks noGrp="1"/>
          </p:cNvGraphicFramePr>
          <p:nvPr>
            <p:extLst>
              <p:ext uri="{D42A27DB-BD31-4B8C-83A1-F6EECF244321}">
                <p14:modId xmlns:p14="http://schemas.microsoft.com/office/powerpoint/2010/main" val="1675175301"/>
              </p:ext>
            </p:extLst>
          </p:nvPr>
        </p:nvGraphicFramePr>
        <p:xfrm>
          <a:off x="677333" y="268468"/>
          <a:ext cx="9856927" cy="6321064"/>
        </p:xfrm>
        <a:graphic>
          <a:graphicData uri="http://schemas.openxmlformats.org/drawingml/2006/table">
            <a:tbl>
              <a:tblPr firstRow="1" bandRow="1">
                <a:tableStyleId>{5C22544A-7EE6-4342-B048-85BDC9FD1C3A}</a:tableStyleId>
              </a:tblPr>
              <a:tblGrid>
                <a:gridCol w="974185">
                  <a:extLst>
                    <a:ext uri="{9D8B030D-6E8A-4147-A177-3AD203B41FA5}">
                      <a16:colId xmlns:a16="http://schemas.microsoft.com/office/drawing/2014/main" val="2508739499"/>
                    </a:ext>
                  </a:extLst>
                </a:gridCol>
                <a:gridCol w="2960914">
                  <a:extLst>
                    <a:ext uri="{9D8B030D-6E8A-4147-A177-3AD203B41FA5}">
                      <a16:colId xmlns:a16="http://schemas.microsoft.com/office/drawing/2014/main" val="2590336877"/>
                    </a:ext>
                  </a:extLst>
                </a:gridCol>
                <a:gridCol w="2960914">
                  <a:extLst>
                    <a:ext uri="{9D8B030D-6E8A-4147-A177-3AD203B41FA5}">
                      <a16:colId xmlns:a16="http://schemas.microsoft.com/office/drawing/2014/main" val="446091320"/>
                    </a:ext>
                  </a:extLst>
                </a:gridCol>
                <a:gridCol w="2960914">
                  <a:extLst>
                    <a:ext uri="{9D8B030D-6E8A-4147-A177-3AD203B41FA5}">
                      <a16:colId xmlns:a16="http://schemas.microsoft.com/office/drawing/2014/main" val="4205198536"/>
                    </a:ext>
                  </a:extLst>
                </a:gridCol>
              </a:tblGrid>
              <a:tr h="382556">
                <a:tc>
                  <a:txBody>
                    <a:bodyPr/>
                    <a:lstStyle/>
                    <a:p>
                      <a:endParaRPr lang="en-GB" noProof="0"/>
                    </a:p>
                  </a:txBody>
                  <a:tcPr/>
                </a:tc>
                <a:tc>
                  <a:txBody>
                    <a:bodyPr/>
                    <a:lstStyle/>
                    <a:p>
                      <a:r>
                        <a:rPr lang="en-GB" noProof="0"/>
                        <a:t>Upper Lobe</a:t>
                      </a:r>
                    </a:p>
                  </a:txBody>
                  <a:tcPr/>
                </a:tc>
                <a:tc>
                  <a:txBody>
                    <a:bodyPr/>
                    <a:lstStyle/>
                    <a:p>
                      <a:r>
                        <a:rPr lang="en-GB" noProof="0"/>
                        <a:t>Middle Lobe</a:t>
                      </a:r>
                    </a:p>
                  </a:txBody>
                  <a:tcPr/>
                </a:tc>
                <a:tc>
                  <a:txBody>
                    <a:bodyPr/>
                    <a:lstStyle/>
                    <a:p>
                      <a:r>
                        <a:rPr lang="en-GB" noProof="0"/>
                        <a:t>Lower Lobe</a:t>
                      </a:r>
                    </a:p>
                  </a:txBody>
                  <a:tcPr/>
                </a:tc>
                <a:extLst>
                  <a:ext uri="{0D108BD9-81ED-4DB2-BD59-A6C34878D82A}">
                    <a16:rowId xmlns:a16="http://schemas.microsoft.com/office/drawing/2014/main" val="822806874"/>
                  </a:ext>
                </a:extLst>
              </a:tr>
              <a:tr h="2969254">
                <a:tc>
                  <a:txBody>
                    <a:bodyPr/>
                    <a:lstStyle/>
                    <a:p>
                      <a:r>
                        <a:rPr lang="en-GB" noProof="0"/>
                        <a:t>Left</a:t>
                      </a:r>
                    </a:p>
                  </a:txBody>
                  <a:tcPr/>
                </a:tc>
                <a:tc>
                  <a:txBody>
                    <a:bodyPr/>
                    <a:lstStyle/>
                    <a:p>
                      <a:endParaRPr lang="en-GB" noProof="0"/>
                    </a:p>
                  </a:txBody>
                  <a:tcPr/>
                </a:tc>
                <a:tc>
                  <a:txBody>
                    <a:bodyPr/>
                    <a:lstStyle/>
                    <a:p>
                      <a:endParaRPr lang="en-GB" noProof="0"/>
                    </a:p>
                  </a:txBody>
                  <a:tcPr/>
                </a:tc>
                <a:tc>
                  <a:txBody>
                    <a:bodyPr/>
                    <a:lstStyle/>
                    <a:p>
                      <a:endParaRPr lang="en-GB" noProof="0"/>
                    </a:p>
                  </a:txBody>
                  <a:tcPr/>
                </a:tc>
                <a:extLst>
                  <a:ext uri="{0D108BD9-81ED-4DB2-BD59-A6C34878D82A}">
                    <a16:rowId xmlns:a16="http://schemas.microsoft.com/office/drawing/2014/main" val="2361973587"/>
                  </a:ext>
                </a:extLst>
              </a:tr>
              <a:tr h="2969254">
                <a:tc>
                  <a:txBody>
                    <a:bodyPr/>
                    <a:lstStyle/>
                    <a:p>
                      <a:r>
                        <a:rPr lang="en-GB" noProof="0"/>
                        <a:t>Right</a:t>
                      </a:r>
                    </a:p>
                  </a:txBody>
                  <a:tcPr/>
                </a:tc>
                <a:tc>
                  <a:txBody>
                    <a:bodyPr/>
                    <a:lstStyle/>
                    <a:p>
                      <a:endParaRPr lang="en-GB" noProof="0"/>
                    </a:p>
                  </a:txBody>
                  <a:tcPr/>
                </a:tc>
                <a:tc>
                  <a:txBody>
                    <a:bodyPr/>
                    <a:lstStyle/>
                    <a:p>
                      <a:endParaRPr lang="en-GB" noProof="0"/>
                    </a:p>
                  </a:txBody>
                  <a:tcPr/>
                </a:tc>
                <a:tc>
                  <a:txBody>
                    <a:bodyPr/>
                    <a:lstStyle/>
                    <a:p>
                      <a:endParaRPr lang="en-GB" noProof="0"/>
                    </a:p>
                  </a:txBody>
                  <a:tcPr/>
                </a:tc>
                <a:extLst>
                  <a:ext uri="{0D108BD9-81ED-4DB2-BD59-A6C34878D82A}">
                    <a16:rowId xmlns:a16="http://schemas.microsoft.com/office/drawing/2014/main" val="3947597341"/>
                  </a:ext>
                </a:extLst>
              </a:tr>
            </a:tbl>
          </a:graphicData>
        </a:graphic>
      </p:graphicFrame>
      <p:sp>
        <p:nvSpPr>
          <p:cNvPr id="5" name="Action Button: Go Forward or Next 4">
            <a:hlinkClick r:id="" action="ppaction://hlinkshowjump?jump=nextslide" highlightClick="1"/>
            <a:extLst>
              <a:ext uri="{FF2B5EF4-FFF2-40B4-BE49-F238E27FC236}">
                <a16:creationId xmlns:a16="http://schemas.microsoft.com/office/drawing/2014/main" id="{B36189B5-EF02-CAB8-1F01-91847A28BB3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4319557B-C627-B3E9-601D-0E336A91071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a:extLst>
              <a:ext uri="{FF2B5EF4-FFF2-40B4-BE49-F238E27FC236}">
                <a16:creationId xmlns:a16="http://schemas.microsoft.com/office/drawing/2014/main" id="{0444C158-6CF9-1CDC-F6AF-1CFBCA58E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740" y="658196"/>
            <a:ext cx="2942252" cy="2921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8C856AF-EE65-13AA-9903-534139D83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010" y="703965"/>
            <a:ext cx="2913524" cy="28302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476BBAF-D0A5-CDCD-DE67-F56057351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740" y="3847159"/>
            <a:ext cx="2942252" cy="24752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DC449F3-BE20-1B2E-59ED-BBBCD93D13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8416" y="3588304"/>
            <a:ext cx="2855167" cy="29929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AFC546B-4773-4873-9289-B8F6C54390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5087" y="3596594"/>
            <a:ext cx="2527370" cy="2992938"/>
          </a:xfrm>
          <a:prstGeom prst="rect">
            <a:avLst/>
          </a:prstGeom>
          <a:noFill/>
          <a:extLst>
            <a:ext uri="{909E8E84-426E-40DD-AFC4-6F175D3DCCD1}">
              <a14:hiddenFill xmlns:a14="http://schemas.microsoft.com/office/drawing/2010/main">
                <a:solidFill>
                  <a:srgbClr val="FFFFFF"/>
                </a:solidFill>
              </a14:hiddenFill>
            </a:ext>
          </a:extLst>
        </p:spPr>
      </p:pic>
      <p:sp>
        <p:nvSpPr>
          <p:cNvPr id="2" name="Action Button: Get Information 1">
            <a:hlinkClick r:id="rId7" action="ppaction://hlinksldjump" highlightClick="1"/>
            <a:extLst>
              <a:ext uri="{FF2B5EF4-FFF2-40B4-BE49-F238E27FC236}">
                <a16:creationId xmlns:a16="http://schemas.microsoft.com/office/drawing/2014/main" id="{49A4A991-D8EC-CE6C-BE7C-DAC6957A2D4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055956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8FEC-CA97-A628-FC90-F7F23D934879}"/>
              </a:ext>
            </a:extLst>
          </p:cNvPr>
          <p:cNvSpPr>
            <a:spLocks noGrp="1"/>
          </p:cNvSpPr>
          <p:nvPr>
            <p:ph type="title"/>
          </p:nvPr>
        </p:nvSpPr>
        <p:spPr/>
        <p:txBody>
          <a:bodyPr/>
          <a:lstStyle/>
          <a:p>
            <a:r>
              <a:rPr lang="en-GB" noProof="0"/>
              <a:t>Atelectasis - Treatment</a:t>
            </a:r>
          </a:p>
        </p:txBody>
      </p:sp>
      <p:sp>
        <p:nvSpPr>
          <p:cNvPr id="3" name="Content Placeholder 2">
            <a:extLst>
              <a:ext uri="{FF2B5EF4-FFF2-40B4-BE49-F238E27FC236}">
                <a16:creationId xmlns:a16="http://schemas.microsoft.com/office/drawing/2014/main" id="{6750C0D8-254B-A3E8-F10C-3EBC03E3FB61}"/>
              </a:ext>
            </a:extLst>
          </p:cNvPr>
          <p:cNvSpPr>
            <a:spLocks noGrp="1"/>
          </p:cNvSpPr>
          <p:nvPr>
            <p:ph sz="half" idx="1"/>
          </p:nvPr>
        </p:nvSpPr>
        <p:spPr/>
        <p:txBody>
          <a:bodyPr/>
          <a:lstStyle/>
          <a:p>
            <a:r>
              <a:rPr lang="en-GB" noProof="0" dirty="0">
                <a:solidFill>
                  <a:schemeClr val="bg1"/>
                </a:solidFill>
              </a:rPr>
              <a:t>Whilst pneumothorax may be treated with chest drain, atelectasis is usually treated with efforts to reinflate the lung by improving slow, deep breathing.</a:t>
            </a:r>
          </a:p>
          <a:p>
            <a:pPr lvl="1"/>
            <a:r>
              <a:rPr lang="en-GB" noProof="0" dirty="0">
                <a:solidFill>
                  <a:schemeClr val="bg1"/>
                </a:solidFill>
              </a:rPr>
              <a:t>Chest physiotherapy.</a:t>
            </a:r>
          </a:p>
          <a:p>
            <a:pPr lvl="1"/>
            <a:r>
              <a:rPr lang="en-GB" noProof="0" dirty="0">
                <a:solidFill>
                  <a:schemeClr val="bg1"/>
                </a:solidFill>
              </a:rPr>
              <a:t>Optimal pain management.</a:t>
            </a:r>
          </a:p>
          <a:p>
            <a:pPr lvl="1"/>
            <a:r>
              <a:rPr lang="en-GB" noProof="0" dirty="0">
                <a:solidFill>
                  <a:schemeClr val="bg1"/>
                </a:solidFill>
              </a:rPr>
              <a:t>Incentive spirometry.</a:t>
            </a:r>
          </a:p>
          <a:p>
            <a:r>
              <a:rPr lang="en-GB" noProof="0" dirty="0">
                <a:solidFill>
                  <a:schemeClr val="bg1"/>
                </a:solidFill>
              </a:rPr>
              <a:t>Deep breathing helps to clear mucus plugs, leading to reinflation.</a:t>
            </a:r>
          </a:p>
        </p:txBody>
      </p:sp>
      <p:sp>
        <p:nvSpPr>
          <p:cNvPr id="5" name="Action Button: Go Forward or Next 4">
            <a:hlinkClick r:id="" action="ppaction://hlinkshowjump?jump=nextslide" highlightClick="1"/>
            <a:extLst>
              <a:ext uri="{FF2B5EF4-FFF2-40B4-BE49-F238E27FC236}">
                <a16:creationId xmlns:a16="http://schemas.microsoft.com/office/drawing/2014/main" id="{D1FA6184-E81D-EE68-2B62-2BA3DDACE8F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A086A89-22EF-6CB2-EA6C-4C068185D3E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descr="undefined">
            <a:extLst>
              <a:ext uri="{FF2B5EF4-FFF2-40B4-BE49-F238E27FC236}">
                <a16:creationId xmlns:a16="http://schemas.microsoft.com/office/drawing/2014/main" id="{1FDA5546-0135-AE83-A6FE-711A85A20CE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41131" y="2160588"/>
            <a:ext cx="3881437" cy="3881437"/>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0D44C6A8-BF5B-1725-1040-F05A86CB4F7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52819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A4D4E2B-89E0-49D1-FB65-2B21C37D7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B1FE1-6899-4ABC-2423-CD8F1B47076F}"/>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35CB7B10-00F6-1C3D-D6AD-1FCE11812FB8}"/>
              </a:ext>
            </a:extLst>
          </p:cNvPr>
          <p:cNvSpPr>
            <a:spLocks noGrp="1"/>
          </p:cNvSpPr>
          <p:nvPr>
            <p:ph idx="1"/>
          </p:nvPr>
        </p:nvSpPr>
        <p:spPr>
          <a:xfrm>
            <a:off x="677334" y="1266825"/>
            <a:ext cx="8596668" cy="5105983"/>
          </a:xfrm>
        </p:spPr>
        <p:txBody>
          <a:bodyPr>
            <a:normAutofit/>
          </a:bodyPr>
          <a:lstStyle/>
          <a:p>
            <a:r>
              <a:rPr lang="en-GB" sz="1100" noProof="0">
                <a:solidFill>
                  <a:schemeClr val="bg1"/>
                </a:solidFill>
              </a:rPr>
              <a:t>(Lewis Potter, 1 March 2014) “Peak Expiratory Flow Rate (PEFR) Measurement” </a:t>
            </a:r>
            <a:r>
              <a:rPr lang="en-GB" sz="1100" i="1" noProof="0">
                <a:solidFill>
                  <a:schemeClr val="bg1"/>
                </a:solidFill>
              </a:rPr>
              <a:t>Geeky Medics</a:t>
            </a:r>
            <a:r>
              <a:rPr lang="en-GB" sz="1100" noProof="0">
                <a:solidFill>
                  <a:schemeClr val="bg1"/>
                </a:solidFill>
              </a:rPr>
              <a:t> {Accessed: 15 October 2025]</a:t>
            </a:r>
            <a:br>
              <a:rPr lang="en-GB" sz="1100" noProof="0">
                <a:solidFill>
                  <a:schemeClr val="bg1"/>
                </a:solidFill>
              </a:rPr>
            </a:br>
            <a:r>
              <a:rPr lang="en-GB" sz="1100" noProof="0">
                <a:solidFill>
                  <a:schemeClr val="bg1"/>
                </a:solidFill>
                <a:hlinkClick r:id="rId2"/>
              </a:rPr>
              <a:t>https://geekymedics.com/peak-expiratory-flow-rate-pefr/</a:t>
            </a:r>
            <a:endParaRPr lang="en-GB" sz="1100" noProof="0">
              <a:solidFill>
                <a:schemeClr val="bg1"/>
              </a:solidFill>
            </a:endParaRPr>
          </a:p>
          <a:p>
            <a:r>
              <a:rPr lang="en-GB" sz="1100" noProof="0">
                <a:solidFill>
                  <a:schemeClr val="bg1"/>
                </a:solidFill>
              </a:rPr>
              <a:t>(Lewis Potter, 24 July 2011) “Reference Ranges” </a:t>
            </a:r>
            <a:r>
              <a:rPr lang="en-GB" sz="1100" i="1" noProof="0">
                <a:solidFill>
                  <a:schemeClr val="bg1"/>
                </a:solidFill>
              </a:rPr>
              <a:t>Geeky Medics</a:t>
            </a:r>
            <a:r>
              <a:rPr lang="en-GB" sz="1100" noProof="0">
                <a:solidFill>
                  <a:schemeClr val="bg1"/>
                </a:solidFill>
              </a:rPr>
              <a:t> [Accessed: 15 October 2025[</a:t>
            </a:r>
            <a:br>
              <a:rPr lang="en-GB" sz="1100" noProof="0">
                <a:solidFill>
                  <a:schemeClr val="bg1"/>
                </a:solidFill>
              </a:rPr>
            </a:br>
            <a:r>
              <a:rPr lang="en-GB" sz="1100" noProof="0">
                <a:solidFill>
                  <a:schemeClr val="bg1"/>
                </a:solidFill>
                <a:hlinkClick r:id="rId3"/>
              </a:rPr>
              <a:t>https://geekymedics.com/reference-ranges/</a:t>
            </a:r>
            <a:endParaRPr lang="en-GB" sz="1100" noProof="0">
              <a:solidFill>
                <a:schemeClr val="bg1"/>
              </a:solidFill>
            </a:endParaRPr>
          </a:p>
          <a:p>
            <a:pPr marL="0" indent="0">
              <a:buNone/>
            </a:pPr>
            <a:endParaRPr lang="en-GB" sz="1100" noProof="0">
              <a:solidFill>
                <a:schemeClr val="bg1"/>
              </a:solidFill>
            </a:endParaRPr>
          </a:p>
          <a:p>
            <a:r>
              <a:rPr lang="en-GB" sz="1100" noProof="0">
                <a:solidFill>
                  <a:schemeClr val="bg1"/>
                </a:solidFill>
              </a:rPr>
              <a:t>(Andrew Murphy, 20 October 2016) “Bilateral atelectasis”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4"/>
              </a:rPr>
              <a:t>https://doi.org/10.53347/rID-48666</a:t>
            </a:r>
            <a:endParaRPr lang="en-GB" sz="1100" noProof="0">
              <a:solidFill>
                <a:schemeClr val="bg1"/>
              </a:solidFill>
            </a:endParaRPr>
          </a:p>
          <a:p>
            <a:r>
              <a:rPr lang="en-GB" sz="1100" noProof="0">
                <a:solidFill>
                  <a:schemeClr val="bg1"/>
                </a:solidFill>
              </a:rPr>
              <a:t>(Johntex, 17 November 2006) “File:Incentive spirometer.jpg” </a:t>
            </a:r>
            <a:r>
              <a:rPr lang="en-GB" sz="1100" i="1" noProof="0">
                <a:solidFill>
                  <a:schemeClr val="bg1"/>
                </a:solidFill>
              </a:rPr>
              <a:t>Wikimedia Commons</a:t>
            </a:r>
            <a:r>
              <a:rPr lang="en-GB" sz="1100" noProof="0">
                <a:solidFill>
                  <a:schemeClr val="bg1"/>
                </a:solidFill>
              </a:rPr>
              <a:t> CC BY-SA 2.5</a:t>
            </a:r>
            <a:br>
              <a:rPr lang="en-GB" sz="1100" noProof="0">
                <a:solidFill>
                  <a:schemeClr val="bg1"/>
                </a:solidFill>
              </a:rPr>
            </a:br>
            <a:r>
              <a:rPr lang="en-GB" sz="1100" noProof="0">
                <a:solidFill>
                  <a:schemeClr val="bg1"/>
                </a:solidFill>
                <a:hlinkClick r:id="rId5"/>
              </a:rPr>
              <a:t>https://commons.wikimedia.org/wiki/File:Incentive_spirometer.jpg</a:t>
            </a:r>
            <a:endParaRPr lang="en-GB" sz="1100" noProof="0">
              <a:solidFill>
                <a:schemeClr val="bg1"/>
              </a:solidFill>
            </a:endParaRPr>
          </a:p>
          <a:p>
            <a:r>
              <a:rPr lang="en-GB" sz="1100" noProof="0">
                <a:solidFill>
                  <a:schemeClr val="bg1"/>
                </a:solidFill>
              </a:rPr>
              <a:t>(Smile a While, 4 September 2008) “File:Amoxicillin.JPG” </a:t>
            </a:r>
            <a:r>
              <a:rPr lang="en-GB" sz="1100" i="1" noProof="0">
                <a:solidFill>
                  <a:schemeClr val="bg1"/>
                </a:solidFill>
              </a:rPr>
              <a:t>Wikimedia Commons</a:t>
            </a:r>
            <a:r>
              <a:rPr lang="en-GB" sz="1100" noProof="0">
                <a:solidFill>
                  <a:schemeClr val="bg1"/>
                </a:solidFill>
              </a:rPr>
              <a:t> CC BY 3.0</a:t>
            </a:r>
            <a:br>
              <a:rPr lang="en-GB" sz="1100" noProof="0">
                <a:solidFill>
                  <a:schemeClr val="bg1"/>
                </a:solidFill>
              </a:rPr>
            </a:br>
            <a:r>
              <a:rPr lang="en-GB" sz="1100" noProof="0">
                <a:solidFill>
                  <a:schemeClr val="bg1"/>
                </a:solidFill>
                <a:hlinkClick r:id="rId6"/>
              </a:rPr>
              <a:t>https://commons.wikimedia.org/wiki/File:Amoxicillin.JPG</a:t>
            </a:r>
            <a:endParaRPr lang="en-GB" sz="1100" noProof="0">
              <a:solidFill>
                <a:schemeClr val="bg1"/>
              </a:solidFill>
            </a:endParaRPr>
          </a:p>
          <a:p>
            <a:r>
              <a:rPr lang="en-GB" sz="1100" noProof="0">
                <a:solidFill>
                  <a:schemeClr val="bg1"/>
                </a:solidFill>
              </a:rPr>
              <a:t>(MoodyGroove, 4 January 2007) “File:12 lead ECG of a 26 year old male.jpg”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7"/>
              </a:rPr>
              <a:t>https://commons.wikimedia.org/wiki/File:12_lead_ECG_of_a_26_year_old_male.jpg</a:t>
            </a:r>
            <a:endParaRPr lang="en-GB" sz="1100" noProof="0">
              <a:solidFill>
                <a:schemeClr val="bg1"/>
              </a:solidFill>
            </a:endParaRPr>
          </a:p>
          <a:p>
            <a:r>
              <a:rPr lang="en-GB" sz="1100" noProof="0">
                <a:solidFill>
                  <a:schemeClr val="bg1"/>
                </a:solidFill>
              </a:rPr>
              <a:t>(Mikael Häggström, 11 January 2009) “File:Normal values for peak expiratory flow - EU scale.png”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8"/>
              </a:rPr>
              <a:t>https://commons.wikimedia.org/wiki/File:Normal_values_for_peak_expiratory_flow_-_EU_scale.png</a:t>
            </a:r>
            <a:endParaRPr lang="en-GB" sz="1100" noProof="0">
              <a:solidFill>
                <a:schemeClr val="bg1"/>
              </a:solidFill>
            </a:endParaRPr>
          </a:p>
          <a:p>
            <a:r>
              <a:rPr lang="en-GB" sz="1100" noProof="0">
                <a:solidFill>
                  <a:schemeClr val="bg1"/>
                </a:solidFill>
              </a:rPr>
              <a:t>(Mohammad Osama Hussein Yonso, 2 September 2023) “Right lower lobe pneumonia”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9"/>
              </a:rPr>
              <a:t>https://doi.org/10.53347/rID-174594</a:t>
            </a:r>
            <a:endParaRPr lang="en-GB" sz="1100" noProof="0">
              <a:solidFill>
                <a:schemeClr val="bg1"/>
              </a:solidFill>
            </a:endParaRPr>
          </a:p>
          <a:p>
            <a:r>
              <a:rPr lang="en-GB" sz="1100" noProof="0">
                <a:solidFill>
                  <a:schemeClr val="bg1"/>
                </a:solidFill>
              </a:rPr>
              <a:t>(PruebasBMA, 29 March 2012) “File:CPAP.png”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10"/>
              </a:rPr>
              <a:t>https://commons.wikimedia.org/wiki/File:CPAP.png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6EC33B39-4D89-41F0-ABA8-E38BFDFF655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90BE5C4-B603-F911-7762-623379592C5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11" action="ppaction://hlinksldjump" highlightClick="1"/>
            <a:extLst>
              <a:ext uri="{FF2B5EF4-FFF2-40B4-BE49-F238E27FC236}">
                <a16:creationId xmlns:a16="http://schemas.microsoft.com/office/drawing/2014/main" id="{48C572E6-7984-4910-123E-55AE66F84AF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71685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B2B7D78-49A2-9504-6C54-03ED0C8BC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04850-D4B6-2DF1-7DC2-B1A07417C2C0}"/>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64666A0C-E6E0-ADE0-B3AF-1A001CA33B46}"/>
              </a:ext>
            </a:extLst>
          </p:cNvPr>
          <p:cNvSpPr>
            <a:spLocks noGrp="1"/>
          </p:cNvSpPr>
          <p:nvPr>
            <p:ph idx="1"/>
          </p:nvPr>
        </p:nvSpPr>
        <p:spPr>
          <a:xfrm>
            <a:off x="677334" y="1266825"/>
            <a:ext cx="8596668" cy="5105983"/>
          </a:xfrm>
        </p:spPr>
        <p:txBody>
          <a:bodyPr>
            <a:normAutofit/>
          </a:bodyPr>
          <a:lstStyle/>
          <a:p>
            <a:r>
              <a:rPr lang="en-GB" sz="1100" noProof="0">
                <a:solidFill>
                  <a:schemeClr val="bg1"/>
                </a:solidFill>
              </a:rPr>
              <a:t>(DiverDave, 14 June 2012) “File:Maquet Flow-I anesthesia machine.jpg”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2"/>
              </a:rPr>
              <a:t>https://commons.wikimedia.org/wiki/File:Maquet_Flow-I_anesthesia_machine.jpg</a:t>
            </a:r>
            <a:endParaRPr lang="en-GB" sz="1100" noProof="0">
              <a:solidFill>
                <a:schemeClr val="bg1"/>
              </a:solidFill>
            </a:endParaRPr>
          </a:p>
          <a:p>
            <a:r>
              <a:rPr lang="en-GB" sz="1100" noProof="0">
                <a:solidFill>
                  <a:schemeClr val="bg1"/>
                </a:solidFill>
              </a:rPr>
              <a:t>(Stefan Heinze, 1 July 2015) “Right middle lobe collapse” Lateral view,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3"/>
              </a:rPr>
              <a:t>https://doi.org/10.53347/rID-37865</a:t>
            </a:r>
            <a:endParaRPr lang="en-GB" sz="1100" noProof="0">
              <a:solidFill>
                <a:schemeClr val="bg1"/>
              </a:solidFill>
            </a:endParaRPr>
          </a:p>
          <a:p>
            <a:r>
              <a:rPr lang="en-GB" sz="1100" noProof="0">
                <a:solidFill>
                  <a:schemeClr val="bg1"/>
                </a:solidFill>
              </a:rPr>
              <a:t>(Ian Bickle, 16 June 2016) “Left upper lobe collapse”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4"/>
              </a:rPr>
              <a:t>https://doi.org/10.53347/rID-45926</a:t>
            </a:r>
            <a:endParaRPr lang="en-GB" sz="1100" noProof="0">
              <a:solidFill>
                <a:schemeClr val="bg1"/>
              </a:solidFill>
            </a:endParaRPr>
          </a:p>
          <a:p>
            <a:r>
              <a:rPr lang="en-GB" sz="1100" noProof="0">
                <a:solidFill>
                  <a:schemeClr val="bg1"/>
                </a:solidFill>
              </a:rPr>
              <a:t>(Ian Bickle, 30 December 2016) “Left lower lobe collapse”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5"/>
              </a:rPr>
              <a:t>https://doi.org/10.53347/rID-50329</a:t>
            </a:r>
            <a:endParaRPr lang="en-GB" sz="1100" noProof="0">
              <a:solidFill>
                <a:schemeClr val="bg1"/>
              </a:solidFill>
            </a:endParaRPr>
          </a:p>
          <a:p>
            <a:r>
              <a:rPr lang="en-GB" sz="1100" noProof="0">
                <a:solidFill>
                  <a:schemeClr val="bg1"/>
                </a:solidFill>
              </a:rPr>
              <a:t>(Ian Bickle, 27 June 2016) “Right upper lobe collapse”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6"/>
              </a:rPr>
              <a:t>https://doi.org/10.53347/rID-46178</a:t>
            </a:r>
            <a:endParaRPr lang="en-GB" sz="1100" noProof="0">
              <a:solidFill>
                <a:schemeClr val="bg1"/>
              </a:solidFill>
            </a:endParaRPr>
          </a:p>
          <a:p>
            <a:r>
              <a:rPr lang="en-GB" sz="1100" noProof="0">
                <a:solidFill>
                  <a:schemeClr val="bg1"/>
                </a:solidFill>
              </a:rPr>
              <a:t>(Stefan Heinze, 1 July 2015) “Right middle lobe collapse” PA view,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3"/>
              </a:rPr>
              <a:t>https://doi.org/10.53347/rID-37865</a:t>
            </a:r>
            <a:endParaRPr lang="en-GB" sz="1100" noProof="0">
              <a:solidFill>
                <a:schemeClr val="bg1"/>
              </a:solidFill>
            </a:endParaRPr>
          </a:p>
          <a:p>
            <a:r>
              <a:rPr lang="en-GB" sz="1100" noProof="0">
                <a:solidFill>
                  <a:schemeClr val="bg1"/>
                </a:solidFill>
              </a:rPr>
              <a:t>(Hani M. Al Salam, 23 March 2011) “Right lower lobe collapse and consolidation”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7"/>
              </a:rPr>
              <a:t>https://doi.org/10.53347/rID-13284</a:t>
            </a:r>
            <a:endParaRPr lang="en-GB" sz="1100" noProof="0">
              <a:solidFill>
                <a:schemeClr val="bg1"/>
              </a:solidFill>
            </a:endParaRPr>
          </a:p>
          <a:p>
            <a:r>
              <a:rPr lang="en-GB" sz="1100" noProof="0">
                <a:solidFill>
                  <a:schemeClr val="bg1"/>
                </a:solidFill>
              </a:rPr>
              <a:t>(BruceBlaus, 5 June 2017) “File:Incentive Spirometer.png”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8"/>
              </a:rPr>
              <a:t>https://commons.wikimedia.org/wiki/File:Incentive_Spirometer.png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038863E9-FDBF-45E4-BDB4-5579F44BA62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A406419-C4AF-0BB3-BF4F-79CB0BEC691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9" action="ppaction://hlinksldjump" highlightClick="1"/>
            <a:extLst>
              <a:ext uri="{FF2B5EF4-FFF2-40B4-BE49-F238E27FC236}">
                <a16:creationId xmlns:a16="http://schemas.microsoft.com/office/drawing/2014/main" id="{89D86E3E-694B-A6BB-DA8B-13DABA61AF2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89007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C9641689-53BA-8AB7-AFD4-87783E2C2E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9D4FCD1-C83F-FB36-426B-4D8B20AC296D}"/>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2 Decision Tree</a:t>
            </a:r>
          </a:p>
        </p:txBody>
      </p:sp>
      <p:sp>
        <p:nvSpPr>
          <p:cNvPr id="2" name="Action Button: Go Forward or Next 1">
            <a:hlinkClick r:id="" action="ppaction://hlinkshowjump?jump=nextslide" highlightClick="1"/>
            <a:extLst>
              <a:ext uri="{FF2B5EF4-FFF2-40B4-BE49-F238E27FC236}">
                <a16:creationId xmlns:a16="http://schemas.microsoft.com/office/drawing/2014/main" id="{2C027B3B-17C8-FB61-A833-C58A032D5C7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59E8FCAD-5EEC-A947-49C9-7C53E2CE262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 name="Picture 4" descr="A diagram of a company&#10;&#10;AI-generated content may be incorrect.">
            <a:extLst>
              <a:ext uri="{FF2B5EF4-FFF2-40B4-BE49-F238E27FC236}">
                <a16:creationId xmlns:a16="http://schemas.microsoft.com/office/drawing/2014/main" id="{C0F3E344-998C-D2DB-D9C3-EA4ACFEA7DC5}"/>
              </a:ext>
            </a:extLst>
          </p:cNvPr>
          <p:cNvPicPr>
            <a:picLocks noChangeAspect="1"/>
          </p:cNvPicPr>
          <p:nvPr/>
        </p:nvPicPr>
        <p:blipFill>
          <a:blip r:embed="rId2"/>
          <a:stretch>
            <a:fillRect/>
          </a:stretch>
        </p:blipFill>
        <p:spPr>
          <a:xfrm>
            <a:off x="256855" y="219621"/>
            <a:ext cx="10790590" cy="6418758"/>
          </a:xfrm>
          <a:prstGeom prst="rect">
            <a:avLst/>
          </a:prstGeom>
        </p:spPr>
      </p:pic>
      <p:sp>
        <p:nvSpPr>
          <p:cNvPr id="6" name="Action Button: Get Information 5">
            <a:hlinkClick r:id="rId3" action="ppaction://hlinksldjump" highlightClick="1"/>
            <a:extLst>
              <a:ext uri="{FF2B5EF4-FFF2-40B4-BE49-F238E27FC236}">
                <a16:creationId xmlns:a16="http://schemas.microsoft.com/office/drawing/2014/main" id="{916EBAA3-1C06-9EF0-0B46-7900A9BED5F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93162442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8E63-1FD9-2BF5-B07F-5FED225F6F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07B91-8DD7-7D07-46A6-E8562C6324CF}"/>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DDD3D323-3009-555C-1FF4-F3999BB84B3C}"/>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AF6E5C29-2842-7D10-8F30-D1F6181E96C6}"/>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2</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3F5019C9-2D75-DC25-4397-05096751BD76}"/>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9DD302DC-80D3-C5BE-FE8C-7FE509FFD51F}"/>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9159173D-1577-6509-3A7E-D09DF226E67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0093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39396BD-1457-B46B-3A7E-B73DA60CBF9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6" name="Rectangle 5">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Group 6">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BDF6683A-0EDF-26DB-AC17-4EF91ECBDFA3}"/>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03E8D157-534B-801E-890E-D6AF72910544}"/>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3</a:t>
            </a:r>
          </a:p>
        </p:txBody>
      </p:sp>
      <p:sp>
        <p:nvSpPr>
          <p:cNvPr id="4" name="Action Button: Go Forward or Next 3">
            <a:hlinkClick r:id="" action="ppaction://hlinkshowjump?jump=nextslide" highlightClick="1"/>
            <a:extLst>
              <a:ext uri="{FF2B5EF4-FFF2-40B4-BE49-F238E27FC236}">
                <a16:creationId xmlns:a16="http://schemas.microsoft.com/office/drawing/2014/main" id="{7A49A4B3-3D5C-5EFC-F549-FD049D84A2C4}"/>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et Information 7">
            <a:hlinkClick r:id="rId2" action="ppaction://hlinksldjump" highlightClick="1"/>
            <a:extLst>
              <a:ext uri="{FF2B5EF4-FFF2-40B4-BE49-F238E27FC236}">
                <a16:creationId xmlns:a16="http://schemas.microsoft.com/office/drawing/2014/main" id="{942CCB94-7169-0B97-2A8D-20EBF781AE5A}"/>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5871848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24E3B-1C7F-087D-00E2-F0C725E2E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2E9C9-50B2-80FE-E0C7-03B74B207B47}"/>
              </a:ext>
            </a:extLst>
          </p:cNvPr>
          <p:cNvSpPr>
            <a:spLocks noGrp="1"/>
          </p:cNvSpPr>
          <p:nvPr>
            <p:ph type="title"/>
          </p:nvPr>
        </p:nvSpPr>
        <p:spPr>
          <a:xfrm>
            <a:off x="677334" y="609600"/>
            <a:ext cx="8596668" cy="720000"/>
          </a:xfrm>
        </p:spPr>
        <p:txBody>
          <a:bodyPr/>
          <a:lstStyle/>
          <a:p>
            <a:r>
              <a:rPr lang="en-GB" noProof="0"/>
              <a:t>3 Introduction</a:t>
            </a:r>
          </a:p>
        </p:txBody>
      </p:sp>
      <p:sp>
        <p:nvSpPr>
          <p:cNvPr id="3" name="Content Placeholder 2">
            <a:extLst>
              <a:ext uri="{FF2B5EF4-FFF2-40B4-BE49-F238E27FC236}">
                <a16:creationId xmlns:a16="http://schemas.microsoft.com/office/drawing/2014/main" id="{8FA95038-1BCD-786C-DECD-0274C3F8D7D3}"/>
              </a:ext>
            </a:extLst>
          </p:cNvPr>
          <p:cNvSpPr>
            <a:spLocks noGrp="1"/>
          </p:cNvSpPr>
          <p:nvPr>
            <p:ph sz="half" idx="1"/>
          </p:nvPr>
        </p:nvSpPr>
        <p:spPr>
          <a:xfrm>
            <a:off x="677334" y="1440000"/>
            <a:ext cx="4184035" cy="4808400"/>
          </a:xfrm>
        </p:spPr>
        <p:txBody>
          <a:bodyPr>
            <a:normAutofit/>
          </a:bodyPr>
          <a:lstStyle/>
          <a:p>
            <a:r>
              <a:rPr lang="en-GB" noProof="0" dirty="0"/>
              <a:t>You are covering a busy night shift on a general surgical firm.</a:t>
            </a:r>
          </a:p>
          <a:p>
            <a:r>
              <a:rPr lang="en-GB" noProof="0" dirty="0"/>
              <a:t>You are called by a nurse about a 72-year-old non-binary person with worsening low abdominal pain. She is worried that the patient has not passed urine since last night, and has lower abdominal pain.</a:t>
            </a:r>
          </a:p>
        </p:txBody>
      </p:sp>
      <p:sp>
        <p:nvSpPr>
          <p:cNvPr id="4" name="Content Placeholder 3">
            <a:extLst>
              <a:ext uri="{FF2B5EF4-FFF2-40B4-BE49-F238E27FC236}">
                <a16:creationId xmlns:a16="http://schemas.microsoft.com/office/drawing/2014/main" id="{60C8197A-CD65-F233-437C-BA208465FE74}"/>
              </a:ext>
            </a:extLst>
          </p:cNvPr>
          <p:cNvSpPr>
            <a:spLocks noGrp="1"/>
          </p:cNvSpPr>
          <p:nvPr>
            <p:ph sz="half" idx="2"/>
          </p:nvPr>
        </p:nvSpPr>
        <p:spPr>
          <a:xfrm>
            <a:off x="5089970" y="1440000"/>
            <a:ext cx="4184034" cy="4808399"/>
          </a:xfrm>
        </p:spPr>
        <p:txBody>
          <a:bodyPr>
            <a:normAutofit/>
          </a:bodyPr>
          <a:lstStyle/>
          <a:p>
            <a:pPr marL="0" indent="0">
              <a:buNone/>
            </a:pPr>
            <a:r>
              <a:rPr lang="en-GB" b="1" noProof="0"/>
              <a:t>What should you do?</a:t>
            </a:r>
          </a:p>
          <a:p>
            <a:r>
              <a:rPr lang="en-GB" noProof="0">
                <a:hlinkClick r:id="rId2" action="ppaction://hlinksldjump"/>
              </a:rPr>
              <a:t>Prioritise this patient and see them right away</a:t>
            </a:r>
            <a:endParaRPr lang="en-GB" noProof="0"/>
          </a:p>
          <a:p>
            <a:r>
              <a:rPr lang="en-GB" noProof="0">
                <a:hlinkClick r:id="rId3" action="ppaction://hlinksldjump"/>
              </a:rPr>
              <a:t>Prioritise other patients for now, you will come back later</a:t>
            </a:r>
            <a:endParaRPr lang="en-GB" noProof="0"/>
          </a:p>
          <a:p>
            <a:r>
              <a:rPr lang="en-GB" noProof="0">
                <a:hlinkClick r:id="rId3" action="ppaction://hlinksldjump"/>
              </a:rPr>
              <a:t>Ignore this job</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839D93F2-6F5F-77BA-5352-5AA2D4B5091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805C9231-7D61-70AB-F077-D0042C7BDFE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20935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8AF6F-F7C2-ACEA-6358-6C90A8752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9DBB0-8CBD-5CB3-516C-266270B7D0EE}"/>
              </a:ext>
            </a:extLst>
          </p:cNvPr>
          <p:cNvSpPr>
            <a:spLocks noGrp="1"/>
          </p:cNvSpPr>
          <p:nvPr>
            <p:ph type="title"/>
          </p:nvPr>
        </p:nvSpPr>
        <p:spPr/>
        <p:txBody>
          <a:bodyPr/>
          <a:lstStyle/>
          <a:p>
            <a:r>
              <a:rPr lang="en-GB" noProof="0" dirty="0"/>
              <a:t>3 You see the patient</a:t>
            </a:r>
          </a:p>
        </p:txBody>
      </p:sp>
      <p:sp>
        <p:nvSpPr>
          <p:cNvPr id="3" name="Content Placeholder 2">
            <a:extLst>
              <a:ext uri="{FF2B5EF4-FFF2-40B4-BE49-F238E27FC236}">
                <a16:creationId xmlns:a16="http://schemas.microsoft.com/office/drawing/2014/main" id="{65A3A416-7E39-E3DE-4B19-A9B33C5B401B}"/>
              </a:ext>
            </a:extLst>
          </p:cNvPr>
          <p:cNvSpPr>
            <a:spLocks noGrp="1"/>
          </p:cNvSpPr>
          <p:nvPr>
            <p:ph sz="half" idx="1"/>
          </p:nvPr>
        </p:nvSpPr>
        <p:spPr/>
        <p:txBody>
          <a:bodyPr/>
          <a:lstStyle/>
          <a:p>
            <a:r>
              <a:rPr lang="en-GB" noProof="0" dirty="0"/>
              <a:t>You take a history first.</a:t>
            </a:r>
          </a:p>
          <a:p>
            <a:r>
              <a:rPr lang="en-GB" noProof="0" dirty="0"/>
              <a:t>Alex tells you that they have worsening lower abdominal pain. You elicit that it is new, sharp, constant, worse with coughing, progressively worsening, and similar to their surgical pain.</a:t>
            </a:r>
          </a:p>
          <a:p>
            <a:r>
              <a:rPr lang="en-GB" noProof="0" dirty="0"/>
              <a:t>Alex says that the last time they passed urine was 18 hours ago.</a:t>
            </a:r>
          </a:p>
          <a:p>
            <a:pPr marL="0" indent="0">
              <a:buNone/>
            </a:pPr>
            <a:r>
              <a:rPr lang="en-GB" b="1" noProof="0" dirty="0"/>
              <a:t>Review the notes!</a:t>
            </a:r>
          </a:p>
        </p:txBody>
      </p:sp>
      <p:sp>
        <p:nvSpPr>
          <p:cNvPr id="4" name="Content Placeholder 3">
            <a:extLst>
              <a:ext uri="{FF2B5EF4-FFF2-40B4-BE49-F238E27FC236}">
                <a16:creationId xmlns:a16="http://schemas.microsoft.com/office/drawing/2014/main" id="{EC5E72DE-87BB-1E8C-95D3-AA906E792830}"/>
              </a:ext>
            </a:extLst>
          </p:cNvPr>
          <p:cNvSpPr>
            <a:spLocks noGrp="1"/>
          </p:cNvSpPr>
          <p:nvPr>
            <p:ph sz="half" idx="2"/>
          </p:nvPr>
        </p:nvSpPr>
        <p:spPr/>
        <p:txBody>
          <a:bodyPr/>
          <a:lstStyle/>
          <a:p>
            <a:pPr marL="0" indent="0">
              <a:buNone/>
            </a:pPr>
            <a:r>
              <a:rPr lang="en-GB" noProof="0" dirty="0"/>
              <a:t>Alex recently had a Hartmann’s procedure (proctosigmoidectomy) with end colostomy, which is draining normally. They have a background of mild cognitive impairment, and occasionally become disoriented when stressed.</a:t>
            </a:r>
            <a:endParaRPr lang="en-GB" b="1" noProof="0" dirty="0"/>
          </a:p>
          <a:p>
            <a:pPr marL="0" indent="0">
              <a:buNone/>
            </a:pPr>
            <a:r>
              <a:rPr lang="en-GB" b="1" noProof="0" dirty="0"/>
              <a:t>What should you do?</a:t>
            </a:r>
          </a:p>
          <a:p>
            <a:r>
              <a:rPr lang="en-GB" noProof="0" dirty="0">
                <a:hlinkClick r:id="rId2" action="ppaction://hlinksldjump"/>
              </a:rPr>
              <a:t>Examine the abdomen</a:t>
            </a:r>
            <a:endParaRPr lang="en-GB" noProof="0" dirty="0"/>
          </a:p>
          <a:p>
            <a:r>
              <a:rPr lang="en-GB" noProof="0" dirty="0">
                <a:hlinkClick r:id="rId3" action="ppaction://hlinksldjump"/>
              </a:rPr>
              <a:t>Move straight to diagnosis</a:t>
            </a:r>
            <a:endParaRPr lang="en-GB" noProof="0" dirty="0"/>
          </a:p>
        </p:txBody>
      </p:sp>
      <p:sp>
        <p:nvSpPr>
          <p:cNvPr id="5" name="Action Button: Get Information 4">
            <a:hlinkClick r:id="rId4" action="ppaction://hlinksldjump" highlightClick="1"/>
            <a:extLst>
              <a:ext uri="{FF2B5EF4-FFF2-40B4-BE49-F238E27FC236}">
                <a16:creationId xmlns:a16="http://schemas.microsoft.com/office/drawing/2014/main" id="{8B41DA09-7384-5C03-5B05-0C73F65F91F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80349FA6-DA75-ED6D-B5DB-71EBED196F5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6F346290-8535-27E0-4D50-A0B40A3139D1}"/>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dirty="0">
                <a:solidFill>
                  <a:schemeClr val="tx1"/>
                </a:solidFill>
              </a:rPr>
              <a:t>Notes</a:t>
            </a:r>
          </a:p>
          <a:p>
            <a:pPr algn="ctr"/>
            <a:r>
              <a:rPr lang="en-GB" sz="1200" noProof="0" dirty="0">
                <a:solidFill>
                  <a:schemeClr val="tx1"/>
                </a:solidFill>
              </a:rPr>
              <a:t>3</a:t>
            </a:r>
          </a:p>
        </p:txBody>
      </p:sp>
    </p:spTree>
    <p:extLst>
      <p:ext uri="{BB962C8B-B14F-4D97-AF65-F5344CB8AC3E}">
        <p14:creationId xmlns:p14="http://schemas.microsoft.com/office/powerpoint/2010/main" val="35041105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F80320-65D3-A3A5-B383-5A4775506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7D4BF-B7A6-14A4-032D-94CFCE64CAEC}"/>
              </a:ext>
            </a:extLst>
          </p:cNvPr>
          <p:cNvSpPr>
            <a:spLocks noGrp="1"/>
          </p:cNvSpPr>
          <p:nvPr>
            <p:ph type="title"/>
          </p:nvPr>
        </p:nvSpPr>
        <p:spPr>
          <a:xfrm>
            <a:off x="677334" y="609600"/>
            <a:ext cx="8596668" cy="830400"/>
          </a:xfrm>
        </p:spPr>
        <p:txBody>
          <a:bodyPr/>
          <a:lstStyle/>
          <a:p>
            <a:r>
              <a:rPr lang="en-GB" noProof="0"/>
              <a:t>3 You examine the abdomen</a:t>
            </a:r>
          </a:p>
        </p:txBody>
      </p:sp>
      <p:sp>
        <p:nvSpPr>
          <p:cNvPr id="3" name="Content Placeholder 2">
            <a:extLst>
              <a:ext uri="{FF2B5EF4-FFF2-40B4-BE49-F238E27FC236}">
                <a16:creationId xmlns:a16="http://schemas.microsoft.com/office/drawing/2014/main" id="{2F907F8E-FDDE-7101-A791-744516966D64}"/>
              </a:ext>
            </a:extLst>
          </p:cNvPr>
          <p:cNvSpPr>
            <a:spLocks noGrp="1"/>
          </p:cNvSpPr>
          <p:nvPr>
            <p:ph sz="half" idx="1"/>
          </p:nvPr>
        </p:nvSpPr>
        <p:spPr>
          <a:xfrm>
            <a:off x="677334" y="1440000"/>
            <a:ext cx="4184035" cy="4601361"/>
          </a:xfrm>
        </p:spPr>
        <p:txBody>
          <a:bodyPr>
            <a:normAutofit/>
          </a:bodyPr>
          <a:lstStyle/>
          <a:p>
            <a:r>
              <a:rPr lang="en-GB" noProof="0"/>
              <a:t>You examine the abdomen.</a:t>
            </a:r>
          </a:p>
          <a:p>
            <a:r>
              <a:rPr lang="en-GB" noProof="0"/>
              <a:t>Inspection is normal.</a:t>
            </a:r>
          </a:p>
          <a:p>
            <a:r>
              <a:rPr lang="en-GB" noProof="0"/>
              <a:t>The abdomen is soft and diffusely mildly tender. There is severe tenderness in the suprapubic region. The stoma appears normal.</a:t>
            </a:r>
          </a:p>
          <a:p>
            <a:r>
              <a:rPr lang="en-GB" noProof="0"/>
              <a:t>There is a palpable mass extending from the pubic symphysis halfway to the umbilicus. There are no other masses or organomegaly.</a:t>
            </a:r>
          </a:p>
          <a:p>
            <a:r>
              <a:rPr lang="en-GB" noProof="0"/>
              <a:t>The percussion note of the mass is dull. Auscultation reveals normal bowel sounds and no bruits.</a:t>
            </a:r>
          </a:p>
        </p:txBody>
      </p:sp>
      <p:sp>
        <p:nvSpPr>
          <p:cNvPr id="5" name="Action Button: Get Information 4">
            <a:hlinkClick r:id="rId2" action="ppaction://hlinksldjump" highlightClick="1"/>
            <a:extLst>
              <a:ext uri="{FF2B5EF4-FFF2-40B4-BE49-F238E27FC236}">
                <a16:creationId xmlns:a16="http://schemas.microsoft.com/office/drawing/2014/main" id="{B9105429-4E4B-3BCF-8BF5-4F577ED6532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F5AF67DB-3B42-25F8-E6BE-B8B6591729D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 action="ppaction://hlinkshowjump?jump=nextslide" highlightClick="1"/>
            <a:extLst>
              <a:ext uri="{FF2B5EF4-FFF2-40B4-BE49-F238E27FC236}">
                <a16:creationId xmlns:a16="http://schemas.microsoft.com/office/drawing/2014/main" id="{758E5836-F4CF-F307-F8D1-7F7F67A712E5}"/>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Hexagon 7">
            <a:extLst>
              <a:ext uri="{FF2B5EF4-FFF2-40B4-BE49-F238E27FC236}">
                <a16:creationId xmlns:a16="http://schemas.microsoft.com/office/drawing/2014/main" id="{E432BDB8-34E0-1611-19A4-A51C27AD5931}"/>
              </a:ext>
            </a:extLst>
          </p:cNvPr>
          <p:cNvSpPr/>
          <p:nvPr/>
        </p:nvSpPr>
        <p:spPr>
          <a:xfrm rot="19771862">
            <a:off x="5403219" y="2137465"/>
            <a:ext cx="3600000" cy="3117600"/>
          </a:xfrm>
          <a:prstGeom prst="hexagon">
            <a:avLst>
              <a:gd name="adj" fmla="val 28638"/>
              <a:gd name="vf" fmla="val 115470"/>
            </a:avLst>
          </a:prstGeom>
          <a:pattFill prst="pct5">
            <a:fgClr>
              <a:schemeClr val="tx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Oval 8">
            <a:extLst>
              <a:ext uri="{FF2B5EF4-FFF2-40B4-BE49-F238E27FC236}">
                <a16:creationId xmlns:a16="http://schemas.microsoft.com/office/drawing/2014/main" id="{6577FCD9-68A5-9DB5-CC8F-366E13762BA0}"/>
              </a:ext>
            </a:extLst>
          </p:cNvPr>
          <p:cNvSpPr/>
          <p:nvPr/>
        </p:nvSpPr>
        <p:spPr>
          <a:xfrm>
            <a:off x="7077219" y="3488680"/>
            <a:ext cx="252000" cy="252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Multiplication Sign 9">
            <a:extLst>
              <a:ext uri="{FF2B5EF4-FFF2-40B4-BE49-F238E27FC236}">
                <a16:creationId xmlns:a16="http://schemas.microsoft.com/office/drawing/2014/main" id="{1B7A6C09-5CA6-4C6A-403C-47DDEC2C10FD}"/>
              </a:ext>
            </a:extLst>
          </p:cNvPr>
          <p:cNvSpPr/>
          <p:nvPr/>
        </p:nvSpPr>
        <p:spPr>
          <a:xfrm>
            <a:off x="6843219" y="4686300"/>
            <a:ext cx="720000" cy="720000"/>
          </a:xfrm>
          <a:prstGeom prst="mathMultiply">
            <a:avLst>
              <a:gd name="adj1" fmla="val 8968"/>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Arc 10">
            <a:extLst>
              <a:ext uri="{FF2B5EF4-FFF2-40B4-BE49-F238E27FC236}">
                <a16:creationId xmlns:a16="http://schemas.microsoft.com/office/drawing/2014/main" id="{FEA4C32E-E100-DDAC-7466-EEA94AA50239}"/>
              </a:ext>
            </a:extLst>
          </p:cNvPr>
          <p:cNvSpPr/>
          <p:nvPr/>
        </p:nvSpPr>
        <p:spPr>
          <a:xfrm>
            <a:off x="6655531" y="4463200"/>
            <a:ext cx="1095375" cy="1326160"/>
          </a:xfrm>
          <a:prstGeom prst="arc">
            <a:avLst>
              <a:gd name="adj1" fmla="val 10725572"/>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
        <p:nvSpPr>
          <p:cNvPr id="12" name="Action Button: Document 11">
            <a:hlinkClick r:id="rId4"/>
            <a:extLst>
              <a:ext uri="{FF2B5EF4-FFF2-40B4-BE49-F238E27FC236}">
                <a16:creationId xmlns:a16="http://schemas.microsoft.com/office/drawing/2014/main" id="{D817E261-C3EC-E204-4B04-92035E734A4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grpSp>
        <p:nvGrpSpPr>
          <p:cNvPr id="14" name="Group 13">
            <a:extLst>
              <a:ext uri="{FF2B5EF4-FFF2-40B4-BE49-F238E27FC236}">
                <a16:creationId xmlns:a16="http://schemas.microsoft.com/office/drawing/2014/main" id="{8FF4C824-8894-6330-DFBE-F95B2966368D}"/>
              </a:ext>
            </a:extLst>
          </p:cNvPr>
          <p:cNvGrpSpPr/>
          <p:nvPr/>
        </p:nvGrpSpPr>
        <p:grpSpPr>
          <a:xfrm>
            <a:off x="7985853" y="4089879"/>
            <a:ext cx="403123" cy="507590"/>
            <a:chOff x="7985853" y="4089879"/>
            <a:chExt cx="403123" cy="507590"/>
          </a:xfrm>
        </p:grpSpPr>
        <p:sp>
          <p:nvSpPr>
            <p:cNvPr id="4" name="Rectangle: Rounded Corners 3">
              <a:extLst>
                <a:ext uri="{FF2B5EF4-FFF2-40B4-BE49-F238E27FC236}">
                  <a16:creationId xmlns:a16="http://schemas.microsoft.com/office/drawing/2014/main" id="{B903644E-CDA6-F373-3FC2-6648A1EB8C35}"/>
                </a:ext>
              </a:extLst>
            </p:cNvPr>
            <p:cNvSpPr/>
            <p:nvPr/>
          </p:nvSpPr>
          <p:spPr>
            <a:xfrm>
              <a:off x="7985853" y="4089879"/>
              <a:ext cx="403123" cy="5075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D4662829-2858-0EC0-2C97-7E6FBA39A404}"/>
                </a:ext>
              </a:extLst>
            </p:cNvPr>
            <p:cNvSpPr/>
            <p:nvPr/>
          </p:nvSpPr>
          <p:spPr>
            <a:xfrm>
              <a:off x="8040959" y="4159044"/>
              <a:ext cx="277131" cy="1846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983718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E8DC-A76B-1DB4-6544-74B12D827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6CEF1-6FE8-C5B8-B278-6F7948802FBA}"/>
              </a:ext>
            </a:extLst>
          </p:cNvPr>
          <p:cNvSpPr>
            <a:spLocks noGrp="1"/>
          </p:cNvSpPr>
          <p:nvPr>
            <p:ph type="title"/>
          </p:nvPr>
        </p:nvSpPr>
        <p:spPr/>
        <p:txBody>
          <a:bodyPr/>
          <a:lstStyle/>
          <a:p>
            <a:r>
              <a:rPr lang="en-GB" noProof="0"/>
              <a:t>3 You come to a likely clinical diagnosis</a:t>
            </a:r>
          </a:p>
        </p:txBody>
      </p:sp>
      <p:sp>
        <p:nvSpPr>
          <p:cNvPr id="3" name="Content Placeholder 2">
            <a:extLst>
              <a:ext uri="{FF2B5EF4-FFF2-40B4-BE49-F238E27FC236}">
                <a16:creationId xmlns:a16="http://schemas.microsoft.com/office/drawing/2014/main" id="{12D6B160-8B46-F47D-509C-C58A56FEB962}"/>
              </a:ext>
            </a:extLst>
          </p:cNvPr>
          <p:cNvSpPr>
            <a:spLocks noGrp="1"/>
          </p:cNvSpPr>
          <p:nvPr>
            <p:ph sz="half" idx="1"/>
          </p:nvPr>
        </p:nvSpPr>
        <p:spPr/>
        <p:txBody>
          <a:bodyPr/>
          <a:lstStyle/>
          <a:p>
            <a:r>
              <a:rPr lang="en-GB" noProof="0"/>
              <a:t>If you have been thorough enough with your history and examination above, the diagnosis may already be obvious, and you should have a top differential in your mind.</a:t>
            </a:r>
          </a:p>
        </p:txBody>
      </p:sp>
      <p:sp>
        <p:nvSpPr>
          <p:cNvPr id="4" name="Content Placeholder 3">
            <a:extLst>
              <a:ext uri="{FF2B5EF4-FFF2-40B4-BE49-F238E27FC236}">
                <a16:creationId xmlns:a16="http://schemas.microsoft.com/office/drawing/2014/main" id="{CA135BF2-1DEC-949F-D5D7-D41777181441}"/>
              </a:ext>
            </a:extLst>
          </p:cNvPr>
          <p:cNvSpPr>
            <a:spLocks noGrp="1"/>
          </p:cNvSpPr>
          <p:nvPr>
            <p:ph sz="half" idx="2"/>
          </p:nvPr>
        </p:nvSpPr>
        <p:spPr/>
        <p:txBody>
          <a:bodyPr/>
          <a:lstStyle/>
          <a:p>
            <a:pPr marL="0" indent="0">
              <a:buNone/>
            </a:pPr>
            <a:r>
              <a:rPr lang="en-GB" b="1" noProof="0"/>
              <a:t>What is the diagnosis?</a:t>
            </a:r>
          </a:p>
          <a:p>
            <a:r>
              <a:rPr lang="en-GB" noProof="0">
                <a:hlinkClick r:id="rId2" action="ppaction://hlinksldjump"/>
              </a:rPr>
              <a:t>Normal findings</a:t>
            </a:r>
            <a:endParaRPr lang="en-GB" noProof="0"/>
          </a:p>
          <a:p>
            <a:r>
              <a:rPr lang="en-GB" noProof="0">
                <a:hlinkClick r:id="rId2" action="ppaction://hlinksldjump"/>
              </a:rPr>
              <a:t>Small bowel obstruction</a:t>
            </a:r>
            <a:endParaRPr lang="en-GB" noProof="0"/>
          </a:p>
          <a:p>
            <a:r>
              <a:rPr lang="en-GB" noProof="0">
                <a:hlinkClick r:id="rId2" action="ppaction://hlinksldjump"/>
              </a:rPr>
              <a:t>Toxic megacolon</a:t>
            </a:r>
            <a:endParaRPr lang="en-GB" noProof="0"/>
          </a:p>
          <a:p>
            <a:r>
              <a:rPr lang="en-GB" noProof="0">
                <a:hlinkClick r:id="rId2" action="ppaction://hlinksldjump"/>
              </a:rPr>
              <a:t>Urinary retention</a:t>
            </a:r>
            <a:endParaRPr lang="en-GB" noProof="0"/>
          </a:p>
        </p:txBody>
      </p:sp>
      <p:sp>
        <p:nvSpPr>
          <p:cNvPr id="5" name="Action Button: Get Information 4">
            <a:hlinkClick r:id="rId3" action="ppaction://hlinksldjump" highlightClick="1"/>
            <a:extLst>
              <a:ext uri="{FF2B5EF4-FFF2-40B4-BE49-F238E27FC236}">
                <a16:creationId xmlns:a16="http://schemas.microsoft.com/office/drawing/2014/main" id="{82819382-C47C-482D-33BF-9142A292DD2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4" action="ppaction://hlinksldjump" highlightClick="1"/>
            <a:extLst>
              <a:ext uri="{FF2B5EF4-FFF2-40B4-BE49-F238E27FC236}">
                <a16:creationId xmlns:a16="http://schemas.microsoft.com/office/drawing/2014/main" id="{C8F404C5-7540-46FB-E6D6-29DC582E5672}"/>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DCF4ADC1-5175-4A47-4FDC-FA3A52213133}"/>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2684222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C3B9E-7010-391B-BE6B-634A52DBA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440DB-E5F9-DD24-23EA-128F8EAC9A71}"/>
              </a:ext>
            </a:extLst>
          </p:cNvPr>
          <p:cNvSpPr>
            <a:spLocks noGrp="1"/>
          </p:cNvSpPr>
          <p:nvPr>
            <p:ph type="title"/>
          </p:nvPr>
        </p:nvSpPr>
        <p:spPr/>
        <p:txBody>
          <a:bodyPr/>
          <a:lstStyle/>
          <a:p>
            <a:r>
              <a:rPr lang="en-GB" noProof="0"/>
              <a:t>3 You consider further diagnostics</a:t>
            </a:r>
          </a:p>
        </p:txBody>
      </p:sp>
      <p:sp>
        <p:nvSpPr>
          <p:cNvPr id="3" name="Content Placeholder 2">
            <a:extLst>
              <a:ext uri="{FF2B5EF4-FFF2-40B4-BE49-F238E27FC236}">
                <a16:creationId xmlns:a16="http://schemas.microsoft.com/office/drawing/2014/main" id="{AD69016B-E880-F9FA-0536-017E09034A26}"/>
              </a:ext>
            </a:extLst>
          </p:cNvPr>
          <p:cNvSpPr>
            <a:spLocks noGrp="1"/>
          </p:cNvSpPr>
          <p:nvPr>
            <p:ph sz="half" idx="1"/>
          </p:nvPr>
        </p:nvSpPr>
        <p:spPr/>
        <p:txBody>
          <a:bodyPr>
            <a:normAutofit/>
          </a:bodyPr>
          <a:lstStyle/>
          <a:p>
            <a:r>
              <a:rPr lang="en-GB" noProof="0"/>
              <a:t>Your provisional diagnosis may seem obvious, but you wonder whether you need any further investigations.</a:t>
            </a:r>
          </a:p>
          <a:p>
            <a:r>
              <a:rPr lang="en-GB" noProof="0"/>
              <a:t>You bear in mind the best intervention if your diagnosis is right, and whether it would be immediately obvious if your diagnosis is wrong.</a:t>
            </a:r>
          </a:p>
          <a:p>
            <a:pPr marL="0" indent="0">
              <a:buNone/>
            </a:pPr>
            <a:r>
              <a:rPr lang="en-GB" b="1" noProof="0"/>
              <a:t>This is a good place to briefly review the medical notes if you haven’t already.</a:t>
            </a:r>
          </a:p>
        </p:txBody>
      </p:sp>
      <p:sp>
        <p:nvSpPr>
          <p:cNvPr id="4" name="Content Placeholder 3">
            <a:extLst>
              <a:ext uri="{FF2B5EF4-FFF2-40B4-BE49-F238E27FC236}">
                <a16:creationId xmlns:a16="http://schemas.microsoft.com/office/drawing/2014/main" id="{9B2B1A2E-342A-8602-1142-EDDFDFA71071}"/>
              </a:ext>
            </a:extLst>
          </p:cNvPr>
          <p:cNvSpPr>
            <a:spLocks noGrp="1"/>
          </p:cNvSpPr>
          <p:nvPr>
            <p:ph sz="half" idx="2"/>
          </p:nvPr>
        </p:nvSpPr>
        <p:spPr/>
        <p:txBody>
          <a:bodyPr>
            <a:normAutofit/>
          </a:bodyPr>
          <a:lstStyle/>
          <a:p>
            <a:pPr marL="0" indent="0">
              <a:buNone/>
            </a:pPr>
            <a:r>
              <a:rPr lang="en-GB" b="1" noProof="0"/>
              <a:t>Do you want further diagnostics?</a:t>
            </a:r>
          </a:p>
          <a:p>
            <a:r>
              <a:rPr lang="en-GB" noProof="0">
                <a:hlinkClick r:id="rId2" action="ppaction://hlinksldjump"/>
              </a:rPr>
              <a:t>Yes</a:t>
            </a:r>
            <a:endParaRPr lang="en-GB" noProof="0"/>
          </a:p>
          <a:p>
            <a:r>
              <a:rPr lang="en-GB" noProof="0">
                <a:hlinkClick r:id="rId3" action="ppaction://hlinksldjump"/>
              </a:rPr>
              <a:t>No</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BFF3B643-F17B-7668-3BA0-DCBE1AA5B59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BA28B4D7-A888-00FA-16DA-22BC890E684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6"/>
            <a:extLst>
              <a:ext uri="{FF2B5EF4-FFF2-40B4-BE49-F238E27FC236}">
                <a16:creationId xmlns:a16="http://schemas.microsoft.com/office/drawing/2014/main" id="{D2B7AC18-2A19-552E-474E-68441863701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167313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8358-CAA3-B61F-AFA4-B3DC98D9D20E}"/>
              </a:ext>
            </a:extLst>
          </p:cNvPr>
          <p:cNvSpPr>
            <a:spLocks noGrp="1"/>
          </p:cNvSpPr>
          <p:nvPr>
            <p:ph type="title"/>
          </p:nvPr>
        </p:nvSpPr>
        <p:spPr/>
        <p:txBody>
          <a:bodyPr/>
          <a:lstStyle/>
          <a:p>
            <a:r>
              <a:rPr lang="en-GB" noProof="0"/>
              <a:t>3 Treatment</a:t>
            </a:r>
          </a:p>
        </p:txBody>
      </p:sp>
      <p:sp>
        <p:nvSpPr>
          <p:cNvPr id="3" name="Content Placeholder 2">
            <a:extLst>
              <a:ext uri="{FF2B5EF4-FFF2-40B4-BE49-F238E27FC236}">
                <a16:creationId xmlns:a16="http://schemas.microsoft.com/office/drawing/2014/main" id="{C566D4D1-167F-5612-6942-F4D89E242B3A}"/>
              </a:ext>
            </a:extLst>
          </p:cNvPr>
          <p:cNvSpPr>
            <a:spLocks noGrp="1"/>
          </p:cNvSpPr>
          <p:nvPr>
            <p:ph sz="half" idx="1"/>
          </p:nvPr>
        </p:nvSpPr>
        <p:spPr/>
        <p:txBody>
          <a:bodyPr/>
          <a:lstStyle/>
          <a:p>
            <a:r>
              <a:rPr lang="en-GB" noProof="0"/>
              <a:t>Your diagnosis seems almost certain, and so you decide on appropriate management that will be simple, reversible, and easy to perform on the night shift.</a:t>
            </a:r>
          </a:p>
        </p:txBody>
      </p:sp>
      <p:sp>
        <p:nvSpPr>
          <p:cNvPr id="4" name="Content Placeholder 3">
            <a:extLst>
              <a:ext uri="{FF2B5EF4-FFF2-40B4-BE49-F238E27FC236}">
                <a16:creationId xmlns:a16="http://schemas.microsoft.com/office/drawing/2014/main" id="{78102532-3BAA-BC64-DE1B-DBE7B7E3AA52}"/>
              </a:ext>
            </a:extLst>
          </p:cNvPr>
          <p:cNvSpPr>
            <a:spLocks noGrp="1"/>
          </p:cNvSpPr>
          <p:nvPr>
            <p:ph sz="half" idx="2"/>
          </p:nvPr>
        </p:nvSpPr>
        <p:spPr/>
        <p:txBody>
          <a:bodyPr/>
          <a:lstStyle/>
          <a:p>
            <a:pPr marL="0" indent="0">
              <a:buNone/>
            </a:pPr>
            <a:r>
              <a:rPr lang="en-GB" b="1" noProof="0"/>
              <a:t>What is the best treatment option?</a:t>
            </a:r>
          </a:p>
          <a:p>
            <a:r>
              <a:rPr lang="en-GB" noProof="0">
                <a:hlinkClick r:id="rId2" action="ppaction://hlinksldjump"/>
              </a:rPr>
              <a:t>Fluid restriction</a:t>
            </a:r>
            <a:endParaRPr lang="en-GB" noProof="0"/>
          </a:p>
          <a:p>
            <a:r>
              <a:rPr lang="en-GB" noProof="0">
                <a:hlinkClick r:id="rId3" action="ppaction://hlinksldjump"/>
              </a:rPr>
              <a:t>Suprapubic catheter</a:t>
            </a:r>
            <a:endParaRPr lang="en-GB" noProof="0"/>
          </a:p>
          <a:p>
            <a:r>
              <a:rPr lang="en-GB" noProof="0">
                <a:hlinkClick r:id="rId4" action="ppaction://hlinksldjump"/>
              </a:rPr>
              <a:t>Urethral catheter (indwelling)</a:t>
            </a:r>
            <a:endParaRPr lang="en-GB" noProof="0"/>
          </a:p>
          <a:p>
            <a:r>
              <a:rPr lang="en-GB" noProof="0">
                <a:hlinkClick r:id="rId5" action="ppaction://hlinksldjump"/>
              </a:rPr>
              <a:t>Urethral catheter (single-use)</a:t>
            </a:r>
            <a:endParaRPr lang="en-GB" noProof="0"/>
          </a:p>
        </p:txBody>
      </p:sp>
      <p:sp>
        <p:nvSpPr>
          <p:cNvPr id="5" name="Action Button: Get Information 4">
            <a:hlinkClick r:id="rId6" action="ppaction://hlinksldjump" highlightClick="1"/>
            <a:extLst>
              <a:ext uri="{FF2B5EF4-FFF2-40B4-BE49-F238E27FC236}">
                <a16:creationId xmlns:a16="http://schemas.microsoft.com/office/drawing/2014/main" id="{C375E163-76D5-A142-D6B9-4E4A7F9C00B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7" action="ppaction://hlinksldjump" highlightClick="1"/>
            <a:extLst>
              <a:ext uri="{FF2B5EF4-FFF2-40B4-BE49-F238E27FC236}">
                <a16:creationId xmlns:a16="http://schemas.microsoft.com/office/drawing/2014/main" id="{972524E8-89C5-7E65-3EE4-4C30103C105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8"/>
            <a:extLst>
              <a:ext uri="{FF2B5EF4-FFF2-40B4-BE49-F238E27FC236}">
                <a16:creationId xmlns:a16="http://schemas.microsoft.com/office/drawing/2014/main" id="{FC455383-0612-2C2E-0A4C-6D1FF722D86D}"/>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309689326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856E2AEA-8DAD-CFA6-0986-5480B4889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F1AC8-2F4D-CD3D-AA1B-C59E91F2887F}"/>
              </a:ext>
            </a:extLst>
          </p:cNvPr>
          <p:cNvSpPr>
            <a:spLocks noGrp="1"/>
          </p:cNvSpPr>
          <p:nvPr>
            <p:ph type="title"/>
          </p:nvPr>
        </p:nvSpPr>
        <p:spPr/>
        <p:txBody>
          <a:bodyPr/>
          <a:lstStyle/>
          <a:p>
            <a:r>
              <a:rPr lang="en-GB" noProof="0"/>
              <a:t>3 Urethral catheter (indwelling)</a:t>
            </a:r>
          </a:p>
        </p:txBody>
      </p:sp>
      <p:sp>
        <p:nvSpPr>
          <p:cNvPr id="3" name="Content Placeholder 2">
            <a:extLst>
              <a:ext uri="{FF2B5EF4-FFF2-40B4-BE49-F238E27FC236}">
                <a16:creationId xmlns:a16="http://schemas.microsoft.com/office/drawing/2014/main" id="{7A47D3AA-D2CE-15F3-D077-8F1DC51938AC}"/>
              </a:ext>
            </a:extLst>
          </p:cNvPr>
          <p:cNvSpPr>
            <a:spLocks noGrp="1"/>
          </p:cNvSpPr>
          <p:nvPr>
            <p:ph sz="half" idx="1"/>
          </p:nvPr>
        </p:nvSpPr>
        <p:spPr/>
        <p:txBody>
          <a:bodyPr/>
          <a:lstStyle/>
          <a:p>
            <a:r>
              <a:rPr lang="en-GB" noProof="0"/>
              <a:t>You decide to place a Foley catheter, which is straight-forward and provides immediate symptom relief. Alex is very thankful.</a:t>
            </a:r>
          </a:p>
          <a:p>
            <a:r>
              <a:rPr lang="en-GB" noProof="0"/>
              <a:t>The rest of the night is uneventful, and you reflect on your handling of the case.</a:t>
            </a:r>
          </a:p>
          <a:p>
            <a:r>
              <a:rPr lang="en-GB" noProof="0"/>
              <a:t>You also write in the notes for the morning team to request a U&amp;Es test to rule out AKI.</a:t>
            </a:r>
          </a:p>
        </p:txBody>
      </p:sp>
      <p:sp>
        <p:nvSpPr>
          <p:cNvPr id="5" name="Action Button: Get Information 4">
            <a:hlinkClick r:id="rId2" action="ppaction://hlinksldjump" highlightClick="1"/>
            <a:extLst>
              <a:ext uri="{FF2B5EF4-FFF2-40B4-BE49-F238E27FC236}">
                <a16:creationId xmlns:a16="http://schemas.microsoft.com/office/drawing/2014/main" id="{4AB042DC-E05A-9CB5-D58F-ECFB4AEE8B3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FA7A33AA-107A-26AB-9891-2EB2B4D8C83D}"/>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3F11DC64-65AC-B8CD-3CFC-0BEA62CC256E}"/>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FFF49083-9589-DCE0-5A33-147B3CEDE478}"/>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pic>
        <p:nvPicPr>
          <p:cNvPr id="12290" name="Picture 2" descr="undefined">
            <a:extLst>
              <a:ext uri="{FF2B5EF4-FFF2-40B4-BE49-F238E27FC236}">
                <a16:creationId xmlns:a16="http://schemas.microsoft.com/office/drawing/2014/main" id="{743139D7-105B-E6E8-4684-F9E61B1604A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089524" y="2160590"/>
            <a:ext cx="4515855" cy="3616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02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AB094-62B7-DF26-DD0B-0BA7B558A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A8E4F-0955-0C77-0E88-0C02E2CFFA45}"/>
              </a:ext>
            </a:extLst>
          </p:cNvPr>
          <p:cNvSpPr>
            <a:spLocks noGrp="1"/>
          </p:cNvSpPr>
          <p:nvPr>
            <p:ph type="title"/>
          </p:nvPr>
        </p:nvSpPr>
        <p:spPr/>
        <p:txBody>
          <a:bodyPr/>
          <a:lstStyle/>
          <a:p>
            <a:r>
              <a:rPr lang="en-GB" noProof="0"/>
              <a:t>3 Further diagnostics are considered</a:t>
            </a:r>
          </a:p>
        </p:txBody>
      </p:sp>
      <p:sp>
        <p:nvSpPr>
          <p:cNvPr id="3" name="Content Placeholder 2">
            <a:extLst>
              <a:ext uri="{FF2B5EF4-FFF2-40B4-BE49-F238E27FC236}">
                <a16:creationId xmlns:a16="http://schemas.microsoft.com/office/drawing/2014/main" id="{FA013817-30FF-FF8C-3B42-E2CDB58A0AE9}"/>
              </a:ext>
            </a:extLst>
          </p:cNvPr>
          <p:cNvSpPr>
            <a:spLocks noGrp="1"/>
          </p:cNvSpPr>
          <p:nvPr>
            <p:ph sz="half" idx="1"/>
          </p:nvPr>
        </p:nvSpPr>
        <p:spPr/>
        <p:txBody>
          <a:bodyPr/>
          <a:lstStyle/>
          <a:p>
            <a:r>
              <a:rPr lang="en-GB" noProof="0"/>
              <a:t>You consider the need for further diagnostics.</a:t>
            </a:r>
          </a:p>
        </p:txBody>
      </p:sp>
      <p:sp>
        <p:nvSpPr>
          <p:cNvPr id="4" name="Content Placeholder 3">
            <a:extLst>
              <a:ext uri="{FF2B5EF4-FFF2-40B4-BE49-F238E27FC236}">
                <a16:creationId xmlns:a16="http://schemas.microsoft.com/office/drawing/2014/main" id="{7F689C22-1EA4-1CC5-175A-8F504C1E41BA}"/>
              </a:ext>
            </a:extLst>
          </p:cNvPr>
          <p:cNvSpPr>
            <a:spLocks noGrp="1"/>
          </p:cNvSpPr>
          <p:nvPr>
            <p:ph sz="half" idx="2"/>
          </p:nvPr>
        </p:nvSpPr>
        <p:spPr/>
        <p:txBody>
          <a:bodyPr/>
          <a:lstStyle/>
          <a:p>
            <a:pPr marL="0" indent="0">
              <a:buNone/>
            </a:pPr>
            <a:r>
              <a:rPr lang="en-GB" b="1" noProof="0"/>
              <a:t>Which diagnostics would you like to order that is likely to be diagnostic?</a:t>
            </a:r>
          </a:p>
          <a:p>
            <a:r>
              <a:rPr lang="en-GB" noProof="0">
                <a:hlinkClick r:id="rId2" action="ppaction://hlinksldjump"/>
              </a:rPr>
              <a:t>ECG</a:t>
            </a:r>
            <a:endParaRPr lang="en-GB" noProof="0"/>
          </a:p>
          <a:p>
            <a:r>
              <a:rPr lang="en-GB" noProof="0">
                <a:hlinkClick r:id="rId3" action="ppaction://hlinksldjump"/>
              </a:rPr>
              <a:t>FBC</a:t>
            </a:r>
            <a:endParaRPr lang="en-GB" noProof="0"/>
          </a:p>
          <a:p>
            <a:r>
              <a:rPr lang="en-GB" noProof="0">
                <a:hlinkClick r:id="rId4" action="ppaction://hlinksldjump"/>
              </a:rPr>
              <a:t>Bedside chest radiograph</a:t>
            </a:r>
            <a:endParaRPr lang="en-GB" noProof="0"/>
          </a:p>
          <a:p>
            <a:r>
              <a:rPr lang="en-GB" noProof="0">
                <a:hlinkClick r:id="rId5" action="ppaction://hlinksldjump"/>
              </a:rPr>
              <a:t>Bedside abdominal radiograph</a:t>
            </a:r>
            <a:endParaRPr lang="en-GB" noProof="0"/>
          </a:p>
          <a:p>
            <a:r>
              <a:rPr lang="en-GB" noProof="0">
                <a:hlinkClick r:id="rId6" action="ppaction://hlinksldjump"/>
              </a:rPr>
              <a:t>Bedside bladder ultrasound scan</a:t>
            </a:r>
            <a:endParaRPr lang="en-GB" noProof="0"/>
          </a:p>
          <a:p>
            <a:r>
              <a:rPr lang="en-GB" noProof="0">
                <a:hlinkClick r:id="rId7" action="ppaction://hlinksldjump"/>
              </a:rPr>
              <a:t>Urgent CT scan</a:t>
            </a:r>
            <a:endParaRPr lang="en-GB" noProof="0"/>
          </a:p>
        </p:txBody>
      </p:sp>
      <p:sp>
        <p:nvSpPr>
          <p:cNvPr id="5" name="Action Button: Get Information 4">
            <a:hlinkClick r:id="rId8" action="ppaction://hlinksldjump" highlightClick="1"/>
            <a:extLst>
              <a:ext uri="{FF2B5EF4-FFF2-40B4-BE49-F238E27FC236}">
                <a16:creationId xmlns:a16="http://schemas.microsoft.com/office/drawing/2014/main" id="{19C7604A-9BDD-C96D-A5CB-FCF2BB2CA86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9" action="ppaction://hlinksldjump" highlightClick="1"/>
            <a:extLst>
              <a:ext uri="{FF2B5EF4-FFF2-40B4-BE49-F238E27FC236}">
                <a16:creationId xmlns:a16="http://schemas.microsoft.com/office/drawing/2014/main" id="{F8A1101B-3ABA-5DB8-DD4A-34715178C01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 action="ppaction://hlinkshowjump?jump=nextslide" highlightClick="1"/>
            <a:extLst>
              <a:ext uri="{FF2B5EF4-FFF2-40B4-BE49-F238E27FC236}">
                <a16:creationId xmlns:a16="http://schemas.microsoft.com/office/drawing/2014/main" id="{DB7124B9-DB9F-8981-353E-362BC9728676}"/>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10"/>
            <a:extLst>
              <a:ext uri="{FF2B5EF4-FFF2-40B4-BE49-F238E27FC236}">
                <a16:creationId xmlns:a16="http://schemas.microsoft.com/office/drawing/2014/main" id="{49C2C430-3472-4C1A-F167-DE63F008AC4B}"/>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2043112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BE69D-4F92-00C8-74D4-F69AD727B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0E515-5D49-A5E4-3F46-D5EFB9121E56}"/>
              </a:ext>
            </a:extLst>
          </p:cNvPr>
          <p:cNvSpPr>
            <a:spLocks noGrp="1"/>
          </p:cNvSpPr>
          <p:nvPr>
            <p:ph type="title"/>
          </p:nvPr>
        </p:nvSpPr>
        <p:spPr>
          <a:xfrm>
            <a:off x="677334" y="609600"/>
            <a:ext cx="8596668" cy="720000"/>
          </a:xfrm>
        </p:spPr>
        <p:txBody>
          <a:bodyPr/>
          <a:lstStyle/>
          <a:p>
            <a:r>
              <a:rPr lang="en-GB" noProof="0"/>
              <a:t>3 ECG</a:t>
            </a:r>
          </a:p>
        </p:txBody>
      </p:sp>
      <p:sp>
        <p:nvSpPr>
          <p:cNvPr id="3" name="Content Placeholder 2">
            <a:extLst>
              <a:ext uri="{FF2B5EF4-FFF2-40B4-BE49-F238E27FC236}">
                <a16:creationId xmlns:a16="http://schemas.microsoft.com/office/drawing/2014/main" id="{087A0016-9C13-44FC-95C9-FFDE5611BF72}"/>
              </a:ext>
            </a:extLst>
          </p:cNvPr>
          <p:cNvSpPr>
            <a:spLocks noGrp="1"/>
          </p:cNvSpPr>
          <p:nvPr>
            <p:ph sz="half" idx="1"/>
          </p:nvPr>
        </p:nvSpPr>
        <p:spPr>
          <a:xfrm>
            <a:off x="677334" y="1329600"/>
            <a:ext cx="4184035" cy="1366947"/>
          </a:xfrm>
        </p:spPr>
        <p:txBody>
          <a:bodyPr/>
          <a:lstStyle/>
          <a:p>
            <a:r>
              <a:rPr lang="en-GB" noProof="0"/>
              <a:t>You use the ward’s ECG machine to perform an ECG yourself.</a:t>
            </a:r>
            <a:endParaRPr lang="en-GB" b="1" noProof="0"/>
          </a:p>
          <a:p>
            <a:r>
              <a:rPr lang="en-GB" noProof="0"/>
              <a:t>You don’t think that the ECG shows anything diagnostic.</a:t>
            </a:r>
          </a:p>
        </p:txBody>
      </p:sp>
      <p:sp>
        <p:nvSpPr>
          <p:cNvPr id="4" name="Content Placeholder 3">
            <a:extLst>
              <a:ext uri="{FF2B5EF4-FFF2-40B4-BE49-F238E27FC236}">
                <a16:creationId xmlns:a16="http://schemas.microsoft.com/office/drawing/2014/main" id="{A2369B1A-5EE0-62F2-5D77-61512784AC92}"/>
              </a:ext>
            </a:extLst>
          </p:cNvPr>
          <p:cNvSpPr>
            <a:spLocks noGrp="1"/>
          </p:cNvSpPr>
          <p:nvPr>
            <p:ph sz="half" idx="2"/>
          </p:nvPr>
        </p:nvSpPr>
        <p:spPr>
          <a:xfrm>
            <a:off x="5089970" y="1329601"/>
            <a:ext cx="4184034" cy="1366946"/>
          </a:xfrm>
        </p:spPr>
        <p:txBody>
          <a:bodyPr/>
          <a:lstStyle/>
          <a:p>
            <a:pPr marL="0" indent="0">
              <a:buNone/>
            </a:pPr>
            <a:r>
              <a:rPr lang="en-GB" b="1" noProof="0"/>
              <a:t>Interpret the ECG findings.</a:t>
            </a:r>
          </a:p>
        </p:txBody>
      </p:sp>
      <p:sp>
        <p:nvSpPr>
          <p:cNvPr id="5" name="Action Button: Get Information 4">
            <a:hlinkClick r:id="rId2" action="ppaction://hlinksldjump" highlightClick="1"/>
            <a:extLst>
              <a:ext uri="{FF2B5EF4-FFF2-40B4-BE49-F238E27FC236}">
                <a16:creationId xmlns:a16="http://schemas.microsoft.com/office/drawing/2014/main" id="{58610644-044C-F29A-AA5F-F1BC8F5A8AA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7D4EE30-E24C-1F22-C4D2-A70D323EF24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48B5D18A-65A3-DC84-831F-61BDB24D1D9F}"/>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9BFE439A-1EC3-2D03-575A-8C72981A6432}"/>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11266" name="Picture 2">
            <a:extLst>
              <a:ext uri="{FF2B5EF4-FFF2-40B4-BE49-F238E27FC236}">
                <a16:creationId xmlns:a16="http://schemas.microsoft.com/office/drawing/2014/main" id="{77DB4A7B-EBCA-83A5-C4E4-EF1FD13C8C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334" y="2700614"/>
            <a:ext cx="8065450" cy="3972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1289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96529-3026-85AC-53B3-5C94054874FB}"/>
            </a:ext>
          </a:extLst>
        </p:cNvPr>
        <p:cNvGrpSpPr/>
        <p:nvPr/>
      </p:nvGrpSpPr>
      <p:grpSpPr>
        <a:xfrm>
          <a:off x="0" y="0"/>
          <a:ext cx="0" cy="0"/>
          <a:chOff x="0" y="0"/>
          <a:chExt cx="0" cy="0"/>
        </a:xfrm>
      </p:grpSpPr>
      <p:graphicFrame>
        <p:nvGraphicFramePr>
          <p:cNvPr id="9" name="Content Placeholder 6">
            <a:extLst>
              <a:ext uri="{FF2B5EF4-FFF2-40B4-BE49-F238E27FC236}">
                <a16:creationId xmlns:a16="http://schemas.microsoft.com/office/drawing/2014/main" id="{E3D1DBB5-F747-779C-0D87-EF3C3612B4EB}"/>
              </a:ext>
            </a:extLst>
          </p:cNvPr>
          <p:cNvGraphicFramePr>
            <a:graphicFrameLocks/>
          </p:cNvGraphicFramePr>
          <p:nvPr>
            <p:extLst>
              <p:ext uri="{D42A27DB-BD31-4B8C-83A1-F6EECF244321}">
                <p14:modId xmlns:p14="http://schemas.microsoft.com/office/powerpoint/2010/main" val="564126506"/>
              </p:ext>
            </p:extLst>
          </p:nvPr>
        </p:nvGraphicFramePr>
        <p:xfrm>
          <a:off x="4975668" y="1270000"/>
          <a:ext cx="4903733" cy="4820920"/>
        </p:xfrm>
        <a:graphic>
          <a:graphicData uri="http://schemas.openxmlformats.org/drawingml/2006/table">
            <a:tbl>
              <a:tblPr firstRow="1" bandRow="1">
                <a:tableStyleId>{5C22544A-7EE6-4342-B048-85BDC9FD1C3A}</a:tableStyleId>
              </a:tblPr>
              <a:tblGrid>
                <a:gridCol w="1498059">
                  <a:extLst>
                    <a:ext uri="{9D8B030D-6E8A-4147-A177-3AD203B41FA5}">
                      <a16:colId xmlns:a16="http://schemas.microsoft.com/office/drawing/2014/main" val="2439137090"/>
                    </a:ext>
                  </a:extLst>
                </a:gridCol>
                <a:gridCol w="1138335">
                  <a:extLst>
                    <a:ext uri="{9D8B030D-6E8A-4147-A177-3AD203B41FA5}">
                      <a16:colId xmlns:a16="http://schemas.microsoft.com/office/drawing/2014/main" val="2808367109"/>
                    </a:ext>
                  </a:extLst>
                </a:gridCol>
                <a:gridCol w="2267339">
                  <a:extLst>
                    <a:ext uri="{9D8B030D-6E8A-4147-A177-3AD203B41FA5}">
                      <a16:colId xmlns:a16="http://schemas.microsoft.com/office/drawing/2014/main" val="2002788679"/>
                    </a:ext>
                  </a:extLst>
                </a:gridCol>
              </a:tblGrid>
              <a:tr h="370840">
                <a:tc>
                  <a:txBody>
                    <a:bodyPr/>
                    <a:lstStyle/>
                    <a:p>
                      <a:r>
                        <a:rPr lang="en-GB" noProof="0"/>
                        <a:t>Value</a:t>
                      </a:r>
                    </a:p>
                  </a:txBody>
                  <a:tcPr/>
                </a:tc>
                <a:tc>
                  <a:txBody>
                    <a:bodyPr/>
                    <a:lstStyle/>
                    <a:p>
                      <a:r>
                        <a:rPr lang="en-GB" noProof="0"/>
                        <a:t>Result</a:t>
                      </a:r>
                    </a:p>
                  </a:txBody>
                  <a:tcPr/>
                </a:tc>
                <a:tc>
                  <a:txBody>
                    <a:bodyPr/>
                    <a:lstStyle/>
                    <a:p>
                      <a:r>
                        <a:rPr lang="en-GB" noProof="0"/>
                        <a:t>Range</a:t>
                      </a:r>
                    </a:p>
                  </a:txBody>
                  <a:tcPr/>
                </a:tc>
                <a:extLst>
                  <a:ext uri="{0D108BD9-81ED-4DB2-BD59-A6C34878D82A}">
                    <a16:rowId xmlns:a16="http://schemas.microsoft.com/office/drawing/2014/main" val="4029875055"/>
                  </a:ext>
                </a:extLst>
              </a:tr>
              <a:tr h="370840">
                <a:tc>
                  <a:txBody>
                    <a:bodyPr/>
                    <a:lstStyle/>
                    <a:p>
                      <a:r>
                        <a:rPr lang="en-GB" sz="1800" b="0" i="0" kern="1200" noProof="0">
                          <a:solidFill>
                            <a:schemeClr val="dk1"/>
                          </a:solidFill>
                          <a:effectLst/>
                          <a:latin typeface="+mn-lt"/>
                          <a:ea typeface="+mn-ea"/>
                          <a:cs typeface="+mn-cs"/>
                        </a:rPr>
                        <a:t>Hb</a:t>
                      </a:r>
                    </a:p>
                  </a:txBody>
                  <a:tcPr/>
                </a:tc>
                <a:tc>
                  <a:txBody>
                    <a:bodyPr/>
                    <a:lstStyle/>
                    <a:p>
                      <a:r>
                        <a:rPr lang="en-GB" b="0" noProof="0"/>
                        <a:t>133</a:t>
                      </a:r>
                    </a:p>
                  </a:txBody>
                  <a:tcPr/>
                </a:tc>
                <a:tc>
                  <a:txBody>
                    <a:bodyPr/>
                    <a:lstStyle/>
                    <a:p>
                      <a:r>
                        <a:rPr lang="en-GB" sz="1800" b="0" i="0" kern="1200" noProof="0">
                          <a:solidFill>
                            <a:schemeClr val="dk1"/>
                          </a:solidFill>
                          <a:effectLst/>
                          <a:latin typeface="+mn-lt"/>
                          <a:ea typeface="+mn-ea"/>
                          <a:cs typeface="+mn-cs"/>
                        </a:rPr>
                        <a:t>130 – 180 g/​L</a:t>
                      </a:r>
                      <a:endParaRPr lang="en-GB" noProof="0"/>
                    </a:p>
                  </a:txBody>
                  <a:tcPr/>
                </a:tc>
                <a:extLst>
                  <a:ext uri="{0D108BD9-81ED-4DB2-BD59-A6C34878D82A}">
                    <a16:rowId xmlns:a16="http://schemas.microsoft.com/office/drawing/2014/main" val="272327875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RCC</a:t>
                      </a:r>
                    </a:p>
                  </a:txBody>
                  <a:tcPr/>
                </a:tc>
                <a:tc>
                  <a:txBody>
                    <a:bodyPr/>
                    <a:lstStyle/>
                    <a:p>
                      <a:r>
                        <a:rPr lang="en-GB" b="0" noProof="0"/>
                        <a:t>4.7</a:t>
                      </a:r>
                    </a:p>
                  </a:txBody>
                  <a:tcPr/>
                </a:tc>
                <a:tc>
                  <a:txBody>
                    <a:bodyPr/>
                    <a:lstStyle/>
                    <a:p>
                      <a:r>
                        <a:rPr lang="en-GB" sz="1800" b="0" i="0" kern="1200" noProof="0">
                          <a:solidFill>
                            <a:schemeClr val="dk1"/>
                          </a:solidFill>
                          <a:effectLst/>
                          <a:latin typeface="+mn-lt"/>
                          <a:ea typeface="+mn-ea"/>
                          <a:cs typeface="+mn-cs"/>
                        </a:rPr>
                        <a:t>4.5 – 6.5 x 10</a:t>
                      </a:r>
                      <a:r>
                        <a:rPr lang="en-GB" sz="1800" b="0" i="0" kern="1200" baseline="30000" noProof="0">
                          <a:solidFill>
                            <a:schemeClr val="dk1"/>
                          </a:solidFill>
                          <a:effectLst/>
                          <a:latin typeface="+mn-lt"/>
                          <a:ea typeface="+mn-ea"/>
                          <a:cs typeface="+mn-cs"/>
                        </a:rPr>
                        <a:t>12</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8271637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haematocrit</a:t>
                      </a:r>
                    </a:p>
                  </a:txBody>
                  <a:tcPr/>
                </a:tc>
                <a:tc>
                  <a:txBody>
                    <a:bodyPr/>
                    <a:lstStyle/>
                    <a:p>
                      <a:r>
                        <a:rPr lang="en-GB" b="0" noProof="0"/>
                        <a:t>42</a:t>
                      </a:r>
                    </a:p>
                  </a:txBody>
                  <a:tcPr/>
                </a:tc>
                <a:tc>
                  <a:txBody>
                    <a:bodyPr/>
                    <a:lstStyle/>
                    <a:p>
                      <a:r>
                        <a:rPr lang="en-GB" sz="1800" b="0" i="0" kern="1200" noProof="0">
                          <a:solidFill>
                            <a:schemeClr val="dk1"/>
                          </a:solidFill>
                          <a:effectLst/>
                          <a:latin typeface="+mn-lt"/>
                          <a:ea typeface="+mn-ea"/>
                          <a:cs typeface="+mn-cs"/>
                        </a:rPr>
                        <a:t>40% - 54%</a:t>
                      </a:r>
                      <a:endParaRPr lang="en-GB" noProof="0"/>
                    </a:p>
                  </a:txBody>
                  <a:tcPr/>
                </a:tc>
                <a:extLst>
                  <a:ext uri="{0D108BD9-81ED-4DB2-BD59-A6C34878D82A}">
                    <a16:rowId xmlns:a16="http://schemas.microsoft.com/office/drawing/2014/main" val="423740535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0" kern="1200" noProof="0">
                          <a:solidFill>
                            <a:schemeClr val="dk1"/>
                          </a:solidFill>
                          <a:effectLst/>
                          <a:latin typeface="+mn-lt"/>
                          <a:ea typeface="+mn-ea"/>
                          <a:cs typeface="+mn-cs"/>
                        </a:rPr>
                        <a:t>MCV</a:t>
                      </a:r>
                    </a:p>
                  </a:txBody>
                  <a:tcPr/>
                </a:tc>
                <a:tc>
                  <a:txBody>
                    <a:bodyPr/>
                    <a:lstStyle/>
                    <a:p>
                      <a:r>
                        <a:rPr lang="en-GB" b="0" noProof="0"/>
                        <a:t>89</a:t>
                      </a:r>
                    </a:p>
                  </a:txBody>
                  <a:tcPr/>
                </a:tc>
                <a:tc>
                  <a:txBody>
                    <a:bodyPr/>
                    <a:lstStyle/>
                    <a:p>
                      <a:r>
                        <a:rPr lang="en-GB" sz="1800" b="0" i="0" kern="1200" noProof="0">
                          <a:solidFill>
                            <a:schemeClr val="dk1"/>
                          </a:solidFill>
                          <a:effectLst/>
                          <a:latin typeface="+mn-lt"/>
                          <a:ea typeface="+mn-ea"/>
                          <a:cs typeface="+mn-cs"/>
                        </a:rPr>
                        <a:t>80 – 100 fL</a:t>
                      </a:r>
                      <a:endParaRPr lang="en-GB" noProof="0"/>
                    </a:p>
                  </a:txBody>
                  <a:tcPr/>
                </a:tc>
                <a:extLst>
                  <a:ext uri="{0D108BD9-81ED-4DB2-BD59-A6C34878D82A}">
                    <a16:rowId xmlns:a16="http://schemas.microsoft.com/office/drawing/2014/main" val="2655450003"/>
                  </a:ext>
                </a:extLst>
              </a:tr>
              <a:tr h="370840">
                <a:tc>
                  <a:txBody>
                    <a:bodyPr/>
                    <a:lstStyle/>
                    <a:p>
                      <a:r>
                        <a:rPr lang="en-GB" noProof="0"/>
                        <a:t>MCH</a:t>
                      </a:r>
                    </a:p>
                  </a:txBody>
                  <a:tcPr/>
                </a:tc>
                <a:tc>
                  <a:txBody>
                    <a:bodyPr/>
                    <a:lstStyle/>
                    <a:p>
                      <a:r>
                        <a:rPr lang="en-GB" b="0" noProof="0"/>
                        <a:t>29</a:t>
                      </a:r>
                    </a:p>
                  </a:txBody>
                  <a:tcPr/>
                </a:tc>
                <a:tc>
                  <a:txBody>
                    <a:bodyPr/>
                    <a:lstStyle/>
                    <a:p>
                      <a:r>
                        <a:rPr lang="en-GB" sz="1800" b="0" i="0" kern="1200" noProof="0">
                          <a:solidFill>
                            <a:schemeClr val="dk1"/>
                          </a:solidFill>
                          <a:effectLst/>
                          <a:latin typeface="+mn-lt"/>
                          <a:ea typeface="+mn-ea"/>
                          <a:cs typeface="+mn-cs"/>
                        </a:rPr>
                        <a:t>27 – 32 pg/cell</a:t>
                      </a:r>
                      <a:endParaRPr lang="en-GB" noProof="0"/>
                    </a:p>
                  </a:txBody>
                  <a:tcPr/>
                </a:tc>
                <a:extLst>
                  <a:ext uri="{0D108BD9-81ED-4DB2-BD59-A6C34878D82A}">
                    <a16:rowId xmlns:a16="http://schemas.microsoft.com/office/drawing/2014/main" val="2080751439"/>
                  </a:ext>
                </a:extLst>
              </a:tr>
              <a:tr h="370840">
                <a:tc>
                  <a:txBody>
                    <a:bodyPr/>
                    <a:lstStyle/>
                    <a:p>
                      <a:r>
                        <a:rPr lang="en-GB" noProof="0"/>
                        <a:t>WCC</a:t>
                      </a:r>
                    </a:p>
                  </a:txBody>
                  <a:tcPr/>
                </a:tc>
                <a:tc>
                  <a:txBody>
                    <a:bodyPr/>
                    <a:lstStyle/>
                    <a:p>
                      <a:r>
                        <a:rPr lang="en-GB" b="1" noProof="0"/>
                        <a:t>11.2</a:t>
                      </a:r>
                    </a:p>
                  </a:txBody>
                  <a:tcPr/>
                </a:tc>
                <a:tc>
                  <a:txBody>
                    <a:bodyPr/>
                    <a:lstStyle/>
                    <a:p>
                      <a:r>
                        <a:rPr lang="en-GB" sz="1800" b="0" i="0" kern="1200" noProof="0">
                          <a:solidFill>
                            <a:schemeClr val="dk1"/>
                          </a:solidFill>
                          <a:effectLst/>
                          <a:latin typeface="+mn-lt"/>
                          <a:ea typeface="+mn-ea"/>
                          <a:cs typeface="+mn-cs"/>
                        </a:rPr>
                        <a:t>3.6 – 11.0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1586637195"/>
                  </a:ext>
                </a:extLst>
              </a:tr>
              <a:tr h="370840">
                <a:tc>
                  <a:txBody>
                    <a:bodyPr/>
                    <a:lstStyle/>
                    <a:p>
                      <a:r>
                        <a:rPr lang="en-GB" noProof="0"/>
                        <a:t>neutrophil</a:t>
                      </a:r>
                    </a:p>
                  </a:txBody>
                  <a:tcPr/>
                </a:tc>
                <a:tc>
                  <a:txBody>
                    <a:bodyPr/>
                    <a:lstStyle/>
                    <a:p>
                      <a:r>
                        <a:rPr lang="en-GB" b="1" noProof="0"/>
                        <a:t>8.3</a:t>
                      </a:r>
                    </a:p>
                  </a:txBody>
                  <a:tcPr/>
                </a:tc>
                <a:tc>
                  <a:txBody>
                    <a:bodyPr/>
                    <a:lstStyle/>
                    <a:p>
                      <a:r>
                        <a:rPr lang="en-GB" sz="1800" b="0" i="0" kern="1200" noProof="0">
                          <a:solidFill>
                            <a:schemeClr val="dk1"/>
                          </a:solidFill>
                          <a:effectLst/>
                          <a:latin typeface="+mn-lt"/>
                          <a:ea typeface="+mn-ea"/>
                          <a:cs typeface="+mn-cs"/>
                        </a:rPr>
                        <a:t>1.8 – 7.5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388182328"/>
                  </a:ext>
                </a:extLst>
              </a:tr>
              <a:tr h="370840">
                <a:tc>
                  <a:txBody>
                    <a:bodyPr/>
                    <a:lstStyle/>
                    <a:p>
                      <a:r>
                        <a:rPr lang="en-GB" noProof="0"/>
                        <a:t>lymphocyte</a:t>
                      </a:r>
                    </a:p>
                  </a:txBody>
                  <a:tcPr/>
                </a:tc>
                <a:tc>
                  <a:txBody>
                    <a:bodyPr/>
                    <a:lstStyle/>
                    <a:p>
                      <a:r>
                        <a:rPr lang="en-GB" b="0" noProof="0"/>
                        <a:t>2.1</a:t>
                      </a:r>
                    </a:p>
                  </a:txBody>
                  <a:tcPr/>
                </a:tc>
                <a:tc>
                  <a:txBody>
                    <a:bodyPr/>
                    <a:lstStyle/>
                    <a:p>
                      <a:r>
                        <a:rPr lang="en-GB" sz="1800" b="0" i="0" kern="1200" noProof="0">
                          <a:solidFill>
                            <a:schemeClr val="dk1"/>
                          </a:solidFill>
                          <a:effectLst/>
                          <a:latin typeface="+mn-lt"/>
                          <a:ea typeface="+mn-ea"/>
                          <a:cs typeface="+mn-cs"/>
                        </a:rPr>
                        <a:t>1.0 – 4.0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947236280"/>
                  </a:ext>
                </a:extLst>
              </a:tr>
              <a:tr h="370840">
                <a:tc>
                  <a:txBody>
                    <a:bodyPr/>
                    <a:lstStyle/>
                    <a:p>
                      <a:r>
                        <a:rPr lang="en-GB" noProof="0"/>
                        <a:t>monocyte</a:t>
                      </a:r>
                    </a:p>
                  </a:txBody>
                  <a:tcPr/>
                </a:tc>
                <a:tc>
                  <a:txBody>
                    <a:bodyPr/>
                    <a:lstStyle/>
                    <a:p>
                      <a:r>
                        <a:rPr lang="en-GB" b="0" noProof="0"/>
                        <a:t>0.7</a:t>
                      </a:r>
                    </a:p>
                  </a:txBody>
                  <a:tcPr/>
                </a:tc>
                <a:tc>
                  <a:txBody>
                    <a:bodyPr/>
                    <a:lstStyle/>
                    <a:p>
                      <a:r>
                        <a:rPr lang="en-GB" sz="1800" b="0" i="0" kern="1200" noProof="0">
                          <a:solidFill>
                            <a:schemeClr val="dk1"/>
                          </a:solidFill>
                          <a:effectLst/>
                          <a:latin typeface="+mn-lt"/>
                          <a:ea typeface="+mn-ea"/>
                          <a:cs typeface="+mn-cs"/>
                        </a:rPr>
                        <a:t>0.2 – 0.8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4131846159"/>
                  </a:ext>
                </a:extLst>
              </a:tr>
              <a:tr h="370840">
                <a:tc>
                  <a:txBody>
                    <a:bodyPr/>
                    <a:lstStyle/>
                    <a:p>
                      <a:r>
                        <a:rPr lang="en-GB" noProof="0"/>
                        <a:t>eosinophil</a:t>
                      </a:r>
                    </a:p>
                  </a:txBody>
                  <a:tcPr/>
                </a:tc>
                <a:tc>
                  <a:txBody>
                    <a:bodyPr/>
                    <a:lstStyle/>
                    <a:p>
                      <a:r>
                        <a:rPr lang="en-GB" b="0" noProof="0"/>
                        <a:t>0.1</a:t>
                      </a:r>
                    </a:p>
                  </a:txBody>
                  <a:tcPr/>
                </a:tc>
                <a:tc>
                  <a:txBody>
                    <a:bodyPr/>
                    <a:lstStyle/>
                    <a:p>
                      <a:r>
                        <a:rPr lang="en-GB" sz="1800" b="0" i="0" kern="1200" noProof="0">
                          <a:solidFill>
                            <a:schemeClr val="dk1"/>
                          </a:solidFill>
                          <a:effectLst/>
                          <a:latin typeface="+mn-lt"/>
                          <a:ea typeface="+mn-ea"/>
                          <a:cs typeface="+mn-cs"/>
                        </a:rPr>
                        <a:t>0.1 – 0.4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516079229"/>
                  </a:ext>
                </a:extLst>
              </a:tr>
              <a:tr h="370840">
                <a:tc>
                  <a:txBody>
                    <a:bodyPr/>
                    <a:lstStyle/>
                    <a:p>
                      <a:r>
                        <a:rPr lang="en-GB" noProof="0"/>
                        <a:t>basophil</a:t>
                      </a:r>
                    </a:p>
                  </a:txBody>
                  <a:tcPr/>
                </a:tc>
                <a:tc>
                  <a:txBody>
                    <a:bodyPr/>
                    <a:lstStyle/>
                    <a:p>
                      <a:r>
                        <a:rPr lang="en-GB" b="0" noProof="0"/>
                        <a:t>0.04</a:t>
                      </a:r>
                    </a:p>
                  </a:txBody>
                  <a:tcPr/>
                </a:tc>
                <a:tc>
                  <a:txBody>
                    <a:bodyPr/>
                    <a:lstStyle/>
                    <a:p>
                      <a:r>
                        <a:rPr lang="en-GB" sz="1800" b="0" i="0" kern="1200" noProof="0">
                          <a:solidFill>
                            <a:schemeClr val="dk1"/>
                          </a:solidFill>
                          <a:effectLst/>
                          <a:latin typeface="+mn-lt"/>
                          <a:ea typeface="+mn-ea"/>
                          <a:cs typeface="+mn-cs"/>
                        </a:rPr>
                        <a:t>0.02 – 0.10 x 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1903919252"/>
                  </a:ext>
                </a:extLst>
              </a:tr>
              <a:tr h="370840">
                <a:tc>
                  <a:txBody>
                    <a:bodyPr/>
                    <a:lstStyle/>
                    <a:p>
                      <a:r>
                        <a:rPr lang="en-GB" noProof="0"/>
                        <a:t>platelet</a:t>
                      </a:r>
                    </a:p>
                  </a:txBody>
                  <a:tcPr/>
                </a:tc>
                <a:tc>
                  <a:txBody>
                    <a:bodyPr/>
                    <a:lstStyle/>
                    <a:p>
                      <a:r>
                        <a:rPr lang="en-GB" b="0" noProof="0"/>
                        <a:t>378</a:t>
                      </a:r>
                    </a:p>
                  </a:txBody>
                  <a:tcPr/>
                </a:tc>
                <a:tc>
                  <a:txBody>
                    <a:bodyPr/>
                    <a:lstStyle/>
                    <a:p>
                      <a:r>
                        <a:rPr lang="en-GB" sz="1800" b="0" i="0" kern="1200" noProof="0">
                          <a:solidFill>
                            <a:schemeClr val="dk1"/>
                          </a:solidFill>
                          <a:effectLst/>
                          <a:latin typeface="+mn-lt"/>
                          <a:ea typeface="+mn-ea"/>
                          <a:cs typeface="+mn-cs"/>
                        </a:rPr>
                        <a:t>140 – 400 x10</a:t>
                      </a:r>
                      <a:r>
                        <a:rPr lang="en-GB" sz="1800" b="0" i="0" kern="1200" baseline="30000" noProof="0">
                          <a:solidFill>
                            <a:schemeClr val="dk1"/>
                          </a:solidFill>
                          <a:effectLst/>
                          <a:latin typeface="+mn-lt"/>
                          <a:ea typeface="+mn-ea"/>
                          <a:cs typeface="+mn-cs"/>
                        </a:rPr>
                        <a:t>9</a:t>
                      </a:r>
                      <a:r>
                        <a:rPr lang="en-GB" sz="1800" b="0" i="0" kern="1200" noProof="0">
                          <a:solidFill>
                            <a:schemeClr val="dk1"/>
                          </a:solidFill>
                          <a:effectLst/>
                          <a:latin typeface="+mn-lt"/>
                          <a:ea typeface="+mn-ea"/>
                          <a:cs typeface="+mn-cs"/>
                        </a:rPr>
                        <a:t>/L</a:t>
                      </a:r>
                      <a:endParaRPr lang="en-GB" noProof="0"/>
                    </a:p>
                  </a:txBody>
                  <a:tcPr/>
                </a:tc>
                <a:extLst>
                  <a:ext uri="{0D108BD9-81ED-4DB2-BD59-A6C34878D82A}">
                    <a16:rowId xmlns:a16="http://schemas.microsoft.com/office/drawing/2014/main" val="2285778162"/>
                  </a:ext>
                </a:extLst>
              </a:tr>
            </a:tbl>
          </a:graphicData>
        </a:graphic>
      </p:graphicFrame>
      <p:sp>
        <p:nvSpPr>
          <p:cNvPr id="2" name="Title 1">
            <a:extLst>
              <a:ext uri="{FF2B5EF4-FFF2-40B4-BE49-F238E27FC236}">
                <a16:creationId xmlns:a16="http://schemas.microsoft.com/office/drawing/2014/main" id="{E4D68619-7E64-74E1-FB8B-8A75C527E6C5}"/>
              </a:ext>
            </a:extLst>
          </p:cNvPr>
          <p:cNvSpPr>
            <a:spLocks noGrp="1"/>
          </p:cNvSpPr>
          <p:nvPr>
            <p:ph type="title"/>
          </p:nvPr>
        </p:nvSpPr>
        <p:spPr>
          <a:xfrm>
            <a:off x="677334" y="609600"/>
            <a:ext cx="8596668" cy="660400"/>
          </a:xfrm>
        </p:spPr>
        <p:txBody>
          <a:bodyPr/>
          <a:lstStyle/>
          <a:p>
            <a:r>
              <a:rPr lang="en-GB" noProof="0"/>
              <a:t>3 FBC</a:t>
            </a:r>
          </a:p>
        </p:txBody>
      </p:sp>
      <p:sp>
        <p:nvSpPr>
          <p:cNvPr id="3" name="Content Placeholder 2">
            <a:extLst>
              <a:ext uri="{FF2B5EF4-FFF2-40B4-BE49-F238E27FC236}">
                <a16:creationId xmlns:a16="http://schemas.microsoft.com/office/drawing/2014/main" id="{C7DFE5E3-05D4-4B22-1291-4359605658A7}"/>
              </a:ext>
            </a:extLst>
          </p:cNvPr>
          <p:cNvSpPr>
            <a:spLocks noGrp="1"/>
          </p:cNvSpPr>
          <p:nvPr>
            <p:ph sz="half" idx="1"/>
          </p:nvPr>
        </p:nvSpPr>
        <p:spPr>
          <a:xfrm>
            <a:off x="677334" y="1270000"/>
            <a:ext cx="4184035" cy="4771361"/>
          </a:xfrm>
        </p:spPr>
        <p:txBody>
          <a:bodyPr/>
          <a:lstStyle/>
          <a:p>
            <a:r>
              <a:rPr lang="en-GB" noProof="0"/>
              <a:t>You order an FBC and take a sample by venepuncture.</a:t>
            </a:r>
          </a:p>
          <a:p>
            <a:r>
              <a:rPr lang="en-GB" noProof="0"/>
              <a:t>Results are back in 2 hours, and show the following.</a:t>
            </a:r>
          </a:p>
          <a:p>
            <a:pPr marL="0" indent="0">
              <a:buNone/>
            </a:pPr>
            <a:r>
              <a:rPr lang="en-GB" b="1" noProof="0"/>
              <a:t>Interpret the FBC.</a:t>
            </a:r>
          </a:p>
          <a:p>
            <a:r>
              <a:rPr lang="en-GB" noProof="0"/>
              <a:t>You don’t think that the FBC shows anything diagnostic.</a:t>
            </a:r>
          </a:p>
        </p:txBody>
      </p:sp>
      <p:sp>
        <p:nvSpPr>
          <p:cNvPr id="5" name="Action Button: Get Information 4">
            <a:hlinkClick r:id="rId2" action="ppaction://hlinksldjump" highlightClick="1"/>
            <a:extLst>
              <a:ext uri="{FF2B5EF4-FFF2-40B4-BE49-F238E27FC236}">
                <a16:creationId xmlns:a16="http://schemas.microsoft.com/office/drawing/2014/main" id="{391FA643-EA6C-FC86-1255-F36251963EE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8ABC614-ECE4-2CE8-AFB7-3F32040AECA7}"/>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6D984A9D-F46C-2773-FDA1-285B1ED433AC}"/>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BECF70DD-2627-E4B5-AF3C-AC8BC55176B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1968158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426A7-961B-C539-F446-058F39560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9B9F3-E16C-7089-9EBE-AC52C8451C21}"/>
              </a:ext>
            </a:extLst>
          </p:cNvPr>
          <p:cNvSpPr>
            <a:spLocks noGrp="1"/>
          </p:cNvSpPr>
          <p:nvPr>
            <p:ph type="title"/>
          </p:nvPr>
        </p:nvSpPr>
        <p:spPr>
          <a:xfrm>
            <a:off x="677334" y="609600"/>
            <a:ext cx="8596668" cy="720000"/>
          </a:xfrm>
        </p:spPr>
        <p:txBody>
          <a:bodyPr/>
          <a:lstStyle/>
          <a:p>
            <a:r>
              <a:rPr lang="en-GB" noProof="0"/>
              <a:t>3 Bedside chest radiograph</a:t>
            </a:r>
          </a:p>
        </p:txBody>
      </p:sp>
      <p:sp>
        <p:nvSpPr>
          <p:cNvPr id="3" name="Content Placeholder 2">
            <a:extLst>
              <a:ext uri="{FF2B5EF4-FFF2-40B4-BE49-F238E27FC236}">
                <a16:creationId xmlns:a16="http://schemas.microsoft.com/office/drawing/2014/main" id="{4BA1E841-C4E8-AAAB-503F-8F0EB5120741}"/>
              </a:ext>
            </a:extLst>
          </p:cNvPr>
          <p:cNvSpPr>
            <a:spLocks noGrp="1"/>
          </p:cNvSpPr>
          <p:nvPr>
            <p:ph sz="half" idx="1"/>
          </p:nvPr>
        </p:nvSpPr>
        <p:spPr/>
        <p:txBody>
          <a:bodyPr/>
          <a:lstStyle/>
          <a:p>
            <a:r>
              <a:rPr lang="en-GB"/>
              <a:t>You order a portable chest radiograph (AP image), which is organised within 30 minutes.</a:t>
            </a:r>
            <a:endParaRPr lang="en-GB" noProof="0"/>
          </a:p>
          <a:p>
            <a:pPr marL="0" indent="0">
              <a:buNone/>
            </a:pPr>
            <a:r>
              <a:rPr lang="en-GB" b="1" noProof="0"/>
              <a:t>Interpret the chest radiograph.</a:t>
            </a:r>
          </a:p>
          <a:p>
            <a:r>
              <a:rPr lang="en-GB" noProof="0"/>
              <a:t>You don’t think that the radiograph shows anything diagnostic.</a:t>
            </a:r>
          </a:p>
        </p:txBody>
      </p:sp>
      <p:sp>
        <p:nvSpPr>
          <p:cNvPr id="5" name="Action Button: Get Information 4">
            <a:hlinkClick r:id="rId2" action="ppaction://hlinksldjump" highlightClick="1"/>
            <a:extLst>
              <a:ext uri="{FF2B5EF4-FFF2-40B4-BE49-F238E27FC236}">
                <a16:creationId xmlns:a16="http://schemas.microsoft.com/office/drawing/2014/main" id="{0AC9924A-B3E4-1680-1CC1-19D07CAFDB4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1EE28047-D7E2-EE3B-F39D-7D65B44A9BE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E85671D6-25F9-0822-D2C9-1E9EF793F27A}"/>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92781442-9778-A9B3-629D-559EE00B1B3E}"/>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4098" name="Picture 2">
            <a:extLst>
              <a:ext uri="{FF2B5EF4-FFF2-40B4-BE49-F238E27FC236}">
                <a16:creationId xmlns:a16="http://schemas.microsoft.com/office/drawing/2014/main" id="{C8570AE5-169A-6394-6B83-F9F447A10A2D}"/>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089524" y="1329600"/>
            <a:ext cx="5463319" cy="4492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967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7197E-D3ED-3274-2F00-4DD55D6F7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F31E8-FF72-3A5A-DEFB-9E29DF4F7D84}"/>
              </a:ext>
            </a:extLst>
          </p:cNvPr>
          <p:cNvSpPr>
            <a:spLocks noGrp="1"/>
          </p:cNvSpPr>
          <p:nvPr>
            <p:ph type="title"/>
          </p:nvPr>
        </p:nvSpPr>
        <p:spPr>
          <a:xfrm>
            <a:off x="677334" y="609600"/>
            <a:ext cx="8596668" cy="720000"/>
          </a:xfrm>
        </p:spPr>
        <p:txBody>
          <a:bodyPr/>
          <a:lstStyle/>
          <a:p>
            <a:r>
              <a:rPr lang="en-GB" noProof="0"/>
              <a:t>3 Bedside abdominal radiograph</a:t>
            </a:r>
          </a:p>
        </p:txBody>
      </p:sp>
      <p:sp>
        <p:nvSpPr>
          <p:cNvPr id="3" name="Content Placeholder 2">
            <a:extLst>
              <a:ext uri="{FF2B5EF4-FFF2-40B4-BE49-F238E27FC236}">
                <a16:creationId xmlns:a16="http://schemas.microsoft.com/office/drawing/2014/main" id="{2FFB79AB-3BAD-6C42-783C-3E0CADE1E6C4}"/>
              </a:ext>
            </a:extLst>
          </p:cNvPr>
          <p:cNvSpPr>
            <a:spLocks noGrp="1"/>
          </p:cNvSpPr>
          <p:nvPr>
            <p:ph sz="half" idx="1"/>
          </p:nvPr>
        </p:nvSpPr>
        <p:spPr/>
        <p:txBody>
          <a:bodyPr/>
          <a:lstStyle/>
          <a:p>
            <a:r>
              <a:rPr lang="en-GB"/>
              <a:t>You arrange for Alex to be taken to radiology for an abdominal radiograph urgently, which takes about an hour.</a:t>
            </a:r>
            <a:endParaRPr lang="en-GB" noProof="0"/>
          </a:p>
          <a:p>
            <a:pPr marL="0" indent="0">
              <a:buNone/>
            </a:pPr>
            <a:r>
              <a:rPr lang="en-GB" b="1" noProof="0"/>
              <a:t>Interpret the abdominal radiograph.</a:t>
            </a:r>
          </a:p>
          <a:p>
            <a:r>
              <a:rPr lang="en-GB" noProof="0"/>
              <a:t>You don’t think that the radiograph shows anything diagnostic.</a:t>
            </a:r>
          </a:p>
        </p:txBody>
      </p:sp>
      <p:sp>
        <p:nvSpPr>
          <p:cNvPr id="5" name="Action Button: Get Information 4">
            <a:hlinkClick r:id="rId2" action="ppaction://hlinksldjump" highlightClick="1"/>
            <a:extLst>
              <a:ext uri="{FF2B5EF4-FFF2-40B4-BE49-F238E27FC236}">
                <a16:creationId xmlns:a16="http://schemas.microsoft.com/office/drawing/2014/main" id="{88E0A238-1534-4042-9A7A-8C1BA05EF78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F0BBDEAE-50E4-D0BF-2901-2A1882E0B8A3}"/>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A6BE2303-5B6C-7332-D583-6D6EDC211BFF}"/>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C335F5DD-8D30-8A40-06B5-AD3F8AD29EE3}"/>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3074" name="Picture 2">
            <a:extLst>
              <a:ext uri="{FF2B5EF4-FFF2-40B4-BE49-F238E27FC236}">
                <a16:creationId xmlns:a16="http://schemas.microsoft.com/office/drawing/2014/main" id="{79BE17B2-CFF8-BABB-4F97-B11E17DFFDD3}"/>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586148" y="1329600"/>
            <a:ext cx="3874660" cy="471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56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6BA9E-AD53-A21B-93FE-A3A7953B4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23D6C-48A9-32DF-1B38-64D95681F9A4}"/>
              </a:ext>
            </a:extLst>
          </p:cNvPr>
          <p:cNvSpPr>
            <a:spLocks noGrp="1"/>
          </p:cNvSpPr>
          <p:nvPr>
            <p:ph type="title"/>
          </p:nvPr>
        </p:nvSpPr>
        <p:spPr/>
        <p:txBody>
          <a:bodyPr/>
          <a:lstStyle/>
          <a:p>
            <a:r>
              <a:rPr lang="en-GB" noProof="0"/>
              <a:t>3 Bedside bladder ultrasound scan</a:t>
            </a:r>
          </a:p>
        </p:txBody>
      </p:sp>
      <p:sp>
        <p:nvSpPr>
          <p:cNvPr id="3" name="Content Placeholder 2">
            <a:extLst>
              <a:ext uri="{FF2B5EF4-FFF2-40B4-BE49-F238E27FC236}">
                <a16:creationId xmlns:a16="http://schemas.microsoft.com/office/drawing/2014/main" id="{02467BB8-3EF4-F665-18A2-12720F1B9EE0}"/>
              </a:ext>
            </a:extLst>
          </p:cNvPr>
          <p:cNvSpPr>
            <a:spLocks noGrp="1"/>
          </p:cNvSpPr>
          <p:nvPr>
            <p:ph sz="half" idx="1"/>
          </p:nvPr>
        </p:nvSpPr>
        <p:spPr/>
        <p:txBody>
          <a:bodyPr/>
          <a:lstStyle/>
          <a:p>
            <a:r>
              <a:rPr lang="en-GB" noProof="0"/>
              <a:t>You use the ward’s hand-held automatic bladder scanner, placing the probe in Alex’s suprapubic region where the pain and the palpable mass are co-located.</a:t>
            </a:r>
          </a:p>
          <a:p>
            <a:r>
              <a:rPr lang="en-GB" noProof="0"/>
              <a:t>The bladder scanner estimates a bladder volume of 1,147 ml. A reference image is shown opposite.</a:t>
            </a:r>
          </a:p>
          <a:p>
            <a:pPr marL="0" indent="0">
              <a:buNone/>
            </a:pPr>
            <a:r>
              <a:rPr lang="en-GB" b="1" noProof="0"/>
              <a:t>Do you think that you can come to a diagnosis now?</a:t>
            </a:r>
          </a:p>
        </p:txBody>
      </p:sp>
      <p:sp>
        <p:nvSpPr>
          <p:cNvPr id="5" name="Action Button: Get Information 4">
            <a:hlinkClick r:id="rId2" action="ppaction://hlinksldjump" highlightClick="1"/>
            <a:extLst>
              <a:ext uri="{FF2B5EF4-FFF2-40B4-BE49-F238E27FC236}">
                <a16:creationId xmlns:a16="http://schemas.microsoft.com/office/drawing/2014/main" id="{C8EEB4B8-3FE5-5BED-1DDA-F9CD28A6C29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F9A5E0A-5B96-7EA2-7050-71B9DDD0A49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37B551D7-B00F-69A4-1313-74E95C3CC92E}"/>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B831821C-4F1D-B494-9F76-2AE17FD30E60}"/>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2050" name="Picture 2">
            <a:extLst>
              <a:ext uri="{FF2B5EF4-FFF2-40B4-BE49-F238E27FC236}">
                <a16:creationId xmlns:a16="http://schemas.microsoft.com/office/drawing/2014/main" id="{77548B1D-B83D-447F-B031-C10473BF7DAC}"/>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089525" y="2263246"/>
            <a:ext cx="4184650" cy="3676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466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8CA1-6127-A7B8-20B9-B6BE74EE1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B5205-C9D6-6944-EDAA-58419E4E9198}"/>
              </a:ext>
            </a:extLst>
          </p:cNvPr>
          <p:cNvSpPr>
            <a:spLocks noGrp="1"/>
          </p:cNvSpPr>
          <p:nvPr>
            <p:ph type="title"/>
          </p:nvPr>
        </p:nvSpPr>
        <p:spPr/>
        <p:txBody>
          <a:bodyPr/>
          <a:lstStyle/>
          <a:p>
            <a:r>
              <a:rPr lang="en-GB" noProof="0"/>
              <a:t>3 CT scan</a:t>
            </a:r>
          </a:p>
        </p:txBody>
      </p:sp>
      <p:sp>
        <p:nvSpPr>
          <p:cNvPr id="3" name="Content Placeholder 2">
            <a:extLst>
              <a:ext uri="{FF2B5EF4-FFF2-40B4-BE49-F238E27FC236}">
                <a16:creationId xmlns:a16="http://schemas.microsoft.com/office/drawing/2014/main" id="{BB721B00-E378-C757-7497-00FAC52B9ED7}"/>
              </a:ext>
            </a:extLst>
          </p:cNvPr>
          <p:cNvSpPr>
            <a:spLocks noGrp="1"/>
          </p:cNvSpPr>
          <p:nvPr>
            <p:ph sz="half" idx="1"/>
          </p:nvPr>
        </p:nvSpPr>
        <p:spPr/>
        <p:txBody>
          <a:bodyPr/>
          <a:lstStyle/>
          <a:p>
            <a:r>
              <a:rPr lang="en-GB" noProof="0"/>
              <a:t>You request an urgent overnight CT scan with the duty radiographer, who seems a little confused with your request but trusts your clinical judgement.</a:t>
            </a:r>
          </a:p>
          <a:p>
            <a:r>
              <a:rPr lang="en-GB" noProof="0"/>
              <a:t>Within 2 hours, Alex has a scan, which shows the following (no radiologist can interpret this less-urgent scan overnight).</a:t>
            </a:r>
          </a:p>
          <a:p>
            <a:pPr marL="0" indent="0">
              <a:buNone/>
            </a:pPr>
            <a:r>
              <a:rPr lang="en-GB" b="1" noProof="0"/>
              <a:t>Do you think that you can come to a diagnosis now?</a:t>
            </a:r>
          </a:p>
        </p:txBody>
      </p:sp>
      <p:sp>
        <p:nvSpPr>
          <p:cNvPr id="5" name="Action Button: Get Information 4">
            <a:hlinkClick r:id="rId2" action="ppaction://hlinksldjump" highlightClick="1"/>
            <a:extLst>
              <a:ext uri="{FF2B5EF4-FFF2-40B4-BE49-F238E27FC236}">
                <a16:creationId xmlns:a16="http://schemas.microsoft.com/office/drawing/2014/main" id="{E92F8870-AFB9-CAEB-FBCB-5A1E75C24E1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433B024-11E6-B73B-A120-6324E2DBB76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B854F778-5161-A8D6-B039-3E92BB45FBBF}"/>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D6AA9DFA-E7F0-6F7C-A115-7CB5EA8DDF7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1026" name="Picture 2">
            <a:extLst>
              <a:ext uri="{FF2B5EF4-FFF2-40B4-BE49-F238E27FC236}">
                <a16:creationId xmlns:a16="http://schemas.microsoft.com/office/drawing/2014/main" id="{47E1BB6F-253B-C1F5-AC64-EDB4A857F182}"/>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241131" y="2160588"/>
            <a:ext cx="3881437"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200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5C67D-7924-7939-F631-E3916372B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16346-B8D9-C9F3-B5B7-C7D4C86FB448}"/>
              </a:ext>
            </a:extLst>
          </p:cNvPr>
          <p:cNvSpPr>
            <a:spLocks noGrp="1"/>
          </p:cNvSpPr>
          <p:nvPr>
            <p:ph type="title"/>
          </p:nvPr>
        </p:nvSpPr>
        <p:spPr>
          <a:xfrm>
            <a:off x="677334" y="609600"/>
            <a:ext cx="8596668" cy="720000"/>
          </a:xfrm>
        </p:spPr>
        <p:txBody>
          <a:bodyPr/>
          <a:lstStyle/>
          <a:p>
            <a:r>
              <a:rPr lang="en-GB" noProof="0"/>
              <a:t>3 Fluid restriction</a:t>
            </a:r>
          </a:p>
        </p:txBody>
      </p:sp>
      <p:sp>
        <p:nvSpPr>
          <p:cNvPr id="3" name="Content Placeholder 2">
            <a:extLst>
              <a:ext uri="{FF2B5EF4-FFF2-40B4-BE49-F238E27FC236}">
                <a16:creationId xmlns:a16="http://schemas.microsoft.com/office/drawing/2014/main" id="{E6E92C2B-A33B-C7B7-4309-1569D16C5C2F}"/>
              </a:ext>
            </a:extLst>
          </p:cNvPr>
          <p:cNvSpPr>
            <a:spLocks noGrp="1"/>
          </p:cNvSpPr>
          <p:nvPr>
            <p:ph sz="half" idx="1"/>
          </p:nvPr>
        </p:nvSpPr>
        <p:spPr/>
        <p:txBody>
          <a:bodyPr>
            <a:normAutofit/>
          </a:bodyPr>
          <a:lstStyle/>
          <a:p>
            <a:r>
              <a:rPr lang="en-GB" noProof="0"/>
              <a:t>You reason that fluid restriction would prevent urinary retention from getting worse.</a:t>
            </a:r>
          </a:p>
          <a:p>
            <a:r>
              <a:rPr lang="en-GB" noProof="0"/>
              <a:t>However, it does not treat it.</a:t>
            </a:r>
          </a:p>
          <a:p>
            <a:r>
              <a:rPr lang="en-GB" noProof="0"/>
              <a:t>After a few hours, Alex is yet worse.</a:t>
            </a:r>
          </a:p>
          <a:p>
            <a:r>
              <a:rPr lang="en-GB" b="1" noProof="0"/>
              <a:t>Reconsider your options!</a:t>
            </a:r>
          </a:p>
        </p:txBody>
      </p:sp>
      <p:sp>
        <p:nvSpPr>
          <p:cNvPr id="5" name="Action Button: Get Information 4">
            <a:hlinkClick r:id="rId2" action="ppaction://hlinksldjump" highlightClick="1"/>
            <a:extLst>
              <a:ext uri="{FF2B5EF4-FFF2-40B4-BE49-F238E27FC236}">
                <a16:creationId xmlns:a16="http://schemas.microsoft.com/office/drawing/2014/main" id="{C50C0CB3-FC6E-7DD9-8B83-8588646A0FF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5F69BB1D-B59B-7DA3-C62A-F4E2487D428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2E334B70-4E62-D290-21CB-B62E2FA8FB17}"/>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5"/>
            <a:extLst>
              <a:ext uri="{FF2B5EF4-FFF2-40B4-BE49-F238E27FC236}">
                <a16:creationId xmlns:a16="http://schemas.microsoft.com/office/drawing/2014/main" id="{3C5583F4-74A5-C941-36B6-D1BB13DD526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pic>
        <p:nvPicPr>
          <p:cNvPr id="10242" name="Picture 2" descr="Photograph of two intravenous solution bags hanging from a pole.">
            <a:extLst>
              <a:ext uri="{FF2B5EF4-FFF2-40B4-BE49-F238E27FC236}">
                <a16:creationId xmlns:a16="http://schemas.microsoft.com/office/drawing/2014/main" id="{B4816ED3-1B78-8F46-4B59-D1F094D86973}"/>
              </a:ext>
            </a:extLst>
          </p:cNvPr>
          <p:cNvPicPr>
            <a:picLocks noGrp="1" noChangeAspect="1" noChangeArrowheads="1"/>
          </p:cNvPicPr>
          <p:nvPr>
            <p:ph sz="half" idx="2"/>
          </p:nvPr>
        </p:nvPicPr>
        <p:blipFill>
          <a:blip r:embed="rId6">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726766" y="1329600"/>
            <a:ext cx="3533214" cy="4712425"/>
          </a:xfrm>
          <a:prstGeom prst="rect">
            <a:avLst/>
          </a:prstGeom>
          <a:noFill/>
          <a:extLst>
            <a:ext uri="{909E8E84-426E-40DD-AFC4-6F175D3DCCD1}">
              <a14:hiddenFill xmlns:a14="http://schemas.microsoft.com/office/drawing/2010/main">
                <a:solidFill>
                  <a:srgbClr val="FFFFFF"/>
                </a:solidFill>
              </a14:hiddenFill>
            </a:ext>
          </a:extLst>
        </p:spPr>
      </p:pic>
      <p:sp>
        <p:nvSpPr>
          <p:cNvPr id="9" name="&quot;Not Allowed&quot; Symbol 8">
            <a:extLst>
              <a:ext uri="{FF2B5EF4-FFF2-40B4-BE49-F238E27FC236}">
                <a16:creationId xmlns:a16="http://schemas.microsoft.com/office/drawing/2014/main" id="{2B6C1235-7955-4479-020A-4702ED737D56}"/>
              </a:ext>
            </a:extLst>
          </p:cNvPr>
          <p:cNvSpPr/>
          <p:nvPr/>
        </p:nvSpPr>
        <p:spPr>
          <a:xfrm flipH="1">
            <a:off x="5726766" y="1800000"/>
            <a:ext cx="2880000" cy="2880000"/>
          </a:xfrm>
          <a:prstGeom prst="noSmoking">
            <a:avLst>
              <a:gd name="adj" fmla="val 10223"/>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Tree>
    <p:extLst>
      <p:ext uri="{BB962C8B-B14F-4D97-AF65-F5344CB8AC3E}">
        <p14:creationId xmlns:p14="http://schemas.microsoft.com/office/powerpoint/2010/main" val="36577883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17160-946D-01D0-3886-24FA85FC8D4C}"/>
              </a:ext>
            </a:extLst>
          </p:cNvPr>
          <p:cNvSpPr>
            <a:spLocks noGrp="1"/>
          </p:cNvSpPr>
          <p:nvPr>
            <p:ph type="title"/>
          </p:nvPr>
        </p:nvSpPr>
        <p:spPr>
          <a:xfrm>
            <a:off x="677334" y="609600"/>
            <a:ext cx="8596668" cy="720000"/>
          </a:xfrm>
        </p:spPr>
        <p:txBody>
          <a:bodyPr/>
          <a:lstStyle/>
          <a:p>
            <a:r>
              <a:rPr lang="en-GB" noProof="0"/>
              <a:t>3 Suprapubic catheter</a:t>
            </a:r>
          </a:p>
        </p:txBody>
      </p:sp>
      <p:sp>
        <p:nvSpPr>
          <p:cNvPr id="3" name="Content Placeholder 2">
            <a:extLst>
              <a:ext uri="{FF2B5EF4-FFF2-40B4-BE49-F238E27FC236}">
                <a16:creationId xmlns:a16="http://schemas.microsoft.com/office/drawing/2014/main" id="{EC728555-6402-4CFA-3527-21CFC3A9C0E8}"/>
              </a:ext>
            </a:extLst>
          </p:cNvPr>
          <p:cNvSpPr>
            <a:spLocks noGrp="1"/>
          </p:cNvSpPr>
          <p:nvPr>
            <p:ph sz="half" idx="1"/>
          </p:nvPr>
        </p:nvSpPr>
        <p:spPr>
          <a:xfrm>
            <a:off x="677334" y="1329600"/>
            <a:ext cx="4184035" cy="4711761"/>
          </a:xfrm>
        </p:spPr>
        <p:txBody>
          <a:bodyPr>
            <a:normAutofit/>
          </a:bodyPr>
          <a:lstStyle/>
          <a:p>
            <a:r>
              <a:rPr lang="en-GB" noProof="0"/>
              <a:t>You explain to Alex that he will need a minor operation to drain urine from his bladder.</a:t>
            </a:r>
          </a:p>
          <a:p>
            <a:r>
              <a:rPr lang="en-GB" noProof="0"/>
              <a:t>You call the on-call surgical registrar to book this case for the morning. The registrar asks if you have tried an indwelling urethral catheter, to which you say that you haven’t. The registrar laughs at you and asks if this is your first shift.</a:t>
            </a:r>
          </a:p>
          <a:p>
            <a:r>
              <a:rPr lang="en-GB" noProof="0"/>
              <a:t>You realise your mistake and go back to the patient to explain that they probably won’t need surgery!</a:t>
            </a:r>
          </a:p>
          <a:p>
            <a:r>
              <a:rPr lang="en-GB" b="1" noProof="0"/>
              <a:t>Reconsider your options!</a:t>
            </a:r>
          </a:p>
        </p:txBody>
      </p:sp>
      <p:sp>
        <p:nvSpPr>
          <p:cNvPr id="5" name="Action Button: Get Information 4">
            <a:hlinkClick r:id="rId2" action="ppaction://hlinksldjump" highlightClick="1"/>
            <a:extLst>
              <a:ext uri="{FF2B5EF4-FFF2-40B4-BE49-F238E27FC236}">
                <a16:creationId xmlns:a16="http://schemas.microsoft.com/office/drawing/2014/main" id="{95BE5F8E-EDCB-5FC4-B570-F7F3ECD6E2F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0F13EF0-3F0D-15D5-18BA-6B20573F969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F258B25D-FBFB-C245-AAC3-CA04005BFB7C}"/>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146" name="Picture 2" descr="undefined">
            <a:extLst>
              <a:ext uri="{FF2B5EF4-FFF2-40B4-BE49-F238E27FC236}">
                <a16:creationId xmlns:a16="http://schemas.microsoft.com/office/drawing/2014/main" id="{534E71E4-EB31-844E-BDEB-6C5E32290069}"/>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5" y="1703788"/>
            <a:ext cx="4184650" cy="4074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2360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1016-DE12-B5E8-FB18-722823EC2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6B59B2-F8D6-11EB-6085-EA10F7EC7B7E}"/>
              </a:ext>
            </a:extLst>
          </p:cNvPr>
          <p:cNvSpPr>
            <a:spLocks noGrp="1"/>
          </p:cNvSpPr>
          <p:nvPr>
            <p:ph type="title"/>
          </p:nvPr>
        </p:nvSpPr>
        <p:spPr>
          <a:xfrm>
            <a:off x="677334" y="609600"/>
            <a:ext cx="8596668" cy="720001"/>
          </a:xfrm>
        </p:spPr>
        <p:txBody>
          <a:bodyPr/>
          <a:lstStyle/>
          <a:p>
            <a:r>
              <a:rPr lang="en-GB" noProof="0"/>
              <a:t>3 Indwelling catheter (single-use)</a:t>
            </a:r>
          </a:p>
        </p:txBody>
      </p:sp>
      <p:sp>
        <p:nvSpPr>
          <p:cNvPr id="3" name="Content Placeholder 2">
            <a:extLst>
              <a:ext uri="{FF2B5EF4-FFF2-40B4-BE49-F238E27FC236}">
                <a16:creationId xmlns:a16="http://schemas.microsoft.com/office/drawing/2014/main" id="{B0F71EB0-49A1-4DD0-5D1A-E31417A275EF}"/>
              </a:ext>
            </a:extLst>
          </p:cNvPr>
          <p:cNvSpPr>
            <a:spLocks noGrp="1"/>
          </p:cNvSpPr>
          <p:nvPr>
            <p:ph sz="half" idx="1"/>
          </p:nvPr>
        </p:nvSpPr>
        <p:spPr>
          <a:xfrm>
            <a:off x="677334" y="1440000"/>
            <a:ext cx="4184035" cy="4601361"/>
          </a:xfrm>
        </p:spPr>
        <p:txBody>
          <a:bodyPr>
            <a:normAutofit/>
          </a:bodyPr>
          <a:lstStyle/>
          <a:p>
            <a:r>
              <a:rPr lang="en-GB" noProof="0"/>
              <a:t>With patient consent, you insert a single-use catheter. Once over a litre of urine has drained (and Alex is far more comfortable), you remove it.</a:t>
            </a:r>
          </a:p>
          <a:p>
            <a:r>
              <a:rPr lang="en-GB" noProof="0"/>
              <a:t>On the night shift the next day, Alex is thankful, but tells you that the symptoms have come back, and he has not passed urine since you placed the single-use catheter.</a:t>
            </a:r>
          </a:p>
          <a:p>
            <a:r>
              <a:rPr lang="en-GB" noProof="0"/>
              <a:t>You realise that you should consider a better solution.</a:t>
            </a:r>
          </a:p>
        </p:txBody>
      </p:sp>
      <p:sp>
        <p:nvSpPr>
          <p:cNvPr id="4" name="Content Placeholder 3">
            <a:extLst>
              <a:ext uri="{FF2B5EF4-FFF2-40B4-BE49-F238E27FC236}">
                <a16:creationId xmlns:a16="http://schemas.microsoft.com/office/drawing/2014/main" id="{E41AEE20-95DF-0F98-0FF7-33979F01C36A}"/>
              </a:ext>
            </a:extLst>
          </p:cNvPr>
          <p:cNvSpPr>
            <a:spLocks noGrp="1"/>
          </p:cNvSpPr>
          <p:nvPr>
            <p:ph sz="half" idx="2"/>
          </p:nvPr>
        </p:nvSpPr>
        <p:spPr>
          <a:xfrm>
            <a:off x="5089969" y="1440000"/>
            <a:ext cx="4184034" cy="4601361"/>
          </a:xfrm>
        </p:spPr>
        <p:txBody>
          <a:bodyPr>
            <a:normAutofit/>
          </a:bodyPr>
          <a:lstStyle/>
          <a:p>
            <a:r>
              <a:rPr lang="en-GB" b="1" noProof="0"/>
              <a:t>Reconsider your options!</a:t>
            </a:r>
          </a:p>
        </p:txBody>
      </p:sp>
      <p:sp>
        <p:nvSpPr>
          <p:cNvPr id="5" name="Action Button: Get Information 4">
            <a:hlinkClick r:id="rId2" action="ppaction://hlinksldjump" highlightClick="1"/>
            <a:extLst>
              <a:ext uri="{FF2B5EF4-FFF2-40B4-BE49-F238E27FC236}">
                <a16:creationId xmlns:a16="http://schemas.microsoft.com/office/drawing/2014/main" id="{17934854-4BAB-E904-1679-008DE456D77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519B69EB-B595-3A49-0C63-F650BE2FE01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4" action="ppaction://hlinksldjump" highlightClick="1"/>
            <a:extLst>
              <a:ext uri="{FF2B5EF4-FFF2-40B4-BE49-F238E27FC236}">
                <a16:creationId xmlns:a16="http://schemas.microsoft.com/office/drawing/2014/main" id="{09F59FC1-9C8B-0746-05CA-F6EDE6A9C955}"/>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16005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A201B-B79D-AFB0-1352-C4A34C06B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7BE3C9-5D34-3C1D-6AE2-FF04EB6CDDB9}"/>
              </a:ext>
            </a:extLst>
          </p:cNvPr>
          <p:cNvSpPr>
            <a:spLocks noGrp="1"/>
          </p:cNvSpPr>
          <p:nvPr>
            <p:ph type="title"/>
          </p:nvPr>
        </p:nvSpPr>
        <p:spPr/>
        <p:txBody>
          <a:bodyPr/>
          <a:lstStyle/>
          <a:p>
            <a:r>
              <a:rPr lang="en-GB" noProof="0"/>
              <a:t>3 You prioritise other jobs</a:t>
            </a:r>
          </a:p>
        </p:txBody>
      </p:sp>
      <p:sp>
        <p:nvSpPr>
          <p:cNvPr id="3" name="Content Placeholder 2">
            <a:extLst>
              <a:ext uri="{FF2B5EF4-FFF2-40B4-BE49-F238E27FC236}">
                <a16:creationId xmlns:a16="http://schemas.microsoft.com/office/drawing/2014/main" id="{8D289388-F7AC-04F9-1F7C-54AE80FAD738}"/>
              </a:ext>
            </a:extLst>
          </p:cNvPr>
          <p:cNvSpPr>
            <a:spLocks noGrp="1"/>
          </p:cNvSpPr>
          <p:nvPr>
            <p:ph sz="half" idx="1"/>
          </p:nvPr>
        </p:nvSpPr>
        <p:spPr/>
        <p:txBody>
          <a:bodyPr/>
          <a:lstStyle/>
          <a:p>
            <a:r>
              <a:rPr lang="en-GB" noProof="0"/>
              <a:t>It may well have been sensible to prioritise other jobs.</a:t>
            </a:r>
          </a:p>
          <a:p>
            <a:r>
              <a:rPr lang="en-GB" noProof="0"/>
              <a:t>However, a few hours later, you are bleeped again, and the patient is apparently experiencing worsening pain and is agitated.</a:t>
            </a:r>
          </a:p>
        </p:txBody>
      </p:sp>
      <p:sp>
        <p:nvSpPr>
          <p:cNvPr id="4" name="Content Placeholder 3">
            <a:extLst>
              <a:ext uri="{FF2B5EF4-FFF2-40B4-BE49-F238E27FC236}">
                <a16:creationId xmlns:a16="http://schemas.microsoft.com/office/drawing/2014/main" id="{B460AEEB-D5C0-1712-EACE-1766119E5EEC}"/>
              </a:ext>
            </a:extLst>
          </p:cNvPr>
          <p:cNvSpPr>
            <a:spLocks noGrp="1"/>
          </p:cNvSpPr>
          <p:nvPr>
            <p:ph sz="half" idx="2"/>
          </p:nvPr>
        </p:nvSpPr>
        <p:spPr/>
        <p:txBody>
          <a:bodyPr/>
          <a:lstStyle/>
          <a:p>
            <a:pPr marL="0" indent="0">
              <a:buNone/>
            </a:pPr>
            <a:r>
              <a:rPr lang="en-GB" b="1" noProof="0"/>
              <a:t>What should you do now?</a:t>
            </a:r>
          </a:p>
          <a:p>
            <a:r>
              <a:rPr lang="en-GB" noProof="0">
                <a:hlinkClick r:id="rId2" action="ppaction://hlinksldjump"/>
              </a:rPr>
              <a:t>See the patient next</a:t>
            </a:r>
            <a:endParaRPr lang="en-GB" noProof="0"/>
          </a:p>
          <a:p>
            <a:r>
              <a:rPr lang="en-GB" noProof="0">
                <a:hlinkClick r:id="rId3" action="ppaction://hlinksldjump"/>
              </a:rPr>
              <a:t>Advise the nurses to give sublingual midazolam for agitation</a:t>
            </a:r>
            <a:endParaRPr lang="en-GB" noProof="0"/>
          </a:p>
          <a:p>
            <a:r>
              <a:rPr lang="en-GB" noProof="0">
                <a:hlinkClick r:id="rId3" action="ppaction://hlinksldjump"/>
              </a:rPr>
              <a:t>Prioritise other jobs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30B72C50-FB9D-0A27-0599-9EA0F88E939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0EFD581B-6232-E214-2DCE-79FE4C69154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72418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06331-46D3-AA38-773C-631204038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1122F-4834-274C-F790-2E76D3863697}"/>
              </a:ext>
            </a:extLst>
          </p:cNvPr>
          <p:cNvSpPr>
            <a:spLocks noGrp="1"/>
          </p:cNvSpPr>
          <p:nvPr>
            <p:ph type="title"/>
          </p:nvPr>
        </p:nvSpPr>
        <p:spPr/>
        <p:txBody>
          <a:bodyPr/>
          <a:lstStyle/>
          <a:p>
            <a:r>
              <a:rPr lang="en-GB" noProof="0"/>
              <a:t>3 You delay</a:t>
            </a:r>
          </a:p>
        </p:txBody>
      </p:sp>
      <p:sp>
        <p:nvSpPr>
          <p:cNvPr id="3" name="Content Placeholder 2">
            <a:extLst>
              <a:ext uri="{FF2B5EF4-FFF2-40B4-BE49-F238E27FC236}">
                <a16:creationId xmlns:a16="http://schemas.microsoft.com/office/drawing/2014/main" id="{F7E9CB5A-8302-0D92-FFA9-6A6128EF0743}"/>
              </a:ext>
            </a:extLst>
          </p:cNvPr>
          <p:cNvSpPr>
            <a:spLocks noGrp="1"/>
          </p:cNvSpPr>
          <p:nvPr>
            <p:ph sz="half" idx="1"/>
          </p:nvPr>
        </p:nvSpPr>
        <p:spPr/>
        <p:txBody>
          <a:bodyPr/>
          <a:lstStyle/>
          <a:p>
            <a:r>
              <a:rPr lang="en-GB" noProof="0"/>
              <a:t>At this stage, you should probably have seen the patient.</a:t>
            </a:r>
          </a:p>
          <a:p>
            <a:r>
              <a:rPr lang="en-GB" noProof="0"/>
              <a:t>A few hours later towards the end of your shift, you are fast bleeped because the patient is in worse pain and is now delirious and impossible to settle.</a:t>
            </a:r>
          </a:p>
        </p:txBody>
      </p:sp>
      <p:sp>
        <p:nvSpPr>
          <p:cNvPr id="4" name="Content Placeholder 3">
            <a:extLst>
              <a:ext uri="{FF2B5EF4-FFF2-40B4-BE49-F238E27FC236}">
                <a16:creationId xmlns:a16="http://schemas.microsoft.com/office/drawing/2014/main" id="{848E764B-575B-3B11-5FDD-379DAF1087C1}"/>
              </a:ext>
            </a:extLst>
          </p:cNvPr>
          <p:cNvSpPr>
            <a:spLocks noGrp="1"/>
          </p:cNvSpPr>
          <p:nvPr>
            <p:ph sz="half" idx="2"/>
          </p:nvPr>
        </p:nvSpPr>
        <p:spPr/>
        <p:txBody>
          <a:bodyPr/>
          <a:lstStyle/>
          <a:p>
            <a:pPr marL="0" indent="0">
              <a:buNone/>
            </a:pPr>
            <a:r>
              <a:rPr lang="en-GB" b="1" noProof="0"/>
              <a:t>What should you do now?</a:t>
            </a:r>
          </a:p>
          <a:p>
            <a:r>
              <a:rPr lang="en-GB" noProof="0">
                <a:hlinkClick r:id="rId2" action="ppaction://hlinksldjump"/>
              </a:rPr>
              <a:t>See the patient next</a:t>
            </a:r>
            <a:endParaRPr lang="en-GB" noProof="0"/>
          </a:p>
          <a:p>
            <a:r>
              <a:rPr lang="en-GB" noProof="0">
                <a:hlinkClick r:id="rId3" action="ppaction://hlinksldjump"/>
              </a:rPr>
              <a:t>Advise the nurses to give sublingual midazolam for agitation</a:t>
            </a:r>
            <a:endParaRPr lang="en-GB" noProof="0"/>
          </a:p>
          <a:p>
            <a:r>
              <a:rPr lang="en-GB" noProof="0">
                <a:hlinkClick r:id="rId3" action="ppaction://hlinksldjump"/>
              </a:rPr>
              <a:t>Prioritise other jobs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5735523D-4F4F-D4A6-695A-E69B702179F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C87AFFA9-58C5-3136-62AE-6742AA77E84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95361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A044-3635-DA0C-EB41-902962475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ED683-65E8-F934-5942-17577B662784}"/>
              </a:ext>
            </a:extLst>
          </p:cNvPr>
          <p:cNvSpPr>
            <a:spLocks noGrp="1"/>
          </p:cNvSpPr>
          <p:nvPr>
            <p:ph type="title"/>
          </p:nvPr>
        </p:nvSpPr>
        <p:spPr/>
        <p:txBody>
          <a:bodyPr/>
          <a:lstStyle/>
          <a:p>
            <a:r>
              <a:rPr lang="en-GB" noProof="0"/>
              <a:t>3 Late seeing the patient</a:t>
            </a:r>
          </a:p>
        </p:txBody>
      </p:sp>
      <p:sp>
        <p:nvSpPr>
          <p:cNvPr id="3" name="Content Placeholder 2">
            <a:extLst>
              <a:ext uri="{FF2B5EF4-FFF2-40B4-BE49-F238E27FC236}">
                <a16:creationId xmlns:a16="http://schemas.microsoft.com/office/drawing/2014/main" id="{CF225AF2-20F7-E8AC-C28F-E401158D79C1}"/>
              </a:ext>
            </a:extLst>
          </p:cNvPr>
          <p:cNvSpPr>
            <a:spLocks noGrp="1"/>
          </p:cNvSpPr>
          <p:nvPr>
            <p:ph sz="half" idx="1"/>
          </p:nvPr>
        </p:nvSpPr>
        <p:spPr/>
        <p:txBody>
          <a:bodyPr/>
          <a:lstStyle/>
          <a:p>
            <a:r>
              <a:rPr lang="en-GB" noProof="0"/>
              <a:t>You see the patient. You are told that they are Alex (72 NB) who hasn’t passed urine for 24 hours, and is now delirious with pain.</a:t>
            </a:r>
          </a:p>
          <a:p>
            <a:r>
              <a:rPr lang="en-GB" noProof="0"/>
              <a:t>You decide that, initially, you will try to improve their pain control. You manage to get Alex to take oral paracetamol, and give IV morphine and IM diclofenac for faster action. These have little effect.</a:t>
            </a:r>
          </a:p>
        </p:txBody>
      </p:sp>
      <p:sp>
        <p:nvSpPr>
          <p:cNvPr id="4" name="Content Placeholder 3">
            <a:extLst>
              <a:ext uri="{FF2B5EF4-FFF2-40B4-BE49-F238E27FC236}">
                <a16:creationId xmlns:a16="http://schemas.microsoft.com/office/drawing/2014/main" id="{1E622058-EB93-0A9D-B34F-3644B7B9C80D}"/>
              </a:ext>
            </a:extLst>
          </p:cNvPr>
          <p:cNvSpPr>
            <a:spLocks noGrp="1"/>
          </p:cNvSpPr>
          <p:nvPr>
            <p:ph sz="half" idx="2"/>
          </p:nvPr>
        </p:nvSpPr>
        <p:spPr/>
        <p:txBody>
          <a:bodyPr/>
          <a:lstStyle/>
          <a:p>
            <a:r>
              <a:rPr lang="en-GB" noProof="0"/>
              <a:t>You take more history from Alex’s main nurse. She tells you that Alex had a Hartmann’s procedure (proctosigmoidectomy) with end colostomy, which is draining normally. Alex has a background of mild cognitive impairment, and occasionally becomes disoriented when stressed.</a:t>
            </a:r>
          </a:p>
        </p:txBody>
      </p:sp>
      <p:sp>
        <p:nvSpPr>
          <p:cNvPr id="5" name="Action Button: Get Information 4">
            <a:hlinkClick r:id="rId2" action="ppaction://hlinksldjump" highlightClick="1"/>
            <a:extLst>
              <a:ext uri="{FF2B5EF4-FFF2-40B4-BE49-F238E27FC236}">
                <a16:creationId xmlns:a16="http://schemas.microsoft.com/office/drawing/2014/main" id="{2521C0E1-1404-29D8-D3AD-2C107B658E5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FA5E0440-E103-1B88-8797-27F4D4ECA6B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 action="ppaction://hlinkshowjump?jump=nextslide" highlightClick="1"/>
            <a:extLst>
              <a:ext uri="{FF2B5EF4-FFF2-40B4-BE49-F238E27FC236}">
                <a16:creationId xmlns:a16="http://schemas.microsoft.com/office/drawing/2014/main" id="{FC5D6A04-AFD2-3E81-F78B-63C78EA046F2}"/>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4"/>
            <a:extLst>
              <a:ext uri="{FF2B5EF4-FFF2-40B4-BE49-F238E27FC236}">
                <a16:creationId xmlns:a16="http://schemas.microsoft.com/office/drawing/2014/main" id="{3028D756-ABDE-41B6-0BC2-4CD049EA21D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Tree>
    <p:extLst>
      <p:ext uri="{BB962C8B-B14F-4D97-AF65-F5344CB8AC3E}">
        <p14:creationId xmlns:p14="http://schemas.microsoft.com/office/powerpoint/2010/main" val="3798762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CF772-4661-E681-C150-1B980C1B9B3C}"/>
            </a:ext>
          </a:extLst>
        </p:cNvPr>
        <p:cNvGrpSpPr/>
        <p:nvPr/>
      </p:nvGrpSpPr>
      <p:grpSpPr>
        <a:xfrm>
          <a:off x="0" y="0"/>
          <a:ext cx="0" cy="0"/>
          <a:chOff x="0" y="0"/>
          <a:chExt cx="0" cy="0"/>
        </a:xfrm>
      </p:grpSpPr>
      <p:sp>
        <p:nvSpPr>
          <p:cNvPr id="12" name="Hexagon 11">
            <a:extLst>
              <a:ext uri="{FF2B5EF4-FFF2-40B4-BE49-F238E27FC236}">
                <a16:creationId xmlns:a16="http://schemas.microsoft.com/office/drawing/2014/main" id="{7F8EF764-FF1A-0F8D-83C9-9CDD7DBA58B8}"/>
              </a:ext>
            </a:extLst>
          </p:cNvPr>
          <p:cNvSpPr/>
          <p:nvPr/>
        </p:nvSpPr>
        <p:spPr>
          <a:xfrm rot="19771862">
            <a:off x="5403219" y="2137465"/>
            <a:ext cx="3600000" cy="3117600"/>
          </a:xfrm>
          <a:prstGeom prst="hexagon">
            <a:avLst>
              <a:gd name="adj" fmla="val 28638"/>
              <a:gd name="vf" fmla="val 115470"/>
            </a:avLst>
          </a:prstGeom>
          <a:pattFill prst="pct5">
            <a:fgClr>
              <a:schemeClr val="tx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FF5AEA9D-35C5-A917-DE3E-D202596D3AC8}"/>
              </a:ext>
            </a:extLst>
          </p:cNvPr>
          <p:cNvSpPr>
            <a:spLocks noGrp="1"/>
          </p:cNvSpPr>
          <p:nvPr>
            <p:ph type="title"/>
          </p:nvPr>
        </p:nvSpPr>
        <p:spPr>
          <a:xfrm>
            <a:off x="677334" y="609600"/>
            <a:ext cx="8596668" cy="720000"/>
          </a:xfrm>
        </p:spPr>
        <p:txBody>
          <a:bodyPr/>
          <a:lstStyle/>
          <a:p>
            <a:r>
              <a:rPr lang="en-GB" noProof="0"/>
              <a:t>3 Late examination</a:t>
            </a:r>
          </a:p>
        </p:txBody>
      </p:sp>
      <p:sp>
        <p:nvSpPr>
          <p:cNvPr id="3" name="Content Placeholder 2">
            <a:extLst>
              <a:ext uri="{FF2B5EF4-FFF2-40B4-BE49-F238E27FC236}">
                <a16:creationId xmlns:a16="http://schemas.microsoft.com/office/drawing/2014/main" id="{AA9FB78F-075A-12BF-AE22-C0FCCB2E0E85}"/>
              </a:ext>
            </a:extLst>
          </p:cNvPr>
          <p:cNvSpPr>
            <a:spLocks noGrp="1"/>
          </p:cNvSpPr>
          <p:nvPr>
            <p:ph sz="half" idx="1"/>
          </p:nvPr>
        </p:nvSpPr>
        <p:spPr>
          <a:xfrm>
            <a:off x="677334" y="1329600"/>
            <a:ext cx="4184035" cy="4711761"/>
          </a:xfrm>
        </p:spPr>
        <p:txBody>
          <a:bodyPr>
            <a:normAutofit/>
          </a:bodyPr>
          <a:lstStyle/>
          <a:p>
            <a:r>
              <a:rPr lang="en-GB" noProof="0"/>
              <a:t>You examine the abdomen.</a:t>
            </a:r>
          </a:p>
          <a:p>
            <a:r>
              <a:rPr lang="en-GB" noProof="0"/>
              <a:t>Inspection is normal.</a:t>
            </a:r>
          </a:p>
          <a:p>
            <a:r>
              <a:rPr lang="en-GB" noProof="0"/>
              <a:t>The abdomen is soft and diffusely mildly tender. There is severe tenderness in the suprapubic region. The stoma appears normal.</a:t>
            </a:r>
          </a:p>
          <a:p>
            <a:r>
              <a:rPr lang="en-GB" noProof="0"/>
              <a:t>There is a palpable mass extending from the pubic symphysis halfway to the umbilicus. There are no other masses or organomegaly.</a:t>
            </a:r>
          </a:p>
          <a:p>
            <a:r>
              <a:rPr lang="en-GB" noProof="0"/>
              <a:t>The percussion note of the mass is dull. Auscultation reveals normal bowel sounds and no bruits.</a:t>
            </a:r>
          </a:p>
        </p:txBody>
      </p:sp>
      <p:sp>
        <p:nvSpPr>
          <p:cNvPr id="5" name="Action Button: Get Information 4">
            <a:hlinkClick r:id="rId2" action="ppaction://hlinksldjump" highlightClick="1"/>
            <a:extLst>
              <a:ext uri="{FF2B5EF4-FFF2-40B4-BE49-F238E27FC236}">
                <a16:creationId xmlns:a16="http://schemas.microsoft.com/office/drawing/2014/main" id="{112D8D2D-6F13-9C13-A648-99EE6117888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4034AF6-D386-DCE2-C36F-6FE6BA87495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 action="ppaction://hlinkshowjump?jump=nextslide" highlightClick="1"/>
            <a:extLst>
              <a:ext uri="{FF2B5EF4-FFF2-40B4-BE49-F238E27FC236}">
                <a16:creationId xmlns:a16="http://schemas.microsoft.com/office/drawing/2014/main" id="{07D0B0EE-EC25-B3A5-2AEB-65582307D6FF}"/>
              </a:ext>
            </a:extLst>
          </p:cNvPr>
          <p:cNvSpPr/>
          <p:nvPr/>
        </p:nvSpPr>
        <p:spPr>
          <a:xfrm>
            <a:off x="11472000" y="54063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Document 7">
            <a:hlinkClick r:id="rId4"/>
            <a:extLst>
              <a:ext uri="{FF2B5EF4-FFF2-40B4-BE49-F238E27FC236}">
                <a16:creationId xmlns:a16="http://schemas.microsoft.com/office/drawing/2014/main" id="{B0AA04B7-D456-64A2-2692-42F3F89A130C}"/>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
        <p:nvSpPr>
          <p:cNvPr id="9" name="Oval 8">
            <a:extLst>
              <a:ext uri="{FF2B5EF4-FFF2-40B4-BE49-F238E27FC236}">
                <a16:creationId xmlns:a16="http://schemas.microsoft.com/office/drawing/2014/main" id="{E895CDBD-4D44-6CF8-57F3-FF43326F8583}"/>
              </a:ext>
            </a:extLst>
          </p:cNvPr>
          <p:cNvSpPr/>
          <p:nvPr/>
        </p:nvSpPr>
        <p:spPr>
          <a:xfrm>
            <a:off x="7077219" y="3488680"/>
            <a:ext cx="252000" cy="252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Multiplication Sign 9">
            <a:extLst>
              <a:ext uri="{FF2B5EF4-FFF2-40B4-BE49-F238E27FC236}">
                <a16:creationId xmlns:a16="http://schemas.microsoft.com/office/drawing/2014/main" id="{DEBFF4FC-AE91-A1E8-8B66-F0A68BB7B1FD}"/>
              </a:ext>
            </a:extLst>
          </p:cNvPr>
          <p:cNvSpPr/>
          <p:nvPr/>
        </p:nvSpPr>
        <p:spPr>
          <a:xfrm>
            <a:off x="6843219" y="4686300"/>
            <a:ext cx="720000" cy="720000"/>
          </a:xfrm>
          <a:prstGeom prst="mathMultiply">
            <a:avLst>
              <a:gd name="adj1" fmla="val 8968"/>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Arc 10">
            <a:extLst>
              <a:ext uri="{FF2B5EF4-FFF2-40B4-BE49-F238E27FC236}">
                <a16:creationId xmlns:a16="http://schemas.microsoft.com/office/drawing/2014/main" id="{1DD9ACAE-166C-0BE5-1837-879DB8BCFB3A}"/>
              </a:ext>
            </a:extLst>
          </p:cNvPr>
          <p:cNvSpPr/>
          <p:nvPr/>
        </p:nvSpPr>
        <p:spPr>
          <a:xfrm>
            <a:off x="6655531" y="4463200"/>
            <a:ext cx="1095375" cy="1326160"/>
          </a:xfrm>
          <a:prstGeom prst="arc">
            <a:avLst>
              <a:gd name="adj1" fmla="val 10725572"/>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
        <p:nvSpPr>
          <p:cNvPr id="13" name="Action Button: Go Back or Previous 12">
            <a:hlinkClick r:id="" action="ppaction://hlinkshowjump?jump=previousslide" highlightClick="1"/>
            <a:extLst>
              <a:ext uri="{FF2B5EF4-FFF2-40B4-BE49-F238E27FC236}">
                <a16:creationId xmlns:a16="http://schemas.microsoft.com/office/drawing/2014/main" id="{010FCCE1-C650-5545-6C38-209CFCBBB060}"/>
              </a:ext>
            </a:extLst>
          </p:cNvPr>
          <p:cNvSpPr/>
          <p:nvPr/>
        </p:nvSpPr>
        <p:spPr>
          <a:xfrm>
            <a:off x="11472000" y="61263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4" name="Group 3">
            <a:extLst>
              <a:ext uri="{FF2B5EF4-FFF2-40B4-BE49-F238E27FC236}">
                <a16:creationId xmlns:a16="http://schemas.microsoft.com/office/drawing/2014/main" id="{CDACA0C9-B645-4B1F-E3C7-1F50F7D61AC1}"/>
              </a:ext>
            </a:extLst>
          </p:cNvPr>
          <p:cNvGrpSpPr/>
          <p:nvPr/>
        </p:nvGrpSpPr>
        <p:grpSpPr>
          <a:xfrm>
            <a:off x="7985853" y="4089879"/>
            <a:ext cx="403123" cy="507590"/>
            <a:chOff x="7985853" y="4089879"/>
            <a:chExt cx="403123" cy="507590"/>
          </a:xfrm>
        </p:grpSpPr>
        <p:sp>
          <p:nvSpPr>
            <p:cNvPr id="14" name="Rectangle: Rounded Corners 13">
              <a:extLst>
                <a:ext uri="{FF2B5EF4-FFF2-40B4-BE49-F238E27FC236}">
                  <a16:creationId xmlns:a16="http://schemas.microsoft.com/office/drawing/2014/main" id="{9798D46E-17C4-CD8B-C6AF-CE79C63E115B}"/>
                </a:ext>
              </a:extLst>
            </p:cNvPr>
            <p:cNvSpPr/>
            <p:nvPr/>
          </p:nvSpPr>
          <p:spPr>
            <a:xfrm>
              <a:off x="7985853" y="4089879"/>
              <a:ext cx="403123" cy="5075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4C746AB-897F-AEBD-3A9A-B80DC0F22DB0}"/>
                </a:ext>
              </a:extLst>
            </p:cNvPr>
            <p:cNvSpPr/>
            <p:nvPr/>
          </p:nvSpPr>
          <p:spPr>
            <a:xfrm>
              <a:off x="8040959" y="4159044"/>
              <a:ext cx="277131" cy="1846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78194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5BB8B-DD23-D2D0-7F15-A39F1B175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0D7BF-96CB-6082-544A-1D0F77DB2B07}"/>
              </a:ext>
            </a:extLst>
          </p:cNvPr>
          <p:cNvSpPr>
            <a:spLocks noGrp="1"/>
          </p:cNvSpPr>
          <p:nvPr>
            <p:ph type="title"/>
          </p:nvPr>
        </p:nvSpPr>
        <p:spPr/>
        <p:txBody>
          <a:bodyPr/>
          <a:lstStyle/>
          <a:p>
            <a:r>
              <a:rPr lang="en-GB" noProof="0"/>
              <a:t>3 Late diagnosis</a:t>
            </a:r>
          </a:p>
        </p:txBody>
      </p:sp>
      <p:sp>
        <p:nvSpPr>
          <p:cNvPr id="3" name="Content Placeholder 2">
            <a:extLst>
              <a:ext uri="{FF2B5EF4-FFF2-40B4-BE49-F238E27FC236}">
                <a16:creationId xmlns:a16="http://schemas.microsoft.com/office/drawing/2014/main" id="{335A03B0-C6F2-185A-B715-737AA2CB6422}"/>
              </a:ext>
            </a:extLst>
          </p:cNvPr>
          <p:cNvSpPr>
            <a:spLocks noGrp="1"/>
          </p:cNvSpPr>
          <p:nvPr>
            <p:ph sz="half" idx="1"/>
          </p:nvPr>
        </p:nvSpPr>
        <p:spPr/>
        <p:txBody>
          <a:bodyPr/>
          <a:lstStyle/>
          <a:p>
            <a:r>
              <a:rPr lang="en-GB" noProof="0"/>
              <a:t>You realise that you don’t have time for many investigations, and are eager to make a diagnosis and treat the underlying cause of the pain now.</a:t>
            </a:r>
          </a:p>
        </p:txBody>
      </p:sp>
      <p:sp>
        <p:nvSpPr>
          <p:cNvPr id="4" name="Content Placeholder 3">
            <a:extLst>
              <a:ext uri="{FF2B5EF4-FFF2-40B4-BE49-F238E27FC236}">
                <a16:creationId xmlns:a16="http://schemas.microsoft.com/office/drawing/2014/main" id="{3387089D-0DB0-C7CC-BC8F-B61B334342A8}"/>
              </a:ext>
            </a:extLst>
          </p:cNvPr>
          <p:cNvSpPr>
            <a:spLocks noGrp="1"/>
          </p:cNvSpPr>
          <p:nvPr>
            <p:ph sz="half" idx="2"/>
          </p:nvPr>
        </p:nvSpPr>
        <p:spPr/>
        <p:txBody>
          <a:bodyPr/>
          <a:lstStyle/>
          <a:p>
            <a:pPr marL="0" indent="0">
              <a:buNone/>
            </a:pPr>
            <a:r>
              <a:rPr lang="en-GB" b="1" noProof="0"/>
              <a:t>What is the likely diagnosis?</a:t>
            </a:r>
          </a:p>
          <a:p>
            <a:r>
              <a:rPr lang="en-GB" noProof="0">
                <a:hlinkClick r:id="rId2" action="ppaction://hlinksldjump"/>
              </a:rPr>
              <a:t>Delirium tremens</a:t>
            </a:r>
            <a:endParaRPr lang="en-GB" noProof="0"/>
          </a:p>
          <a:p>
            <a:r>
              <a:rPr lang="en-GB" noProof="0">
                <a:hlinkClick r:id="rId2" action="ppaction://hlinksldjump"/>
              </a:rPr>
              <a:t>Drug reaction</a:t>
            </a:r>
            <a:endParaRPr lang="en-GB" noProof="0"/>
          </a:p>
          <a:p>
            <a:r>
              <a:rPr lang="en-GB" noProof="0">
                <a:hlinkClick r:id="rId2" action="ppaction://hlinksldjump"/>
              </a:rPr>
              <a:t>Mild cognitive impairment</a:t>
            </a:r>
            <a:endParaRPr lang="en-GB" noProof="0"/>
          </a:p>
          <a:p>
            <a:r>
              <a:rPr lang="en-GB" noProof="0">
                <a:hlinkClick r:id="rId2" action="ppaction://hlinksldjump"/>
              </a:rPr>
              <a:t>Sepsis</a:t>
            </a:r>
            <a:endParaRPr lang="en-GB" noProof="0"/>
          </a:p>
          <a:p>
            <a:r>
              <a:rPr lang="en-GB" noProof="0">
                <a:hlinkClick r:id="rId3" action="ppaction://hlinksldjump"/>
              </a:rPr>
              <a:t>Urinary retention</a:t>
            </a:r>
            <a:endParaRPr lang="en-GB" noProof="0"/>
          </a:p>
          <a:p>
            <a:r>
              <a:rPr lang="en-GB" noProof="0">
                <a:hlinkClick r:id="rId2" action="ppaction://hlinksldjump"/>
              </a:rPr>
              <a:t>Other</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AF7612D5-162B-8142-AD44-280D3A15F05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979A920E-72FE-1005-5300-1291D5F9463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6F865175-98E5-D840-C33A-DE8932163013}"/>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3</a:t>
            </a:r>
          </a:p>
        </p:txBody>
      </p:sp>
      <p:sp>
        <p:nvSpPr>
          <p:cNvPr id="8" name="Action Button: Go Back or Previous 7">
            <a:hlinkClick r:id="" action="ppaction://hlinkshowjump?jump=previousslide" highlightClick="1"/>
            <a:extLst>
              <a:ext uri="{FF2B5EF4-FFF2-40B4-BE49-F238E27FC236}">
                <a16:creationId xmlns:a16="http://schemas.microsoft.com/office/drawing/2014/main" id="{4E127B58-F6F7-6897-3BBB-39847E27DED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35119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DCC75D8-459C-90B6-49F7-7E4C112B19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B9558-F313-7D78-FF16-3B0BA04E145D}"/>
              </a:ext>
            </a:extLst>
          </p:cNvPr>
          <p:cNvSpPr>
            <a:spLocks noGrp="1"/>
          </p:cNvSpPr>
          <p:nvPr>
            <p:ph type="title"/>
          </p:nvPr>
        </p:nvSpPr>
        <p:spPr/>
        <p:txBody>
          <a:bodyPr/>
          <a:lstStyle/>
          <a:p>
            <a:r>
              <a:rPr lang="en-GB" noProof="0"/>
              <a:t>3 You delayed negligently</a:t>
            </a:r>
          </a:p>
        </p:txBody>
      </p:sp>
      <p:sp>
        <p:nvSpPr>
          <p:cNvPr id="3" name="Content Placeholder 2">
            <a:extLst>
              <a:ext uri="{FF2B5EF4-FFF2-40B4-BE49-F238E27FC236}">
                <a16:creationId xmlns:a16="http://schemas.microsoft.com/office/drawing/2014/main" id="{4CCFB02B-DCF2-8275-17C7-CE3BDA6D38B4}"/>
              </a:ext>
            </a:extLst>
          </p:cNvPr>
          <p:cNvSpPr>
            <a:spLocks noGrp="1"/>
          </p:cNvSpPr>
          <p:nvPr>
            <p:ph sz="half" idx="1"/>
          </p:nvPr>
        </p:nvSpPr>
        <p:spPr/>
        <p:txBody>
          <a:bodyPr>
            <a:normAutofit/>
          </a:bodyPr>
          <a:lstStyle/>
          <a:p>
            <a:r>
              <a:rPr lang="en-GB" noProof="0"/>
              <a:t>You continue with your shift.</a:t>
            </a:r>
          </a:p>
          <a:p>
            <a:r>
              <a:rPr lang="en-GB" noProof="0"/>
              <a:t>At the end of your shift, you get a frustrated call from your registrar. She was called to catheterise the patient to treat urinary retention.</a:t>
            </a:r>
          </a:p>
          <a:p>
            <a:r>
              <a:rPr lang="en-GB" noProof="0"/>
              <a:t>She drained 2 litres of urine, and there was post-obstructive diuresis syndrome (difficult for the day team to handle).</a:t>
            </a:r>
          </a:p>
          <a:p>
            <a:r>
              <a:rPr lang="en-GB" noProof="0"/>
              <a:t>Alex remained in pain for hours, although thankfully did not come to lasting harm.</a:t>
            </a:r>
          </a:p>
        </p:txBody>
      </p:sp>
      <p:sp>
        <p:nvSpPr>
          <p:cNvPr id="4" name="Content Placeholder 3">
            <a:extLst>
              <a:ext uri="{FF2B5EF4-FFF2-40B4-BE49-F238E27FC236}">
                <a16:creationId xmlns:a16="http://schemas.microsoft.com/office/drawing/2014/main" id="{0DBDC9DF-D276-82A7-B2F5-BAC4499F9C1F}"/>
              </a:ext>
            </a:extLst>
          </p:cNvPr>
          <p:cNvSpPr>
            <a:spLocks noGrp="1"/>
          </p:cNvSpPr>
          <p:nvPr>
            <p:ph sz="half" idx="2"/>
          </p:nvPr>
        </p:nvSpPr>
        <p:spPr/>
        <p:txBody>
          <a:bodyPr>
            <a:normAutofit/>
          </a:bodyPr>
          <a:lstStyle/>
          <a:p>
            <a:r>
              <a:rPr lang="en-GB" noProof="0"/>
              <a:t>An incident form is written.</a:t>
            </a:r>
          </a:p>
          <a:p>
            <a:pPr lvl="1"/>
            <a:r>
              <a:rPr lang="en-GB" noProof="0"/>
              <a:t>This is reviewed by your consultant, who asks to meet with you to discuss what happened.</a:t>
            </a:r>
          </a:p>
          <a:p>
            <a:pPr lvl="1"/>
            <a:r>
              <a:rPr lang="en-GB" noProof="0"/>
              <a:t>You are scheduled for additional training on recognising urinary retention. This affects your reputation among the team</a:t>
            </a:r>
          </a:p>
        </p:txBody>
      </p:sp>
      <p:sp>
        <p:nvSpPr>
          <p:cNvPr id="5" name="Action Button: Get Information 4">
            <a:hlinkClick r:id="rId2" action="ppaction://hlinksldjump" highlightClick="1"/>
            <a:extLst>
              <a:ext uri="{FF2B5EF4-FFF2-40B4-BE49-F238E27FC236}">
                <a16:creationId xmlns:a16="http://schemas.microsoft.com/office/drawing/2014/main" id="{5726F828-9753-6F3E-4AD1-F2CDD3A6AD1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B3B8182D-FEA3-7EB1-7F66-3D4C278C25E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FB502A4B-76FC-B1CC-AB2A-47F243EDB837}"/>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2ACB88BC-2AF7-5D89-56F3-3C65E29A46A0}"/>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BC0BD38D-31A6-2DC8-370F-09945E379790}"/>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508747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8F1E5AD-96F4-117B-83D1-C039BB0A61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3B1D3-D299-10B4-183E-F90B7E6A1275}"/>
              </a:ext>
            </a:extLst>
          </p:cNvPr>
          <p:cNvSpPr>
            <a:spLocks noGrp="1"/>
          </p:cNvSpPr>
          <p:nvPr>
            <p:ph type="title"/>
          </p:nvPr>
        </p:nvSpPr>
        <p:spPr>
          <a:xfrm>
            <a:off x="677334" y="609600"/>
            <a:ext cx="8596668" cy="720000"/>
          </a:xfrm>
        </p:spPr>
        <p:txBody>
          <a:bodyPr/>
          <a:lstStyle/>
          <a:p>
            <a:r>
              <a:rPr lang="en-GB" noProof="0"/>
              <a:t>3 You misdiagnosed</a:t>
            </a:r>
          </a:p>
        </p:txBody>
      </p:sp>
      <p:sp>
        <p:nvSpPr>
          <p:cNvPr id="3" name="Content Placeholder 2">
            <a:extLst>
              <a:ext uri="{FF2B5EF4-FFF2-40B4-BE49-F238E27FC236}">
                <a16:creationId xmlns:a16="http://schemas.microsoft.com/office/drawing/2014/main" id="{196227D3-6E07-F429-0770-2EA64C4E9248}"/>
              </a:ext>
            </a:extLst>
          </p:cNvPr>
          <p:cNvSpPr>
            <a:spLocks noGrp="1"/>
          </p:cNvSpPr>
          <p:nvPr>
            <p:ph sz="half" idx="1"/>
          </p:nvPr>
        </p:nvSpPr>
        <p:spPr/>
        <p:txBody>
          <a:bodyPr/>
          <a:lstStyle/>
          <a:p>
            <a:r>
              <a:rPr lang="en-GB" noProof="0"/>
              <a:t>Because of your earlier delay, this diagnosis was slightly harder, but still should have been obvious as urinary retention.</a:t>
            </a:r>
          </a:p>
          <a:p>
            <a:r>
              <a:rPr lang="en-GB" noProof="0"/>
              <a:t>Because of your misdiagnosis, the wrong management was organised. Retention continued and led to hydronephrosis, leading to AKI. When a catheter was finally inserted, Alex developed post-obstructive diuresis.</a:t>
            </a:r>
          </a:p>
        </p:txBody>
      </p:sp>
      <p:sp>
        <p:nvSpPr>
          <p:cNvPr id="5" name="Action Button: Get Information 4">
            <a:hlinkClick r:id="rId2" action="ppaction://hlinksldjump" highlightClick="1"/>
            <a:extLst>
              <a:ext uri="{FF2B5EF4-FFF2-40B4-BE49-F238E27FC236}">
                <a16:creationId xmlns:a16="http://schemas.microsoft.com/office/drawing/2014/main" id="{E214765F-4681-9AD9-71CB-D46C83405AA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76F00C7-6CA2-5166-AD1D-1335113BFBA7}"/>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0DA95C03-FD39-E6F7-9428-A647095AC832}"/>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0F4B5B54-8019-7970-4547-149A17C3E481}"/>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A1DE04F5-088A-6089-FCBF-894AB0A691BE}"/>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5122" name="Picture 2">
            <a:extLst>
              <a:ext uri="{FF2B5EF4-FFF2-40B4-BE49-F238E27FC236}">
                <a16:creationId xmlns:a16="http://schemas.microsoft.com/office/drawing/2014/main" id="{CB8F2D5E-576E-C515-BFE8-D8BF9BA05B3D}"/>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4" y="1329601"/>
            <a:ext cx="5522925" cy="446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D2B9CE5-B11E-1353-76DE-FBC9239A9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E244E-C9AB-396A-6262-E2DC5F826257}"/>
              </a:ext>
            </a:extLst>
          </p:cNvPr>
          <p:cNvSpPr>
            <a:spLocks noGrp="1"/>
          </p:cNvSpPr>
          <p:nvPr>
            <p:ph type="title"/>
          </p:nvPr>
        </p:nvSpPr>
        <p:spPr/>
        <p:txBody>
          <a:bodyPr/>
          <a:lstStyle/>
          <a:p>
            <a:r>
              <a:rPr lang="en-GB" noProof="0"/>
              <a:t>Urinary Retention - Overview</a:t>
            </a:r>
          </a:p>
        </p:txBody>
      </p:sp>
      <p:sp>
        <p:nvSpPr>
          <p:cNvPr id="3" name="Content Placeholder 2">
            <a:extLst>
              <a:ext uri="{FF2B5EF4-FFF2-40B4-BE49-F238E27FC236}">
                <a16:creationId xmlns:a16="http://schemas.microsoft.com/office/drawing/2014/main" id="{BC20D2B6-F1DB-C4C6-E644-4A8D73CFC323}"/>
              </a:ext>
            </a:extLst>
          </p:cNvPr>
          <p:cNvSpPr>
            <a:spLocks noGrp="1"/>
          </p:cNvSpPr>
          <p:nvPr>
            <p:ph idx="1"/>
          </p:nvPr>
        </p:nvSpPr>
        <p:spPr/>
        <p:txBody>
          <a:bodyPr/>
          <a:lstStyle/>
          <a:p>
            <a:r>
              <a:rPr lang="en-GB" noProof="0">
                <a:solidFill>
                  <a:schemeClr val="bg1"/>
                </a:solidFill>
              </a:rPr>
              <a:t>Onset: within the first few days after surgery</a:t>
            </a:r>
          </a:p>
          <a:p>
            <a:r>
              <a:rPr lang="en-GB" noProof="0">
                <a:solidFill>
                  <a:schemeClr val="bg1"/>
                </a:solidFill>
              </a:rPr>
              <a:t>Urinary retention is a common problem in hospital.</a:t>
            </a:r>
          </a:p>
          <a:p>
            <a:r>
              <a:rPr lang="en-GB" noProof="0">
                <a:solidFill>
                  <a:schemeClr val="bg1"/>
                </a:solidFill>
              </a:rPr>
              <a:t>Surgery and anaesthesia significantly increase the risk, particularly general or spinal anaesthesia, and pelvic surgery.</a:t>
            </a:r>
          </a:p>
          <a:p>
            <a:r>
              <a:rPr lang="en-GB" noProof="0">
                <a:solidFill>
                  <a:schemeClr val="bg1"/>
                </a:solidFill>
              </a:rPr>
              <a:t>The main symptom is suprapubic pain. On assessing the fluid balance chart, you may see lack of passing urine, increased volume when urine is passed, and reduced kidney function (increased creatinine).</a:t>
            </a:r>
          </a:p>
        </p:txBody>
      </p:sp>
      <p:sp>
        <p:nvSpPr>
          <p:cNvPr id="4" name="Action Button: Go Forward or Next 3">
            <a:hlinkClick r:id="" action="ppaction://hlinkshowjump?jump=nextslide" highlightClick="1"/>
            <a:extLst>
              <a:ext uri="{FF2B5EF4-FFF2-40B4-BE49-F238E27FC236}">
                <a16:creationId xmlns:a16="http://schemas.microsoft.com/office/drawing/2014/main" id="{D7B1275E-C07F-07FD-57AE-F7D1AB2D901B}"/>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29FF7508-F569-FAB5-C5AF-255889110B9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966845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8603-881C-ABE1-8C99-C39F3A68011C}"/>
              </a:ext>
            </a:extLst>
          </p:cNvPr>
          <p:cNvSpPr>
            <a:spLocks noGrp="1"/>
          </p:cNvSpPr>
          <p:nvPr>
            <p:ph type="title"/>
          </p:nvPr>
        </p:nvSpPr>
        <p:spPr/>
        <p:txBody>
          <a:bodyPr/>
          <a:lstStyle/>
          <a:p>
            <a:r>
              <a:rPr lang="en-GB" noProof="0"/>
              <a:t>Urinary Retention - Aetiology</a:t>
            </a:r>
          </a:p>
        </p:txBody>
      </p:sp>
      <p:sp>
        <p:nvSpPr>
          <p:cNvPr id="3" name="Text Placeholder 2">
            <a:extLst>
              <a:ext uri="{FF2B5EF4-FFF2-40B4-BE49-F238E27FC236}">
                <a16:creationId xmlns:a16="http://schemas.microsoft.com/office/drawing/2014/main" id="{0AF79F5C-1D2B-D83C-B5D7-B9FE6CD85B34}"/>
              </a:ext>
            </a:extLst>
          </p:cNvPr>
          <p:cNvSpPr>
            <a:spLocks noGrp="1"/>
          </p:cNvSpPr>
          <p:nvPr>
            <p:ph type="body" idx="1"/>
          </p:nvPr>
        </p:nvSpPr>
        <p:spPr/>
        <p:txBody>
          <a:bodyPr/>
          <a:lstStyle/>
          <a:p>
            <a:r>
              <a:rPr lang="en-GB" noProof="0">
                <a:solidFill>
                  <a:schemeClr val="bg1"/>
                </a:solidFill>
              </a:rPr>
              <a:t>Surgical Causes</a:t>
            </a:r>
          </a:p>
        </p:txBody>
      </p:sp>
      <p:sp>
        <p:nvSpPr>
          <p:cNvPr id="4" name="Content Placeholder 3">
            <a:extLst>
              <a:ext uri="{FF2B5EF4-FFF2-40B4-BE49-F238E27FC236}">
                <a16:creationId xmlns:a16="http://schemas.microsoft.com/office/drawing/2014/main" id="{17CCE978-0DFD-B504-3C1D-00B6FAC08DA1}"/>
              </a:ext>
            </a:extLst>
          </p:cNvPr>
          <p:cNvSpPr>
            <a:spLocks noGrp="1"/>
          </p:cNvSpPr>
          <p:nvPr>
            <p:ph sz="half" idx="2"/>
          </p:nvPr>
        </p:nvSpPr>
        <p:spPr/>
        <p:txBody>
          <a:bodyPr/>
          <a:lstStyle/>
          <a:p>
            <a:r>
              <a:rPr lang="en-GB" noProof="0">
                <a:solidFill>
                  <a:schemeClr val="bg1"/>
                </a:solidFill>
              </a:rPr>
              <a:t>Damage to autonomic nerves cause reduced detrusor activity and increased neck of bladder contractility</a:t>
            </a:r>
          </a:p>
          <a:p>
            <a:r>
              <a:rPr lang="en-GB" noProof="0">
                <a:solidFill>
                  <a:schemeClr val="bg1"/>
                </a:solidFill>
              </a:rPr>
              <a:t>Uncontrolled pain causes sympathetic drive, contracting the neck of the bladder</a:t>
            </a:r>
          </a:p>
          <a:p>
            <a:endParaRPr lang="en-GB" noProof="0">
              <a:solidFill>
                <a:schemeClr val="bg1"/>
              </a:solidFill>
            </a:endParaRPr>
          </a:p>
        </p:txBody>
      </p:sp>
      <p:sp>
        <p:nvSpPr>
          <p:cNvPr id="5" name="Text Placeholder 4">
            <a:extLst>
              <a:ext uri="{FF2B5EF4-FFF2-40B4-BE49-F238E27FC236}">
                <a16:creationId xmlns:a16="http://schemas.microsoft.com/office/drawing/2014/main" id="{9DC1F44C-FF50-BBFA-8259-812CD418D0A2}"/>
              </a:ext>
            </a:extLst>
          </p:cNvPr>
          <p:cNvSpPr>
            <a:spLocks noGrp="1"/>
          </p:cNvSpPr>
          <p:nvPr>
            <p:ph type="body" sz="quarter" idx="3"/>
          </p:nvPr>
        </p:nvSpPr>
        <p:spPr/>
        <p:txBody>
          <a:bodyPr/>
          <a:lstStyle/>
          <a:p>
            <a:r>
              <a:rPr lang="en-GB" noProof="0">
                <a:solidFill>
                  <a:schemeClr val="bg1"/>
                </a:solidFill>
              </a:rPr>
              <a:t>Anaesthetic Causes</a:t>
            </a:r>
          </a:p>
        </p:txBody>
      </p:sp>
      <p:sp>
        <p:nvSpPr>
          <p:cNvPr id="6" name="Content Placeholder 5">
            <a:extLst>
              <a:ext uri="{FF2B5EF4-FFF2-40B4-BE49-F238E27FC236}">
                <a16:creationId xmlns:a16="http://schemas.microsoft.com/office/drawing/2014/main" id="{258B4B38-62FB-61C3-1EDD-0672E41D115B}"/>
              </a:ext>
            </a:extLst>
          </p:cNvPr>
          <p:cNvSpPr>
            <a:spLocks noGrp="1"/>
          </p:cNvSpPr>
          <p:nvPr>
            <p:ph sz="quarter" idx="4"/>
          </p:nvPr>
        </p:nvSpPr>
        <p:spPr/>
        <p:txBody>
          <a:bodyPr/>
          <a:lstStyle/>
          <a:p>
            <a:r>
              <a:rPr lang="en-GB" noProof="0">
                <a:solidFill>
                  <a:schemeClr val="bg1"/>
                </a:solidFill>
              </a:rPr>
              <a:t>Drug interactions at the pontine micturition centre or the sacrum (making spinal anaesthetics a higher risk)</a:t>
            </a:r>
          </a:p>
          <a:p>
            <a:r>
              <a:rPr lang="en-GB" noProof="0">
                <a:solidFill>
                  <a:schemeClr val="bg1"/>
                </a:solidFill>
              </a:rPr>
              <a:t>Anaesthetic and analgesic causes smooth muscle relaxation (less detrusor activity)</a:t>
            </a:r>
          </a:p>
        </p:txBody>
      </p:sp>
      <p:sp>
        <p:nvSpPr>
          <p:cNvPr id="7" name="Action Button: Go Forward or Next 6">
            <a:hlinkClick r:id="" action="ppaction://hlinkshowjump?jump=nextslide" highlightClick="1"/>
            <a:extLst>
              <a:ext uri="{FF2B5EF4-FFF2-40B4-BE49-F238E27FC236}">
                <a16:creationId xmlns:a16="http://schemas.microsoft.com/office/drawing/2014/main" id="{0B495AB7-4A51-448D-0C4F-44EF46E23AB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08B1495A-A87D-9EAA-84B6-241B6F1225D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46572DA9-7B0A-56B0-D945-3FC14C29225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8882822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29918E5-2E08-489D-1D0E-EE3DF9DEDC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D4794-6C88-D067-2543-B7A789CCB38F}"/>
              </a:ext>
            </a:extLst>
          </p:cNvPr>
          <p:cNvSpPr>
            <a:spLocks noGrp="1"/>
          </p:cNvSpPr>
          <p:nvPr>
            <p:ph type="title"/>
          </p:nvPr>
        </p:nvSpPr>
        <p:spPr>
          <a:xfrm>
            <a:off x="677334" y="609600"/>
            <a:ext cx="8596668" cy="753979"/>
          </a:xfrm>
        </p:spPr>
        <p:txBody>
          <a:bodyPr/>
          <a:lstStyle/>
          <a:p>
            <a:r>
              <a:rPr lang="en-GB" noProof="0"/>
              <a:t>Urinary Retention - Diagnosis</a:t>
            </a:r>
          </a:p>
        </p:txBody>
      </p:sp>
      <p:sp>
        <p:nvSpPr>
          <p:cNvPr id="3" name="Content Placeholder 2">
            <a:extLst>
              <a:ext uri="{FF2B5EF4-FFF2-40B4-BE49-F238E27FC236}">
                <a16:creationId xmlns:a16="http://schemas.microsoft.com/office/drawing/2014/main" id="{5660EFE7-F184-F577-3FB2-2A82713F928D}"/>
              </a:ext>
            </a:extLst>
          </p:cNvPr>
          <p:cNvSpPr>
            <a:spLocks noGrp="1"/>
          </p:cNvSpPr>
          <p:nvPr>
            <p:ph sz="half" idx="1"/>
          </p:nvPr>
        </p:nvSpPr>
        <p:spPr>
          <a:xfrm>
            <a:off x="677334" y="1363579"/>
            <a:ext cx="4184035" cy="4677782"/>
          </a:xfrm>
        </p:spPr>
        <p:txBody>
          <a:bodyPr>
            <a:normAutofit/>
          </a:bodyPr>
          <a:lstStyle/>
          <a:p>
            <a:r>
              <a:rPr lang="en-GB" noProof="0">
                <a:solidFill>
                  <a:schemeClr val="bg1"/>
                </a:solidFill>
              </a:rPr>
              <a:t>Palpation of the bladder is a useful examination for diagnosis.</a:t>
            </a:r>
          </a:p>
          <a:p>
            <a:r>
              <a:rPr lang="en-GB" noProof="0">
                <a:solidFill>
                  <a:schemeClr val="bg1"/>
                </a:solidFill>
              </a:rPr>
              <a:t>In uncertain cases, diagnosis may be confirmed by bladder point-of-care ultrasound (“bladder scan”), which is a useful skill to have as a foundation doctor and requires minimal training.</a:t>
            </a:r>
          </a:p>
          <a:p>
            <a:pPr lvl="1"/>
            <a:r>
              <a:rPr lang="en-GB" noProof="0">
                <a:solidFill>
                  <a:schemeClr val="bg1"/>
                </a:solidFill>
              </a:rPr>
              <a:t>Place the curvilinear probe just above the pubic symphysis.</a:t>
            </a:r>
          </a:p>
          <a:p>
            <a:pPr lvl="1"/>
            <a:r>
              <a:rPr lang="en-GB" noProof="0">
                <a:solidFill>
                  <a:schemeClr val="bg1"/>
                </a:solidFill>
              </a:rPr>
              <a:t>Assess how high the bladder goes.</a:t>
            </a:r>
          </a:p>
          <a:p>
            <a:pPr lvl="1"/>
            <a:r>
              <a:rPr lang="en-GB" noProof="0">
                <a:solidFill>
                  <a:schemeClr val="bg1"/>
                </a:solidFill>
              </a:rPr>
              <a:t>Take 3 measurements to calculate volume (many machines calculate this automatically).</a:t>
            </a:r>
          </a:p>
        </p:txBody>
      </p:sp>
      <p:sp>
        <p:nvSpPr>
          <p:cNvPr id="5" name="Action Button: Go Forward or Next 4">
            <a:hlinkClick r:id="" action="ppaction://hlinkshowjump?jump=nextslide" highlightClick="1"/>
            <a:extLst>
              <a:ext uri="{FF2B5EF4-FFF2-40B4-BE49-F238E27FC236}">
                <a16:creationId xmlns:a16="http://schemas.microsoft.com/office/drawing/2014/main" id="{89CFA612-D0F8-6472-E580-220A841BF500}"/>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F1DBFA47-0137-8761-B4D2-27FCA6E61CF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074" name="Picture 2" descr="Transverse image displaying large bladder vaginal stripe visible posteriorly.">
            <a:extLst>
              <a:ext uri="{FF2B5EF4-FFF2-40B4-BE49-F238E27FC236}">
                <a16:creationId xmlns:a16="http://schemas.microsoft.com/office/drawing/2014/main" id="{8C2144EA-C28A-FC9A-972B-46044134466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89525" y="2118256"/>
            <a:ext cx="4184650" cy="3169175"/>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12A57979-E87B-30E6-5A4D-AF37DABC92E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56806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0E71-3D56-475B-64E6-529FB9741AC6}"/>
              </a:ext>
            </a:extLst>
          </p:cNvPr>
          <p:cNvSpPr>
            <a:spLocks noGrp="1"/>
          </p:cNvSpPr>
          <p:nvPr>
            <p:ph type="title"/>
          </p:nvPr>
        </p:nvSpPr>
        <p:spPr/>
        <p:txBody>
          <a:bodyPr/>
          <a:lstStyle/>
          <a:p>
            <a:r>
              <a:rPr lang="en-GB" noProof="0"/>
              <a:t>Urinary Retention - Treatment</a:t>
            </a:r>
          </a:p>
        </p:txBody>
      </p:sp>
      <p:sp>
        <p:nvSpPr>
          <p:cNvPr id="3" name="Content Placeholder 2">
            <a:extLst>
              <a:ext uri="{FF2B5EF4-FFF2-40B4-BE49-F238E27FC236}">
                <a16:creationId xmlns:a16="http://schemas.microsoft.com/office/drawing/2014/main" id="{586F4F57-FE53-8218-58B2-E1C0552F8BCD}"/>
              </a:ext>
            </a:extLst>
          </p:cNvPr>
          <p:cNvSpPr>
            <a:spLocks noGrp="1"/>
          </p:cNvSpPr>
          <p:nvPr>
            <p:ph sz="half" idx="1"/>
          </p:nvPr>
        </p:nvSpPr>
        <p:spPr/>
        <p:txBody>
          <a:bodyPr>
            <a:normAutofit lnSpcReduction="10000"/>
          </a:bodyPr>
          <a:lstStyle/>
          <a:p>
            <a:r>
              <a:rPr lang="en-GB" noProof="0">
                <a:solidFill>
                  <a:schemeClr val="bg1"/>
                </a:solidFill>
              </a:rPr>
              <a:t>Urinary retention may be immediately managed with </a:t>
            </a:r>
            <a:r>
              <a:rPr lang="en-GB" b="1" noProof="0">
                <a:solidFill>
                  <a:schemeClr val="bg1"/>
                </a:solidFill>
              </a:rPr>
              <a:t>urinary catheterisation</a:t>
            </a:r>
            <a:r>
              <a:rPr lang="en-GB" noProof="0">
                <a:solidFill>
                  <a:schemeClr val="bg1"/>
                </a:solidFill>
              </a:rPr>
              <a:t>.</a:t>
            </a:r>
          </a:p>
          <a:p>
            <a:pPr lvl="1"/>
            <a:r>
              <a:rPr lang="en-GB" noProof="0">
                <a:solidFill>
                  <a:schemeClr val="bg1"/>
                </a:solidFill>
              </a:rPr>
              <a:t>Suprapubic catheterisation is only used when urethral means have failed repeatedly, or occasionally for long-term patients.</a:t>
            </a:r>
          </a:p>
          <a:p>
            <a:r>
              <a:rPr lang="en-GB" noProof="0">
                <a:solidFill>
                  <a:schemeClr val="bg1"/>
                </a:solidFill>
              </a:rPr>
              <a:t>Be aware of </a:t>
            </a:r>
            <a:r>
              <a:rPr lang="en-GB" b="1" noProof="0">
                <a:solidFill>
                  <a:schemeClr val="bg1"/>
                </a:solidFill>
              </a:rPr>
              <a:t>post-obstructive diuresis</a:t>
            </a:r>
            <a:r>
              <a:rPr lang="en-GB" noProof="0">
                <a:solidFill>
                  <a:schemeClr val="bg1"/>
                </a:solidFill>
              </a:rPr>
              <a:t>, which can cause hypovolaemia and electrolyte disturbance (usually hyponatraemia), requiring inpatient observation for at least 24 hours.</a:t>
            </a:r>
          </a:p>
        </p:txBody>
      </p:sp>
      <p:sp>
        <p:nvSpPr>
          <p:cNvPr id="5" name="Action Button: Go Forward or Next 4">
            <a:hlinkClick r:id="" action="ppaction://hlinkshowjump?jump=nextslide" highlightClick="1"/>
            <a:extLst>
              <a:ext uri="{FF2B5EF4-FFF2-40B4-BE49-F238E27FC236}">
                <a16:creationId xmlns:a16="http://schemas.microsoft.com/office/drawing/2014/main" id="{70BFE825-A4CA-2CBD-EF31-09E126C6E35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776B124-FFFE-4040-22FB-911A6AF24AEE}"/>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4098" name="Picture 2">
            <a:extLst>
              <a:ext uri="{FF2B5EF4-FFF2-40B4-BE49-F238E27FC236}">
                <a16:creationId xmlns:a16="http://schemas.microsoft.com/office/drawing/2014/main" id="{D7910934-5E3E-D895-0599-8D56206FCFA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36339" y="2160588"/>
            <a:ext cx="3291021" cy="3881437"/>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8904CB60-D738-4F80-B265-281F03DF961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9872936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77A60A9-481B-347C-C033-DDB348E702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B8B48-464C-C94C-FB09-0C0674B1E9B0}"/>
              </a:ext>
            </a:extLst>
          </p:cNvPr>
          <p:cNvSpPr>
            <a:spLocks noGrp="1"/>
          </p:cNvSpPr>
          <p:nvPr>
            <p:ph type="title"/>
          </p:nvPr>
        </p:nvSpPr>
        <p:spPr/>
        <p:txBody>
          <a:bodyPr/>
          <a:lstStyle/>
          <a:p>
            <a:r>
              <a:rPr lang="en-GB" noProof="0"/>
              <a:t>Urinary Retention - Treatment</a:t>
            </a:r>
          </a:p>
        </p:txBody>
      </p:sp>
      <p:sp>
        <p:nvSpPr>
          <p:cNvPr id="3" name="Content Placeholder 2">
            <a:extLst>
              <a:ext uri="{FF2B5EF4-FFF2-40B4-BE49-F238E27FC236}">
                <a16:creationId xmlns:a16="http://schemas.microsoft.com/office/drawing/2014/main" id="{AC722A58-CF2A-8D95-F20F-BA0AB4A13763}"/>
              </a:ext>
            </a:extLst>
          </p:cNvPr>
          <p:cNvSpPr>
            <a:spLocks noGrp="1"/>
          </p:cNvSpPr>
          <p:nvPr>
            <p:ph sz="half" idx="1"/>
          </p:nvPr>
        </p:nvSpPr>
        <p:spPr/>
        <p:txBody>
          <a:bodyPr>
            <a:normAutofit/>
          </a:bodyPr>
          <a:lstStyle/>
          <a:p>
            <a:r>
              <a:rPr lang="en-GB" noProof="0">
                <a:solidFill>
                  <a:schemeClr val="bg1"/>
                </a:solidFill>
              </a:rPr>
              <a:t>Urethral catheterisation is a core skill to be familiar with.</a:t>
            </a:r>
          </a:p>
          <a:p>
            <a:r>
              <a:rPr lang="en-GB" noProof="0">
                <a:solidFill>
                  <a:schemeClr val="bg1"/>
                </a:solidFill>
              </a:rPr>
              <a:t>As in this case, you may be the assigned person available on the night shift to perform it (you cannot rely on a ward to have a nurse trained in it, and they will be busy too).</a:t>
            </a:r>
          </a:p>
          <a:p>
            <a:r>
              <a:rPr lang="en-GB" noProof="0">
                <a:solidFill>
                  <a:schemeClr val="bg1"/>
                </a:solidFill>
              </a:rPr>
              <a:t>If you need to refamiliarize yourself with the skill, see the video opposite.</a:t>
            </a:r>
          </a:p>
        </p:txBody>
      </p:sp>
      <p:sp>
        <p:nvSpPr>
          <p:cNvPr id="5" name="Action Button: Go Forward or Next 4">
            <a:hlinkClick r:id="" action="ppaction://hlinkshowjump?jump=nextslide" highlightClick="1"/>
            <a:extLst>
              <a:ext uri="{FF2B5EF4-FFF2-40B4-BE49-F238E27FC236}">
                <a16:creationId xmlns:a16="http://schemas.microsoft.com/office/drawing/2014/main" id="{2C821832-F56C-5BEA-88E7-808FB31A0D2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A41748B-39D8-541B-8FC4-D1B1ADA85E4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B0DDDA62-2298-57E9-65EA-A561286BB80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8">
            <a:hlinkClick r:id="rId3"/>
            <a:extLst>
              <a:ext uri="{FF2B5EF4-FFF2-40B4-BE49-F238E27FC236}">
                <a16:creationId xmlns:a16="http://schemas.microsoft.com/office/drawing/2014/main" id="{8986F402-2BF5-96C2-81C4-F7A5C9AC39D2}"/>
              </a:ext>
            </a:extLst>
          </p:cNvPr>
          <p:cNvPicPr>
            <a:picLocks noChangeAspect="1"/>
          </p:cNvPicPr>
          <p:nvPr/>
        </p:nvPicPr>
        <p:blipFill>
          <a:blip r:embed="rId4"/>
          <a:stretch>
            <a:fillRect/>
          </a:stretch>
        </p:blipFill>
        <p:spPr>
          <a:xfrm>
            <a:off x="5215681" y="2702560"/>
            <a:ext cx="4229904" cy="2377440"/>
          </a:xfrm>
          <a:prstGeom prst="rect">
            <a:avLst/>
          </a:prstGeom>
        </p:spPr>
      </p:pic>
    </p:spTree>
    <p:extLst>
      <p:ext uri="{BB962C8B-B14F-4D97-AF65-F5344CB8AC3E}">
        <p14:creationId xmlns:p14="http://schemas.microsoft.com/office/powerpoint/2010/main" val="214308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AB2378C-1D51-F11D-5BED-AC863E8B3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55743B-75DE-43C2-010E-A0961764F754}"/>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7FAB497D-5972-55DF-46AE-42C9479D4A70}"/>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(AJ Pomajzl; Larry E. Siref, 4 July 2023) “Postoperative Urinary Retention” </a:t>
            </a:r>
            <a:r>
              <a:rPr lang="en-GB" sz="1100" i="1" noProof="0">
                <a:solidFill>
                  <a:schemeClr val="bg1"/>
                </a:solidFill>
              </a:rPr>
              <a:t>StatPearls [Internet], National Library of Medicine</a:t>
            </a:r>
            <a:r>
              <a:rPr lang="en-GB" sz="1100" noProof="0">
                <a:solidFill>
                  <a:schemeClr val="bg1"/>
                </a:solidFill>
              </a:rPr>
              <a:t> [Accessed: 2 October 2025]</a:t>
            </a:r>
            <a:br>
              <a:rPr lang="en-GB" sz="1100" noProof="0">
                <a:solidFill>
                  <a:schemeClr val="bg1"/>
                </a:solidFill>
              </a:rPr>
            </a:br>
            <a:r>
              <a:rPr lang="en-GB" sz="1100" noProof="0">
                <a:solidFill>
                  <a:schemeClr val="bg1"/>
                </a:solidFill>
                <a:hlinkClick r:id="rId2"/>
              </a:rPr>
              <a:t>https://www.ncbi.nlm.nih.gov/books/NBK549844/</a:t>
            </a:r>
            <a:r>
              <a:rPr lang="en-GB" sz="1100" noProof="0">
                <a:solidFill>
                  <a:schemeClr val="bg1"/>
                </a:solidFill>
              </a:rPr>
              <a:t> </a:t>
            </a:r>
            <a:r>
              <a:rPr lang="en-GB" sz="1100" noProof="0">
                <a:solidFill>
                  <a:schemeClr val="bg1"/>
                </a:solidFill>
                <a:hlinkClick r:id="rId3"/>
              </a:rPr>
              <a:t>https://pubmed.ncbi.nlm.nih.gov/31751034</a:t>
            </a:r>
            <a:endParaRPr lang="en-GB" sz="1100" noProof="0">
              <a:solidFill>
                <a:schemeClr val="bg1"/>
              </a:solidFill>
            </a:endParaRPr>
          </a:p>
          <a:p>
            <a:r>
              <a:rPr lang="en-GB" sz="1100" noProof="0">
                <a:solidFill>
                  <a:schemeClr val="bg1"/>
                </a:solidFill>
              </a:rPr>
              <a:t>(Jeremy Rogers and James Hayes, 12 June 2025) “Post-obstructive diuresis” </a:t>
            </a:r>
            <a:r>
              <a:rPr lang="en-GB" sz="1100" i="1" noProof="0">
                <a:solidFill>
                  <a:schemeClr val="bg1"/>
                </a:solidFill>
              </a:rPr>
              <a:t>Life in the Fast Lane</a:t>
            </a:r>
            <a:r>
              <a:rPr lang="en-GB" sz="1100" noProof="0">
                <a:solidFill>
                  <a:schemeClr val="bg1"/>
                </a:solidFill>
              </a:rPr>
              <a:t> [Accessed: 9 October 2025]</a:t>
            </a:r>
            <a:br>
              <a:rPr lang="en-GB" sz="1100" noProof="0">
                <a:solidFill>
                  <a:schemeClr val="bg1"/>
                </a:solidFill>
              </a:rPr>
            </a:br>
            <a:r>
              <a:rPr lang="en-GB" sz="1100" noProof="0">
                <a:solidFill>
                  <a:schemeClr val="bg1"/>
                </a:solidFill>
                <a:hlinkClick r:id="rId4"/>
              </a:rPr>
              <a:t>https://litfl.com/post-obstructive-diuresis/</a:t>
            </a:r>
            <a:endParaRPr lang="en-GB" sz="1100" noProof="0">
              <a:solidFill>
                <a:schemeClr val="bg1"/>
              </a:solidFill>
            </a:endParaRPr>
          </a:p>
          <a:p>
            <a:endParaRPr lang="en-GB" sz="1100" noProof="0">
              <a:solidFill>
                <a:schemeClr val="bg1"/>
              </a:solidFill>
            </a:endParaRPr>
          </a:p>
          <a:p>
            <a:r>
              <a:rPr lang="en-GB" sz="1100" noProof="0">
                <a:solidFill>
                  <a:schemeClr val="bg1"/>
                </a:solidFill>
              </a:rPr>
              <a:t>(Olek Remesz, 15 August 2011) “File:Foley catheter inflated and deflated EN.svg”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5"/>
              </a:rPr>
              <a:t>https://commons.wikimedia.org/wiki/File:Foley_catheter_inflated_and_deflated_EN.svg</a:t>
            </a:r>
            <a:endParaRPr lang="en-GB" sz="1100" noProof="0">
              <a:solidFill>
                <a:schemeClr val="bg1"/>
              </a:solidFill>
            </a:endParaRPr>
          </a:p>
          <a:p>
            <a:r>
              <a:rPr lang="en-GB" sz="1100" noProof="0">
                <a:solidFill>
                  <a:schemeClr val="bg1"/>
                </a:solidFill>
              </a:rPr>
              <a:t>(Ed Burns and Robert Buttner, 8 October 2024) “Normal Sinus Rhythm” </a:t>
            </a:r>
            <a:r>
              <a:rPr lang="en-GB" sz="1100" i="1" noProof="0">
                <a:solidFill>
                  <a:schemeClr val="bg1"/>
                </a:solidFill>
              </a:rPr>
              <a:t>Life in the Fast Lane</a:t>
            </a:r>
            <a:r>
              <a:rPr lang="en-GB" sz="1100" noProof="0">
                <a:solidFill>
                  <a:schemeClr val="bg1"/>
                </a:solidFill>
              </a:rPr>
              <a:t> CC BY-NC-SA 4.0</a:t>
            </a:r>
            <a:br>
              <a:rPr lang="en-GB" sz="1100" noProof="0">
                <a:solidFill>
                  <a:schemeClr val="bg1"/>
                </a:solidFill>
              </a:rPr>
            </a:br>
            <a:r>
              <a:rPr lang="en-GB" sz="1100" noProof="0">
                <a:solidFill>
                  <a:schemeClr val="bg1"/>
                </a:solidFill>
                <a:hlinkClick r:id="rId6"/>
              </a:rPr>
              <a:t>https://litfl.com/normal-sinus-rhythm-ecg-library/</a:t>
            </a:r>
            <a:endParaRPr lang="en-GB" sz="1100" noProof="0">
              <a:solidFill>
                <a:schemeClr val="bg1"/>
              </a:solidFill>
            </a:endParaRPr>
          </a:p>
          <a:p>
            <a:r>
              <a:rPr lang="en-GB" sz="1100" noProof="0">
                <a:solidFill>
                  <a:schemeClr val="bg1"/>
                </a:solidFill>
              </a:rPr>
              <a:t>(Craig Hacking, 29 December 2015) “Normal mobile AP chest x-ray (male)”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7"/>
              </a:rPr>
              <a:t>https://doi.org/10.53347/rID-41941</a:t>
            </a:r>
            <a:endParaRPr lang="en-GB" sz="1100" noProof="0">
              <a:solidFill>
                <a:schemeClr val="bg1"/>
              </a:solidFill>
            </a:endParaRPr>
          </a:p>
          <a:p>
            <a:r>
              <a:rPr lang="en-GB" sz="1100" noProof="0">
                <a:solidFill>
                  <a:schemeClr val="bg1"/>
                </a:solidFill>
              </a:rPr>
              <a:t>(Jeremy Jones, 4 February 2015) “Normal abdominal x-ray”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8"/>
              </a:rPr>
              <a:t>https://radiopaedia.org/cases/34071</a:t>
            </a:r>
            <a:endParaRPr lang="en-GB" sz="1100" noProof="0">
              <a:solidFill>
                <a:schemeClr val="bg1"/>
              </a:solidFill>
            </a:endParaRPr>
          </a:p>
          <a:p>
            <a:r>
              <a:rPr lang="en-GB" sz="1100" noProof="0">
                <a:solidFill>
                  <a:schemeClr val="bg1"/>
                </a:solidFill>
              </a:rPr>
              <a:t>(Mikael Häggström, 15 January 2018) “File:Ultrasound of trabeculated urinary bladder.jpg”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9"/>
              </a:rPr>
              <a:t>https://commons.wikimedia.org/wiki/File:Ultrasound_of_trabeculated_urinary_bladder.jpg</a:t>
            </a:r>
            <a:endParaRPr lang="en-GB" sz="1100" noProof="0">
              <a:solidFill>
                <a:schemeClr val="bg1"/>
              </a:solidFill>
            </a:endParaRPr>
          </a:p>
          <a:p>
            <a:r>
              <a:rPr lang="en-GB" sz="1100" noProof="0">
                <a:solidFill>
                  <a:schemeClr val="bg1"/>
                </a:solidFill>
              </a:rPr>
              <a:t>(Bruno Di Muzio, 14 November 2017) “Acute urinary retention”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10"/>
              </a:rPr>
              <a:t>https://doi.org/10.53347/rID-32117</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86FA7891-1994-4849-9F81-01BDCEAB6370}"/>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08F3304-7AB1-4F50-5C82-1B4309A0D75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11" action="ppaction://hlinksldjump" highlightClick="1"/>
            <a:extLst>
              <a:ext uri="{FF2B5EF4-FFF2-40B4-BE49-F238E27FC236}">
                <a16:creationId xmlns:a16="http://schemas.microsoft.com/office/drawing/2014/main" id="{119E5217-B7A3-01D3-0F2E-BC34E59262C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190512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E50C256-29F1-F094-F72F-BCBFA6100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7D779-8B54-73AB-E7FD-8EA91D570E88}"/>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92004F02-6DE6-6502-248E-5F11291C1940}"/>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(Harmid, 29 August 2008) “File:Infuuszakjes.jpg”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2"/>
              </a:rPr>
              <a:t>https://commons.wikimedia.org/wiki/File:Infuuszakjes.jpg</a:t>
            </a:r>
            <a:endParaRPr lang="en-GB" sz="1100" noProof="0">
              <a:solidFill>
                <a:schemeClr val="bg1"/>
              </a:solidFill>
            </a:endParaRPr>
          </a:p>
          <a:p>
            <a:r>
              <a:rPr lang="en-GB" sz="1100" noProof="0">
                <a:solidFill>
                  <a:schemeClr val="bg1"/>
                </a:solidFill>
              </a:rPr>
              <a:t>(James Heilman, 5 June 2016) “File:NewlyPlaceSubprapubic.jpg”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3"/>
              </a:rPr>
              <a:t>https://commons.wikimedia.org/wiki/File:NewlyPlaceSubprapubic.jpg</a:t>
            </a:r>
            <a:endParaRPr lang="en-GB" sz="1100" noProof="0">
              <a:solidFill>
                <a:schemeClr val="bg1"/>
              </a:solidFill>
            </a:endParaRPr>
          </a:p>
          <a:p>
            <a:r>
              <a:rPr lang="en-GB" sz="1100" noProof="0">
                <a:solidFill>
                  <a:schemeClr val="bg1"/>
                </a:solidFill>
              </a:rPr>
              <a:t>(Bruno Di Muzio, 23 February 2013) “Hydronephrosis due to ureteral stones” Case report </a:t>
            </a:r>
            <a:r>
              <a:rPr lang="en-GB" sz="1100" i="1" noProof="0">
                <a:solidFill>
                  <a:schemeClr val="bg1"/>
                </a:solidFill>
              </a:rPr>
              <a:t>Radiopaedia</a:t>
            </a:r>
            <a:br>
              <a:rPr lang="en-GB" sz="1100" noProof="0">
                <a:solidFill>
                  <a:schemeClr val="bg1"/>
                </a:solidFill>
              </a:rPr>
            </a:br>
            <a:r>
              <a:rPr lang="en-GB" sz="1100" noProof="0">
                <a:solidFill>
                  <a:schemeClr val="bg1"/>
                </a:solidFill>
                <a:hlinkClick r:id="rId4"/>
              </a:rPr>
              <a:t>https://doi.org/10.53347/rID-21885</a:t>
            </a:r>
            <a:endParaRPr lang="en-GB" sz="1100" noProof="0">
              <a:solidFill>
                <a:schemeClr val="bg1"/>
              </a:solidFill>
            </a:endParaRPr>
          </a:p>
          <a:p>
            <a:r>
              <a:rPr lang="en-GB" sz="1100" noProof="0">
                <a:solidFill>
                  <a:schemeClr val="bg1"/>
                </a:solidFill>
              </a:rPr>
              <a:t>(Michael Macias, 9 January 2015) “Ultrasound Leadership Academy: The Basics of Pelvic Transabdominal Ultrasound” </a:t>
            </a:r>
            <a:r>
              <a:rPr lang="en-GB" sz="1100" i="1" noProof="0">
                <a:solidFill>
                  <a:schemeClr val="bg1"/>
                </a:solidFill>
              </a:rPr>
              <a:t>EM Curious</a:t>
            </a:r>
            <a:r>
              <a:rPr lang="en-GB" sz="1100" noProof="0">
                <a:solidFill>
                  <a:schemeClr val="bg1"/>
                </a:solidFill>
              </a:rPr>
              <a:t> CC BY 4.0</a:t>
            </a:r>
            <a:br>
              <a:rPr lang="en-GB" sz="1100" noProof="0">
                <a:solidFill>
                  <a:schemeClr val="bg1"/>
                </a:solidFill>
              </a:rPr>
            </a:br>
            <a:r>
              <a:rPr lang="en-GB" sz="1100" noProof="0">
                <a:solidFill>
                  <a:schemeClr val="bg1"/>
                </a:solidFill>
                <a:hlinkClick r:id="rId5"/>
              </a:rPr>
              <a:t>https://www.emcurious.com/blog-1/2015/1/8/ultrasound-leadership-academy-the-basics-of-pelvic-transabdominal-ultrasound</a:t>
            </a:r>
            <a:endParaRPr lang="en-GB" sz="1100" noProof="0">
              <a:solidFill>
                <a:schemeClr val="bg1"/>
              </a:solidFill>
            </a:endParaRPr>
          </a:p>
          <a:p>
            <a:r>
              <a:rPr lang="en-GB" sz="1100" noProof="0">
                <a:solidFill>
                  <a:schemeClr val="bg1"/>
                </a:solidFill>
              </a:rPr>
              <a:t>(BruceBlaus, 8 April 2016) “File:Foley Catheter Drainage (cropped).png”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6"/>
              </a:rPr>
              <a:t>https://commons.wikimedia.org/wiki/File:Foley_Catheter_Drainage_(cropped).png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387EEC68-0077-EE06-85D7-1C6975DDC9B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2C50880-B58A-5659-F4DC-9CEFE4591E4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7" action="ppaction://hlinksldjump" highlightClick="1"/>
            <a:extLst>
              <a:ext uri="{FF2B5EF4-FFF2-40B4-BE49-F238E27FC236}">
                <a16:creationId xmlns:a16="http://schemas.microsoft.com/office/drawing/2014/main" id="{B78B05A9-511B-5EAD-901C-6B7BE71E043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32568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A9153BD-AC03-F23C-6B8A-EF0F744980E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6CC59D1-FCC5-1C50-BB63-84DCB6B45F89}"/>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3 Decision Tree</a:t>
            </a:r>
          </a:p>
        </p:txBody>
      </p:sp>
      <p:sp>
        <p:nvSpPr>
          <p:cNvPr id="2" name="Action Button: Go Forward or Next 1">
            <a:hlinkClick r:id="" action="ppaction://hlinkshowjump?jump=nextslide" highlightClick="1"/>
            <a:extLst>
              <a:ext uri="{FF2B5EF4-FFF2-40B4-BE49-F238E27FC236}">
                <a16:creationId xmlns:a16="http://schemas.microsoft.com/office/drawing/2014/main" id="{E6DA8A53-642A-E4C8-F0CE-FB1DDBDA245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FB2E8B00-186B-2D76-8886-CD4E82EBAC6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 name="Picture 4" descr="A diagram of a company&#10;&#10;AI-generated content may be incorrect.">
            <a:extLst>
              <a:ext uri="{FF2B5EF4-FFF2-40B4-BE49-F238E27FC236}">
                <a16:creationId xmlns:a16="http://schemas.microsoft.com/office/drawing/2014/main" id="{8052ACA6-E223-E2AD-B036-2AF9B16B3F1B}"/>
              </a:ext>
            </a:extLst>
          </p:cNvPr>
          <p:cNvPicPr>
            <a:picLocks noChangeAspect="1"/>
          </p:cNvPicPr>
          <p:nvPr/>
        </p:nvPicPr>
        <p:blipFill>
          <a:blip r:embed="rId2"/>
          <a:stretch>
            <a:fillRect/>
          </a:stretch>
        </p:blipFill>
        <p:spPr>
          <a:xfrm>
            <a:off x="212309" y="200447"/>
            <a:ext cx="7951977" cy="6457105"/>
          </a:xfrm>
          <a:prstGeom prst="rect">
            <a:avLst/>
          </a:prstGeom>
        </p:spPr>
      </p:pic>
      <p:sp>
        <p:nvSpPr>
          <p:cNvPr id="6" name="Action Button: Get Information 5">
            <a:hlinkClick r:id="rId3" action="ppaction://hlinksldjump" highlightClick="1"/>
            <a:extLst>
              <a:ext uri="{FF2B5EF4-FFF2-40B4-BE49-F238E27FC236}">
                <a16:creationId xmlns:a16="http://schemas.microsoft.com/office/drawing/2014/main" id="{D92EABFB-412C-CBAC-8499-9315F9360DF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5220655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F2934-92D1-2E64-41D5-8C55F05EF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F2E83-3F00-7CF6-6EF2-07EF135B1FCC}"/>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06746344-675D-E1E3-2430-5225F3CDB69A}"/>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F5A11D75-1AB9-8613-4DC7-2A528A7A1ED3}"/>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3</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617CA8F2-A358-E2CA-4B87-03E512CAD2AC}"/>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235B2922-2886-30F0-DA90-819A3B3E6AA5}"/>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B5FD97E7-E25F-1AAE-7E5A-10A5BC42E2B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730618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E4C896D-EC01-DD8C-F310-0819BCF8B1C8}"/>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9224F08A-81C3-98AC-BF45-AF17C0FEDCEF}"/>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9D275E9D-E18A-74D6-CA7E-A8633326BEC4}"/>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4</a:t>
            </a:r>
          </a:p>
        </p:txBody>
      </p:sp>
      <p:sp>
        <p:nvSpPr>
          <p:cNvPr id="4" name="Action Button: Go Forward or Next 3">
            <a:hlinkClick r:id="" action="ppaction://hlinkshowjump?jump=nextslide" highlightClick="1"/>
            <a:extLst>
              <a:ext uri="{FF2B5EF4-FFF2-40B4-BE49-F238E27FC236}">
                <a16:creationId xmlns:a16="http://schemas.microsoft.com/office/drawing/2014/main" id="{86F8E0A1-35D7-270C-8A0C-B5AA9B2107EB}"/>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B91CD271-551A-0039-E95C-A3B3A4028EA8}"/>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513114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68DAF-3309-2E1B-B95D-FCFADBEB5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4CA21-2A04-CB55-2D29-F3A91B11ACEC}"/>
              </a:ext>
            </a:extLst>
          </p:cNvPr>
          <p:cNvSpPr>
            <a:spLocks noGrp="1"/>
          </p:cNvSpPr>
          <p:nvPr>
            <p:ph type="title"/>
          </p:nvPr>
        </p:nvSpPr>
        <p:spPr/>
        <p:txBody>
          <a:bodyPr/>
          <a:lstStyle/>
          <a:p>
            <a:r>
              <a:rPr lang="en-GB" noProof="0"/>
              <a:t>4 Introduction</a:t>
            </a:r>
          </a:p>
        </p:txBody>
      </p:sp>
      <p:sp>
        <p:nvSpPr>
          <p:cNvPr id="3" name="Content Placeholder 2">
            <a:extLst>
              <a:ext uri="{FF2B5EF4-FFF2-40B4-BE49-F238E27FC236}">
                <a16:creationId xmlns:a16="http://schemas.microsoft.com/office/drawing/2014/main" id="{9FFF8CFD-444A-8AFB-DD61-A33E453BD766}"/>
              </a:ext>
            </a:extLst>
          </p:cNvPr>
          <p:cNvSpPr>
            <a:spLocks noGrp="1"/>
          </p:cNvSpPr>
          <p:nvPr>
            <p:ph sz="half" idx="1"/>
          </p:nvPr>
        </p:nvSpPr>
        <p:spPr/>
        <p:txBody>
          <a:bodyPr/>
          <a:lstStyle/>
          <a:p>
            <a:r>
              <a:rPr lang="en-GB" noProof="0"/>
              <a:t>You are an FY1 on a trauma ward in the afternoon.</a:t>
            </a:r>
          </a:p>
          <a:p>
            <a:r>
              <a:rPr lang="en-GB" noProof="0"/>
              <a:t>A nurse is mentioning to a colleague that Paul Lennon, one of the patients, is becoming agitated, scratching his skin constantly, and is pointing to things that are not in the room.</a:t>
            </a:r>
          </a:p>
          <a:p>
            <a:r>
              <a:rPr lang="en-GB" noProof="0"/>
              <a:t>Overhearing this, you join the conversation, and wonder what to do to help.</a:t>
            </a:r>
          </a:p>
        </p:txBody>
      </p:sp>
      <p:sp>
        <p:nvSpPr>
          <p:cNvPr id="4" name="Content Placeholder 3">
            <a:extLst>
              <a:ext uri="{FF2B5EF4-FFF2-40B4-BE49-F238E27FC236}">
                <a16:creationId xmlns:a16="http://schemas.microsoft.com/office/drawing/2014/main" id="{6D58EAD8-3E3C-DBE8-1D9B-209C6FF87C3B}"/>
              </a:ext>
            </a:extLst>
          </p:cNvPr>
          <p:cNvSpPr>
            <a:spLocks noGrp="1"/>
          </p:cNvSpPr>
          <p:nvPr>
            <p:ph sz="half" idx="2"/>
          </p:nvPr>
        </p:nvSpPr>
        <p:spPr/>
        <p:txBody>
          <a:bodyPr/>
          <a:lstStyle/>
          <a:p>
            <a:pPr marL="0" indent="0">
              <a:buNone/>
            </a:pPr>
            <a:r>
              <a:rPr lang="en-GB" b="1" noProof="0"/>
              <a:t>What should you do?</a:t>
            </a:r>
          </a:p>
          <a:p>
            <a:r>
              <a:rPr lang="en-GB" noProof="0">
                <a:hlinkClick r:id="rId2" action="ppaction://hlinksldjump"/>
              </a:rPr>
              <a:t>Advise the nurses to give reassurance and support</a:t>
            </a:r>
            <a:endParaRPr lang="en-GB" noProof="0"/>
          </a:p>
          <a:p>
            <a:r>
              <a:rPr lang="en-GB" noProof="0">
                <a:hlinkClick r:id="rId3" action="ppaction://hlinksldjump"/>
              </a:rPr>
              <a:t>Ask psychiatry to review</a:t>
            </a:r>
            <a:endParaRPr lang="en-GB" noProof="0"/>
          </a:p>
          <a:p>
            <a:r>
              <a:rPr lang="en-GB" noProof="0">
                <a:hlinkClick r:id="rId4" action="ppaction://hlinksldjump"/>
              </a:rPr>
              <a:t>See the patient before deciding what to do</a:t>
            </a:r>
            <a:endParaRPr lang="en-GB" noProof="0"/>
          </a:p>
          <a:p>
            <a:r>
              <a:rPr lang="en-GB" noProof="0">
                <a:hlinkClick r:id="rId2" action="ppaction://hlinksldjump"/>
              </a:rPr>
              <a:t>Prescribe haloperidol IM for the nurses to give</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2FF96206-AC86-99FE-2E54-8BE47EC08C5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D8478516-5637-E052-4A2A-66EF2242555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01105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DAE35-E899-15C6-48ED-8CCD6B800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AAD60-1E6A-250A-6A34-B64FA2D7EBF0}"/>
              </a:ext>
            </a:extLst>
          </p:cNvPr>
          <p:cNvSpPr>
            <a:spLocks noGrp="1"/>
          </p:cNvSpPr>
          <p:nvPr>
            <p:ph type="title"/>
          </p:nvPr>
        </p:nvSpPr>
        <p:spPr/>
        <p:txBody>
          <a:bodyPr/>
          <a:lstStyle/>
          <a:p>
            <a:r>
              <a:rPr lang="en-GB" noProof="0"/>
              <a:t>4 You see the patient</a:t>
            </a:r>
          </a:p>
        </p:txBody>
      </p:sp>
      <p:sp>
        <p:nvSpPr>
          <p:cNvPr id="3" name="Content Placeholder 2">
            <a:extLst>
              <a:ext uri="{FF2B5EF4-FFF2-40B4-BE49-F238E27FC236}">
                <a16:creationId xmlns:a16="http://schemas.microsoft.com/office/drawing/2014/main" id="{CC2872D1-2D6F-66B7-551E-C80FADC5E16D}"/>
              </a:ext>
            </a:extLst>
          </p:cNvPr>
          <p:cNvSpPr>
            <a:spLocks noGrp="1"/>
          </p:cNvSpPr>
          <p:nvPr>
            <p:ph sz="half" idx="1"/>
          </p:nvPr>
        </p:nvSpPr>
        <p:spPr/>
        <p:txBody>
          <a:bodyPr/>
          <a:lstStyle/>
          <a:p>
            <a:r>
              <a:rPr lang="en-GB" noProof="0"/>
              <a:t>You go to see Paul yourself.</a:t>
            </a:r>
          </a:p>
          <a:p>
            <a:r>
              <a:rPr lang="en-GB" noProof="0"/>
              <a:t>Paul is cowered in bed, pointing besides you and telling you that he can see spiders crawling up and down the walls. He tells you that his skin is writhing with ants underneath.</a:t>
            </a:r>
          </a:p>
          <a:p>
            <a:r>
              <a:rPr lang="en-GB" noProof="0"/>
              <a:t>On examination, Paul is sweating and is tachycardic.</a:t>
            </a:r>
          </a:p>
          <a:p>
            <a:pPr marL="0" indent="0">
              <a:buNone/>
            </a:pPr>
            <a:r>
              <a:rPr lang="en-GB" b="1" noProof="0"/>
              <a:t>Read the medical notes!</a:t>
            </a:r>
          </a:p>
        </p:txBody>
      </p:sp>
      <p:sp>
        <p:nvSpPr>
          <p:cNvPr id="4" name="Content Placeholder 3">
            <a:extLst>
              <a:ext uri="{FF2B5EF4-FFF2-40B4-BE49-F238E27FC236}">
                <a16:creationId xmlns:a16="http://schemas.microsoft.com/office/drawing/2014/main" id="{6CA892A7-0D62-DC1D-B29D-9CE66111FC86}"/>
              </a:ext>
            </a:extLst>
          </p:cNvPr>
          <p:cNvSpPr>
            <a:spLocks noGrp="1"/>
          </p:cNvSpPr>
          <p:nvPr>
            <p:ph sz="half" idx="2"/>
          </p:nvPr>
        </p:nvSpPr>
        <p:spPr/>
        <p:txBody>
          <a:bodyPr/>
          <a:lstStyle/>
          <a:p>
            <a:pPr marL="0" indent="0">
              <a:buNone/>
            </a:pPr>
            <a:r>
              <a:rPr lang="en-GB" b="1" noProof="0"/>
              <a:t>What is the most likely diagnosis?</a:t>
            </a:r>
          </a:p>
          <a:p>
            <a:r>
              <a:rPr lang="en-GB" noProof="0">
                <a:hlinkClick r:id="rId2" action="ppaction://hlinksldjump"/>
              </a:rPr>
              <a:t>Delirium</a:t>
            </a:r>
            <a:endParaRPr lang="en-GB" noProof="0"/>
          </a:p>
          <a:p>
            <a:r>
              <a:rPr lang="en-GB" noProof="0">
                <a:hlinkClick r:id="rId3" action="ppaction://hlinksldjump"/>
              </a:rPr>
              <a:t>Delirium tremens</a:t>
            </a:r>
            <a:endParaRPr lang="en-GB" noProof="0"/>
          </a:p>
          <a:p>
            <a:r>
              <a:rPr lang="en-GB" noProof="0">
                <a:hlinkClick r:id="rId2" action="ppaction://hlinksldjump"/>
              </a:rPr>
              <a:t>Manic episode</a:t>
            </a:r>
            <a:endParaRPr lang="en-GB" noProof="0"/>
          </a:p>
          <a:p>
            <a:r>
              <a:rPr lang="en-GB" noProof="0">
                <a:hlinkClick r:id="rId2" action="ppaction://hlinksldjump"/>
              </a:rPr>
              <a:t>Psychosis (first-episode)</a:t>
            </a:r>
            <a:endParaRPr lang="en-GB" noProof="0"/>
          </a:p>
          <a:p>
            <a:r>
              <a:rPr lang="en-GB" noProof="0">
                <a:hlinkClick r:id="rId2" action="ppaction://hlinksldjump"/>
              </a:rPr>
              <a:t>Other</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B1ABD4D0-3A63-13F8-112E-E9B9408D077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DECD866E-A99C-FAC2-3C49-59CCE8B062C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7AD47B7F-8F76-8DA9-444E-E1C788387832}"/>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Tree>
    <p:extLst>
      <p:ext uri="{BB962C8B-B14F-4D97-AF65-F5344CB8AC3E}">
        <p14:creationId xmlns:p14="http://schemas.microsoft.com/office/powerpoint/2010/main" val="737318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B3F59-A1C1-8FF7-F17E-8DE8A16B0D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F2ADCC-F56D-B830-5A7C-6ADF3925E23F}"/>
              </a:ext>
            </a:extLst>
          </p:cNvPr>
          <p:cNvSpPr>
            <a:spLocks noGrp="1"/>
          </p:cNvSpPr>
          <p:nvPr>
            <p:ph type="title"/>
          </p:nvPr>
        </p:nvSpPr>
        <p:spPr/>
        <p:txBody>
          <a:bodyPr/>
          <a:lstStyle/>
          <a:p>
            <a:r>
              <a:rPr lang="en-GB" noProof="0"/>
              <a:t>4 You call liaison psychiatry</a:t>
            </a:r>
          </a:p>
        </p:txBody>
      </p:sp>
      <p:sp>
        <p:nvSpPr>
          <p:cNvPr id="3" name="Content Placeholder 2">
            <a:extLst>
              <a:ext uri="{FF2B5EF4-FFF2-40B4-BE49-F238E27FC236}">
                <a16:creationId xmlns:a16="http://schemas.microsoft.com/office/drawing/2014/main" id="{DB2CC529-B3C1-15FB-AB9A-E51FB7CF5573}"/>
              </a:ext>
            </a:extLst>
          </p:cNvPr>
          <p:cNvSpPr>
            <a:spLocks noGrp="1"/>
          </p:cNvSpPr>
          <p:nvPr>
            <p:ph sz="half" idx="1"/>
          </p:nvPr>
        </p:nvSpPr>
        <p:spPr/>
        <p:txBody>
          <a:bodyPr>
            <a:normAutofit lnSpcReduction="10000"/>
          </a:bodyPr>
          <a:lstStyle/>
          <a:p>
            <a:r>
              <a:rPr lang="en-GB" noProof="0"/>
              <a:t>You call liaison psychiatry and explain the situation. They seem frustrated with you.</a:t>
            </a:r>
          </a:p>
          <a:p>
            <a:r>
              <a:rPr lang="en-GB" noProof="0"/>
              <a:t>They ask you to see the patient first, and to exclude organic causes.</a:t>
            </a:r>
          </a:p>
          <a:p>
            <a:r>
              <a:rPr lang="en-GB" noProof="0"/>
              <a:t>You read in a handbook that common organic causes of psychosis include:</a:t>
            </a:r>
          </a:p>
        </p:txBody>
      </p:sp>
      <p:sp>
        <p:nvSpPr>
          <p:cNvPr id="4" name="Content Placeholder 3">
            <a:extLst>
              <a:ext uri="{FF2B5EF4-FFF2-40B4-BE49-F238E27FC236}">
                <a16:creationId xmlns:a16="http://schemas.microsoft.com/office/drawing/2014/main" id="{8115A085-27B4-EB87-D7B5-AF5E470128B0}"/>
              </a:ext>
            </a:extLst>
          </p:cNvPr>
          <p:cNvSpPr>
            <a:spLocks noGrp="1"/>
          </p:cNvSpPr>
          <p:nvPr>
            <p:ph sz="half" idx="2"/>
          </p:nvPr>
        </p:nvSpPr>
        <p:spPr/>
        <p:txBody>
          <a:bodyPr>
            <a:normAutofit lnSpcReduction="10000"/>
          </a:bodyPr>
          <a:lstStyle/>
          <a:p>
            <a:r>
              <a:rPr lang="en-GB" noProof="0"/>
              <a:t>sleep deprivation</a:t>
            </a:r>
          </a:p>
          <a:p>
            <a:r>
              <a:rPr lang="en-GB" noProof="0"/>
              <a:t>severe anxiety</a:t>
            </a:r>
          </a:p>
          <a:p>
            <a:r>
              <a:rPr lang="en-GB" noProof="0"/>
              <a:t>infections (HIV / AIDS, malaria, syphilis)</a:t>
            </a:r>
          </a:p>
          <a:p>
            <a:r>
              <a:rPr lang="en-GB" noProof="0"/>
              <a:t>dementia and delirium</a:t>
            </a:r>
          </a:p>
          <a:p>
            <a:r>
              <a:rPr lang="en-GB" noProof="0"/>
              <a:t>hypoglycaemia</a:t>
            </a:r>
          </a:p>
          <a:p>
            <a:r>
              <a:rPr lang="en-GB" noProof="0"/>
              <a:t>lupus and other autoimmune disease</a:t>
            </a:r>
          </a:p>
          <a:p>
            <a:r>
              <a:rPr lang="en-GB" noProof="0"/>
              <a:t>brain tumours and abscesses</a:t>
            </a:r>
          </a:p>
          <a:p>
            <a:r>
              <a:rPr lang="en-GB" noProof="0"/>
              <a:t>multiple sclerosis</a:t>
            </a:r>
          </a:p>
          <a:p>
            <a:r>
              <a:rPr lang="en-GB" noProof="0"/>
              <a:t>alcohol or drugs</a:t>
            </a:r>
          </a:p>
        </p:txBody>
      </p:sp>
      <p:sp>
        <p:nvSpPr>
          <p:cNvPr id="5" name="Action Button: Get Information 4">
            <a:hlinkClick r:id="rId2" action="ppaction://hlinksldjump" highlightClick="1"/>
            <a:extLst>
              <a:ext uri="{FF2B5EF4-FFF2-40B4-BE49-F238E27FC236}">
                <a16:creationId xmlns:a16="http://schemas.microsoft.com/office/drawing/2014/main" id="{79DA6FAE-5CB3-EA6B-34DC-82D290F6934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1F5D162-FFE7-A6CD-17F3-B55ECF14E60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Forward or Next 7">
            <a:hlinkClick r:id="rId4" action="ppaction://hlinksldjump" highlightClick="1"/>
            <a:extLst>
              <a:ext uri="{FF2B5EF4-FFF2-40B4-BE49-F238E27FC236}">
                <a16:creationId xmlns:a16="http://schemas.microsoft.com/office/drawing/2014/main" id="{9E028B98-8BCC-FACB-671C-4AEF73ABF636}"/>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405510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B285C-89EE-7D28-9D5E-3E3F56B73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DB820-C957-44D9-896C-F6A802EDC2FC}"/>
              </a:ext>
            </a:extLst>
          </p:cNvPr>
          <p:cNvSpPr>
            <a:spLocks noGrp="1"/>
          </p:cNvSpPr>
          <p:nvPr>
            <p:ph type="title"/>
          </p:nvPr>
        </p:nvSpPr>
        <p:spPr/>
        <p:txBody>
          <a:bodyPr/>
          <a:lstStyle/>
          <a:p>
            <a:r>
              <a:rPr lang="en-GB" noProof="0"/>
              <a:t>4 You further investigate</a:t>
            </a:r>
          </a:p>
        </p:txBody>
      </p:sp>
      <p:sp>
        <p:nvSpPr>
          <p:cNvPr id="3" name="Content Placeholder 2">
            <a:extLst>
              <a:ext uri="{FF2B5EF4-FFF2-40B4-BE49-F238E27FC236}">
                <a16:creationId xmlns:a16="http://schemas.microsoft.com/office/drawing/2014/main" id="{83A9DF0A-758F-E04F-230F-31BCE240679B}"/>
              </a:ext>
            </a:extLst>
          </p:cNvPr>
          <p:cNvSpPr>
            <a:spLocks noGrp="1"/>
          </p:cNvSpPr>
          <p:nvPr>
            <p:ph sz="half" idx="1"/>
          </p:nvPr>
        </p:nvSpPr>
        <p:spPr/>
        <p:txBody>
          <a:bodyPr/>
          <a:lstStyle/>
          <a:p>
            <a:r>
              <a:rPr lang="en-GB" noProof="0"/>
              <a:t>You recall that part of the management of delirium tremens is investigating the severity.</a:t>
            </a:r>
          </a:p>
          <a:p>
            <a:r>
              <a:rPr lang="en-GB" noProof="0"/>
              <a:t>You recall that a detailed alcohol history is important, and that the CIWA-Ar score is often used.</a:t>
            </a:r>
          </a:p>
        </p:txBody>
      </p:sp>
      <p:sp>
        <p:nvSpPr>
          <p:cNvPr id="4" name="Content Placeholder 3">
            <a:extLst>
              <a:ext uri="{FF2B5EF4-FFF2-40B4-BE49-F238E27FC236}">
                <a16:creationId xmlns:a16="http://schemas.microsoft.com/office/drawing/2014/main" id="{27A5390D-FF37-5067-5F3C-5E3AA756E411}"/>
              </a:ext>
            </a:extLst>
          </p:cNvPr>
          <p:cNvSpPr>
            <a:spLocks noGrp="1"/>
          </p:cNvSpPr>
          <p:nvPr>
            <p:ph sz="half" idx="2"/>
          </p:nvPr>
        </p:nvSpPr>
        <p:spPr/>
        <p:txBody>
          <a:bodyPr/>
          <a:lstStyle/>
          <a:p>
            <a:pPr marL="0" indent="0">
              <a:buNone/>
            </a:pPr>
            <a:r>
              <a:rPr lang="en-GB" b="1" noProof="0"/>
              <a:t>Which would you like to do first?</a:t>
            </a:r>
          </a:p>
          <a:p>
            <a:r>
              <a:rPr lang="en-GB" noProof="0">
                <a:hlinkClick r:id="rId2" action="ppaction://hlinksldjump"/>
              </a:rPr>
              <a:t>CIWA-Ar</a:t>
            </a:r>
            <a:endParaRPr lang="en-GB" noProof="0"/>
          </a:p>
          <a:p>
            <a:r>
              <a:rPr lang="en-GB" noProof="0">
                <a:hlinkClick r:id="rId3" action="ppaction://hlinksldjump"/>
              </a:rPr>
              <a:t>Alcohol history</a:t>
            </a:r>
            <a:endParaRPr lang="en-GB" noProof="0"/>
          </a:p>
          <a:p>
            <a:r>
              <a:rPr lang="en-GB" noProof="0">
                <a:hlinkClick r:id="rId4" action="ppaction://hlinksldjump"/>
              </a:rPr>
              <a:t>No assessment</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40AF5FC8-BB54-566E-3793-2C938DBE116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065BEFED-FE3A-9F98-DE07-7891D822AFC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7"/>
            <a:extLst>
              <a:ext uri="{FF2B5EF4-FFF2-40B4-BE49-F238E27FC236}">
                <a16:creationId xmlns:a16="http://schemas.microsoft.com/office/drawing/2014/main" id="{4ECB57DC-39F7-DB8D-C57D-FCF0228D4384}"/>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Tree>
    <p:extLst>
      <p:ext uri="{BB962C8B-B14F-4D97-AF65-F5344CB8AC3E}">
        <p14:creationId xmlns:p14="http://schemas.microsoft.com/office/powerpoint/2010/main" val="34089772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6DAA4-EC17-8D70-DC34-1C9DC4F99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EE576-7E6D-C03F-6856-CEA244B86C90}"/>
              </a:ext>
            </a:extLst>
          </p:cNvPr>
          <p:cNvSpPr>
            <a:spLocks noGrp="1"/>
          </p:cNvSpPr>
          <p:nvPr>
            <p:ph type="title"/>
          </p:nvPr>
        </p:nvSpPr>
        <p:spPr>
          <a:xfrm>
            <a:off x="677334" y="609600"/>
            <a:ext cx="8596668" cy="720000"/>
          </a:xfrm>
        </p:spPr>
        <p:txBody>
          <a:bodyPr/>
          <a:lstStyle/>
          <a:p>
            <a:r>
              <a:rPr lang="en-GB" noProof="0"/>
              <a:t>4 CIWA-Ar calculation</a:t>
            </a:r>
          </a:p>
        </p:txBody>
      </p:sp>
      <p:sp>
        <p:nvSpPr>
          <p:cNvPr id="3" name="Content Placeholder 2">
            <a:extLst>
              <a:ext uri="{FF2B5EF4-FFF2-40B4-BE49-F238E27FC236}">
                <a16:creationId xmlns:a16="http://schemas.microsoft.com/office/drawing/2014/main" id="{AF7B84C6-AD2B-3A65-17DC-74B1BE73751E}"/>
              </a:ext>
            </a:extLst>
          </p:cNvPr>
          <p:cNvSpPr>
            <a:spLocks noGrp="1"/>
          </p:cNvSpPr>
          <p:nvPr>
            <p:ph sz="half" idx="1"/>
          </p:nvPr>
        </p:nvSpPr>
        <p:spPr>
          <a:xfrm>
            <a:off x="677334" y="1329601"/>
            <a:ext cx="4184035" cy="3445600"/>
          </a:xfrm>
        </p:spPr>
        <p:txBody>
          <a:bodyPr>
            <a:normAutofit/>
          </a:bodyPr>
          <a:lstStyle/>
          <a:p>
            <a:r>
              <a:rPr lang="en-GB" noProof="0"/>
              <a:t>You recall that part of the management of delirium tremens is investigating the severity.</a:t>
            </a:r>
          </a:p>
          <a:p>
            <a:r>
              <a:rPr lang="en-GB" noProof="0"/>
              <a:t>You recall that a detailed alcohol history is important, and that the CIWA-Ar score is used.</a:t>
            </a:r>
          </a:p>
          <a:p>
            <a:pPr marL="0" indent="0">
              <a:buNone/>
            </a:pPr>
            <a:r>
              <a:rPr lang="en-GB" b="1" noProof="0"/>
              <a:t>Consult the attached guide on how to score it.</a:t>
            </a:r>
          </a:p>
        </p:txBody>
      </p:sp>
      <p:sp>
        <p:nvSpPr>
          <p:cNvPr id="4" name="Content Placeholder 3">
            <a:extLst>
              <a:ext uri="{FF2B5EF4-FFF2-40B4-BE49-F238E27FC236}">
                <a16:creationId xmlns:a16="http://schemas.microsoft.com/office/drawing/2014/main" id="{9F9F2885-A13B-2453-0619-DEA02F962C67}"/>
              </a:ext>
            </a:extLst>
          </p:cNvPr>
          <p:cNvSpPr>
            <a:spLocks noGrp="1"/>
          </p:cNvSpPr>
          <p:nvPr>
            <p:ph sz="half" idx="2"/>
          </p:nvPr>
        </p:nvSpPr>
        <p:spPr>
          <a:xfrm>
            <a:off x="5089970" y="1329601"/>
            <a:ext cx="4184034" cy="4711762"/>
          </a:xfrm>
        </p:spPr>
        <p:txBody>
          <a:bodyPr>
            <a:normAutofit/>
          </a:bodyPr>
          <a:lstStyle/>
          <a:p>
            <a:pPr marL="0" indent="0">
              <a:buNone/>
            </a:pPr>
            <a:r>
              <a:rPr lang="en-GB" noProof="0"/>
              <a:t>Paul has / is:</a:t>
            </a:r>
          </a:p>
          <a:p>
            <a:r>
              <a:rPr lang="en-GB" noProof="0"/>
              <a:t>mild nausea</a:t>
            </a:r>
            <a:endParaRPr lang="en-GB"/>
          </a:p>
          <a:p>
            <a:r>
              <a:rPr lang="en-GB" noProof="0"/>
              <a:t>palpable non-visible tremor</a:t>
            </a:r>
            <a:endParaRPr lang="en-GB"/>
          </a:p>
          <a:p>
            <a:r>
              <a:rPr lang="en-GB" noProof="0"/>
              <a:t>mild sweating</a:t>
            </a:r>
            <a:endParaRPr lang="en-GB"/>
          </a:p>
          <a:p>
            <a:r>
              <a:rPr lang="en-GB" noProof="0"/>
              <a:t>moderately anxious</a:t>
            </a:r>
            <a:endParaRPr lang="en-GB"/>
          </a:p>
          <a:p>
            <a:r>
              <a:rPr lang="en-GB" noProof="0"/>
              <a:t>very fidgety in bed</a:t>
            </a:r>
            <a:endParaRPr lang="en-GB"/>
          </a:p>
          <a:p>
            <a:r>
              <a:rPr lang="en-GB" noProof="0"/>
              <a:t>moderate itching</a:t>
            </a:r>
            <a:endParaRPr lang="en-GB"/>
          </a:p>
          <a:p>
            <a:r>
              <a:rPr lang="en-GB" noProof="0"/>
              <a:t>no auditory disturbance</a:t>
            </a:r>
            <a:endParaRPr lang="en-GB"/>
          </a:p>
          <a:p>
            <a:r>
              <a:rPr lang="en-GB" noProof="0"/>
              <a:t>severe hallucinations, mild headache</a:t>
            </a:r>
          </a:p>
          <a:p>
            <a:r>
              <a:rPr lang="en-GB" noProof="0"/>
              <a:t>oriented to time and place.</a:t>
            </a:r>
          </a:p>
          <a:p>
            <a:pPr marL="0" indent="0">
              <a:buNone/>
            </a:pPr>
            <a:r>
              <a:rPr lang="en-GB" b="1" noProof="0"/>
              <a:t>What is the correct score?</a:t>
            </a:r>
          </a:p>
        </p:txBody>
      </p:sp>
      <p:sp>
        <p:nvSpPr>
          <p:cNvPr id="5" name="Action Button: Get Information 4">
            <a:hlinkClick r:id="rId2" action="ppaction://hlinksldjump" highlightClick="1"/>
            <a:extLst>
              <a:ext uri="{FF2B5EF4-FFF2-40B4-BE49-F238E27FC236}">
                <a16:creationId xmlns:a16="http://schemas.microsoft.com/office/drawing/2014/main" id="{870BECCB-A6FD-44CC-C950-D9FEA7F90B6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ADFB5D44-768B-18C4-DC32-B8E86C830D6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664B860D-1E04-1D2C-0222-F4D226FC3E7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
        <p:nvSpPr>
          <p:cNvPr id="8" name="Action Button: Go Forward or Next 7">
            <a:hlinkClick r:id="rId5" action="ppaction://hlinksldjump" highlightClick="1"/>
            <a:extLst>
              <a:ext uri="{FF2B5EF4-FFF2-40B4-BE49-F238E27FC236}">
                <a16:creationId xmlns:a16="http://schemas.microsoft.com/office/drawing/2014/main" id="{9F1CAFE5-7A68-EB03-9B15-A7353D67BAEA}"/>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Document 8">
            <a:hlinkClick r:id="rId6" highlightClick="1"/>
            <a:extLst>
              <a:ext uri="{FF2B5EF4-FFF2-40B4-BE49-F238E27FC236}">
                <a16:creationId xmlns:a16="http://schemas.microsoft.com/office/drawing/2014/main" id="{E5C2FA46-8542-E8EA-51CC-CAF9CB1E4B4F}"/>
              </a:ext>
            </a:extLst>
          </p:cNvPr>
          <p:cNvSpPr/>
          <p:nvPr/>
        </p:nvSpPr>
        <p:spPr>
          <a:xfrm>
            <a:off x="2049351" y="5005389"/>
            <a:ext cx="1440000" cy="1440000"/>
          </a:xfrm>
          <a:prstGeom prst="actionButtonDocumen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CIWA</a:t>
            </a:r>
          </a:p>
          <a:p>
            <a:pPr algn="ctr"/>
            <a:r>
              <a:rPr lang="en-GB" err="1"/>
              <a:t>Ar</a:t>
            </a:r>
            <a:endParaRPr lang="en-GB"/>
          </a:p>
        </p:txBody>
      </p:sp>
    </p:spTree>
    <p:extLst>
      <p:ext uri="{BB962C8B-B14F-4D97-AF65-F5344CB8AC3E}">
        <p14:creationId xmlns:p14="http://schemas.microsoft.com/office/powerpoint/2010/main" val="646400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0D95C-B7CB-51D0-9441-3DD1A55121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8C0087-041D-54E1-FE92-79F5ADE5F587}"/>
              </a:ext>
            </a:extLst>
          </p:cNvPr>
          <p:cNvSpPr>
            <a:spLocks noGrp="1"/>
          </p:cNvSpPr>
          <p:nvPr>
            <p:ph type="title"/>
          </p:nvPr>
        </p:nvSpPr>
        <p:spPr/>
        <p:txBody>
          <a:bodyPr/>
          <a:lstStyle/>
          <a:p>
            <a:r>
              <a:rPr lang="en-GB" noProof="0"/>
              <a:t>4 CIWA-Ar answer</a:t>
            </a:r>
          </a:p>
        </p:txBody>
      </p:sp>
      <p:sp>
        <p:nvSpPr>
          <p:cNvPr id="3" name="Content Placeholder 2">
            <a:extLst>
              <a:ext uri="{FF2B5EF4-FFF2-40B4-BE49-F238E27FC236}">
                <a16:creationId xmlns:a16="http://schemas.microsoft.com/office/drawing/2014/main" id="{D5D30106-82B6-11F3-2847-7558ED86FF91}"/>
              </a:ext>
            </a:extLst>
          </p:cNvPr>
          <p:cNvSpPr>
            <a:spLocks noGrp="1"/>
          </p:cNvSpPr>
          <p:nvPr>
            <p:ph sz="half" idx="1"/>
          </p:nvPr>
        </p:nvSpPr>
        <p:spPr/>
        <p:txBody>
          <a:bodyPr/>
          <a:lstStyle/>
          <a:p>
            <a:r>
              <a:rPr lang="en-GB" noProof="0"/>
              <a:t>Depending on your interpretation, a correct score is in the range of 20-25.</a:t>
            </a:r>
          </a:p>
          <a:p>
            <a:r>
              <a:rPr lang="en-GB" noProof="0"/>
              <a:t>Scores above 20 are generally seen as more severe, with many patients requiring more regular monitoring for seizures, and a plan in place for seizures occurring.</a:t>
            </a:r>
          </a:p>
        </p:txBody>
      </p:sp>
      <p:graphicFrame>
        <p:nvGraphicFramePr>
          <p:cNvPr id="9" name="Content Placeholder 8">
            <a:extLst>
              <a:ext uri="{FF2B5EF4-FFF2-40B4-BE49-F238E27FC236}">
                <a16:creationId xmlns:a16="http://schemas.microsoft.com/office/drawing/2014/main" id="{F195998A-6A11-D4EC-F0E3-47DCBEDDF768}"/>
              </a:ext>
            </a:extLst>
          </p:cNvPr>
          <p:cNvGraphicFramePr>
            <a:graphicFrameLocks noGrp="1"/>
          </p:cNvGraphicFramePr>
          <p:nvPr>
            <p:ph sz="half" idx="2"/>
            <p:extLst>
              <p:ext uri="{D42A27DB-BD31-4B8C-83A1-F6EECF244321}">
                <p14:modId xmlns:p14="http://schemas.microsoft.com/office/powerpoint/2010/main" val="3657107791"/>
              </p:ext>
            </p:extLst>
          </p:nvPr>
        </p:nvGraphicFramePr>
        <p:xfrm>
          <a:off x="5089352" y="1533306"/>
          <a:ext cx="4184650" cy="4820920"/>
        </p:xfrm>
        <a:graphic>
          <a:graphicData uri="http://schemas.openxmlformats.org/drawingml/2006/table">
            <a:tbl>
              <a:tblPr firstRow="1" bandRow="1">
                <a:tableStyleId>{5C22544A-7EE6-4342-B048-85BDC9FD1C3A}</a:tableStyleId>
              </a:tblPr>
              <a:tblGrid>
                <a:gridCol w="3308199">
                  <a:extLst>
                    <a:ext uri="{9D8B030D-6E8A-4147-A177-3AD203B41FA5}">
                      <a16:colId xmlns:a16="http://schemas.microsoft.com/office/drawing/2014/main" val="1152755597"/>
                    </a:ext>
                  </a:extLst>
                </a:gridCol>
                <a:gridCol w="876451">
                  <a:extLst>
                    <a:ext uri="{9D8B030D-6E8A-4147-A177-3AD203B41FA5}">
                      <a16:colId xmlns:a16="http://schemas.microsoft.com/office/drawing/2014/main" val="1286876289"/>
                    </a:ext>
                  </a:extLst>
                </a:gridCol>
              </a:tblGrid>
              <a:tr h="370840">
                <a:tc gridSpan="2">
                  <a:txBody>
                    <a:bodyPr/>
                    <a:lstStyle/>
                    <a:p>
                      <a:r>
                        <a:rPr lang="en-GB" noProof="0"/>
                        <a:t>Example</a:t>
                      </a:r>
                    </a:p>
                  </a:txBody>
                  <a:tcPr>
                    <a:solidFill>
                      <a:schemeClr val="accent2"/>
                    </a:solidFill>
                  </a:tcPr>
                </a:tc>
                <a:tc hMerge="1">
                  <a:txBody>
                    <a:bodyPr/>
                    <a:lstStyle/>
                    <a:p>
                      <a:endParaRPr lang="en-GB"/>
                    </a:p>
                  </a:txBody>
                  <a:tcPr>
                    <a:solidFill>
                      <a:schemeClr val="accent2"/>
                    </a:solidFill>
                  </a:tcPr>
                </a:tc>
                <a:extLst>
                  <a:ext uri="{0D108BD9-81ED-4DB2-BD59-A6C34878D82A}">
                    <a16:rowId xmlns:a16="http://schemas.microsoft.com/office/drawing/2014/main" val="1189827437"/>
                  </a:ext>
                </a:extLst>
              </a:tr>
              <a:tr h="370840">
                <a:tc>
                  <a:txBody>
                    <a:bodyPr/>
                    <a:lstStyle/>
                    <a:p>
                      <a:r>
                        <a:rPr lang="en-GB" noProof="0"/>
                        <a:t>Item</a:t>
                      </a:r>
                    </a:p>
                  </a:txBody>
                  <a:tcPr>
                    <a:solidFill>
                      <a:schemeClr val="accent1"/>
                    </a:solidFill>
                  </a:tcPr>
                </a:tc>
                <a:tc>
                  <a:txBody>
                    <a:bodyPr/>
                    <a:lstStyle/>
                    <a:p>
                      <a:r>
                        <a:rPr lang="en-GB" noProof="0"/>
                        <a:t>Score</a:t>
                      </a:r>
                    </a:p>
                  </a:txBody>
                  <a:tcPr>
                    <a:solidFill>
                      <a:schemeClr val="accent1"/>
                    </a:solidFill>
                  </a:tcPr>
                </a:tc>
                <a:extLst>
                  <a:ext uri="{0D108BD9-81ED-4DB2-BD59-A6C34878D82A}">
                    <a16:rowId xmlns:a16="http://schemas.microsoft.com/office/drawing/2014/main" val="4034872970"/>
                  </a:ext>
                </a:extLst>
              </a:tr>
              <a:tr h="370840">
                <a:tc>
                  <a:txBody>
                    <a:bodyPr/>
                    <a:lstStyle/>
                    <a:p>
                      <a:r>
                        <a:rPr lang="en-GB" noProof="0"/>
                        <a:t>Nausea / vomiting</a:t>
                      </a:r>
                    </a:p>
                  </a:txBody>
                  <a:tcPr/>
                </a:tc>
                <a:tc>
                  <a:txBody>
                    <a:bodyPr/>
                    <a:lstStyle/>
                    <a:p>
                      <a:r>
                        <a:rPr lang="en-GB" noProof="0"/>
                        <a:t>1</a:t>
                      </a:r>
                    </a:p>
                  </a:txBody>
                  <a:tcPr/>
                </a:tc>
                <a:extLst>
                  <a:ext uri="{0D108BD9-81ED-4DB2-BD59-A6C34878D82A}">
                    <a16:rowId xmlns:a16="http://schemas.microsoft.com/office/drawing/2014/main" val="2517586286"/>
                  </a:ext>
                </a:extLst>
              </a:tr>
              <a:tr h="370840">
                <a:tc>
                  <a:txBody>
                    <a:bodyPr/>
                    <a:lstStyle/>
                    <a:p>
                      <a:r>
                        <a:rPr lang="en-GB" noProof="0"/>
                        <a:t>Tremor</a:t>
                      </a:r>
                    </a:p>
                  </a:txBody>
                  <a:tcPr/>
                </a:tc>
                <a:tc>
                  <a:txBody>
                    <a:bodyPr/>
                    <a:lstStyle/>
                    <a:p>
                      <a:r>
                        <a:rPr lang="en-GB" noProof="0"/>
                        <a:t>1</a:t>
                      </a:r>
                    </a:p>
                  </a:txBody>
                  <a:tcPr/>
                </a:tc>
                <a:extLst>
                  <a:ext uri="{0D108BD9-81ED-4DB2-BD59-A6C34878D82A}">
                    <a16:rowId xmlns:a16="http://schemas.microsoft.com/office/drawing/2014/main" val="2728068313"/>
                  </a:ext>
                </a:extLst>
              </a:tr>
              <a:tr h="370840">
                <a:tc>
                  <a:txBody>
                    <a:bodyPr/>
                    <a:lstStyle/>
                    <a:p>
                      <a:r>
                        <a:rPr lang="en-GB" noProof="0"/>
                        <a:t>Paroxysmal sweats</a:t>
                      </a:r>
                    </a:p>
                  </a:txBody>
                  <a:tcPr/>
                </a:tc>
                <a:tc>
                  <a:txBody>
                    <a:bodyPr/>
                    <a:lstStyle/>
                    <a:p>
                      <a:r>
                        <a:rPr lang="en-GB" noProof="0"/>
                        <a:t>1</a:t>
                      </a:r>
                    </a:p>
                  </a:txBody>
                  <a:tcPr/>
                </a:tc>
                <a:extLst>
                  <a:ext uri="{0D108BD9-81ED-4DB2-BD59-A6C34878D82A}">
                    <a16:rowId xmlns:a16="http://schemas.microsoft.com/office/drawing/2014/main" val="846901150"/>
                  </a:ext>
                </a:extLst>
              </a:tr>
              <a:tr h="370840">
                <a:tc>
                  <a:txBody>
                    <a:bodyPr/>
                    <a:lstStyle/>
                    <a:p>
                      <a:r>
                        <a:rPr lang="en-GB" noProof="0"/>
                        <a:t>Anxiety</a:t>
                      </a:r>
                    </a:p>
                  </a:txBody>
                  <a:tcPr/>
                </a:tc>
                <a:tc>
                  <a:txBody>
                    <a:bodyPr/>
                    <a:lstStyle/>
                    <a:p>
                      <a:r>
                        <a:rPr lang="en-GB" noProof="0"/>
                        <a:t>4</a:t>
                      </a:r>
                    </a:p>
                  </a:txBody>
                  <a:tcPr/>
                </a:tc>
                <a:extLst>
                  <a:ext uri="{0D108BD9-81ED-4DB2-BD59-A6C34878D82A}">
                    <a16:rowId xmlns:a16="http://schemas.microsoft.com/office/drawing/2014/main" val="339194019"/>
                  </a:ext>
                </a:extLst>
              </a:tr>
              <a:tr h="370840">
                <a:tc>
                  <a:txBody>
                    <a:bodyPr/>
                    <a:lstStyle/>
                    <a:p>
                      <a:r>
                        <a:rPr lang="en-GB" noProof="0"/>
                        <a:t>Agitation</a:t>
                      </a:r>
                    </a:p>
                  </a:txBody>
                  <a:tcPr/>
                </a:tc>
                <a:tc>
                  <a:txBody>
                    <a:bodyPr/>
                    <a:lstStyle/>
                    <a:p>
                      <a:r>
                        <a:rPr lang="en-GB" noProof="0"/>
                        <a:t>6</a:t>
                      </a:r>
                    </a:p>
                  </a:txBody>
                  <a:tcPr/>
                </a:tc>
                <a:extLst>
                  <a:ext uri="{0D108BD9-81ED-4DB2-BD59-A6C34878D82A}">
                    <a16:rowId xmlns:a16="http://schemas.microsoft.com/office/drawing/2014/main" val="2693325271"/>
                  </a:ext>
                </a:extLst>
              </a:tr>
              <a:tr h="370840">
                <a:tc>
                  <a:txBody>
                    <a:bodyPr/>
                    <a:lstStyle/>
                    <a:p>
                      <a:r>
                        <a:rPr lang="en-GB" noProof="0"/>
                        <a:t>Tactile disturbances</a:t>
                      </a:r>
                    </a:p>
                  </a:txBody>
                  <a:tcPr/>
                </a:tc>
                <a:tc>
                  <a:txBody>
                    <a:bodyPr/>
                    <a:lstStyle/>
                    <a:p>
                      <a:r>
                        <a:rPr lang="en-GB" noProof="0"/>
                        <a:t>3</a:t>
                      </a:r>
                    </a:p>
                  </a:txBody>
                  <a:tcPr/>
                </a:tc>
                <a:extLst>
                  <a:ext uri="{0D108BD9-81ED-4DB2-BD59-A6C34878D82A}">
                    <a16:rowId xmlns:a16="http://schemas.microsoft.com/office/drawing/2014/main" val="3456361830"/>
                  </a:ext>
                </a:extLst>
              </a:tr>
              <a:tr h="370840">
                <a:tc>
                  <a:txBody>
                    <a:bodyPr/>
                    <a:lstStyle/>
                    <a:p>
                      <a:r>
                        <a:rPr lang="en-GB" noProof="0"/>
                        <a:t>Auditory disturbances</a:t>
                      </a:r>
                    </a:p>
                  </a:txBody>
                  <a:tcPr/>
                </a:tc>
                <a:tc>
                  <a:txBody>
                    <a:bodyPr/>
                    <a:lstStyle/>
                    <a:p>
                      <a:r>
                        <a:rPr lang="en-GB" noProof="0"/>
                        <a:t>0</a:t>
                      </a:r>
                    </a:p>
                  </a:txBody>
                  <a:tcPr/>
                </a:tc>
                <a:extLst>
                  <a:ext uri="{0D108BD9-81ED-4DB2-BD59-A6C34878D82A}">
                    <a16:rowId xmlns:a16="http://schemas.microsoft.com/office/drawing/2014/main" val="2978277209"/>
                  </a:ext>
                </a:extLst>
              </a:tr>
              <a:tr h="370840">
                <a:tc>
                  <a:txBody>
                    <a:bodyPr/>
                    <a:lstStyle/>
                    <a:p>
                      <a:r>
                        <a:rPr lang="en-GB" noProof="0"/>
                        <a:t>Visual disturbances</a:t>
                      </a:r>
                    </a:p>
                  </a:txBody>
                  <a:tcPr/>
                </a:tc>
                <a:tc>
                  <a:txBody>
                    <a:bodyPr/>
                    <a:lstStyle/>
                    <a:p>
                      <a:r>
                        <a:rPr lang="en-GB" noProof="0"/>
                        <a:t>5</a:t>
                      </a:r>
                    </a:p>
                  </a:txBody>
                  <a:tcPr/>
                </a:tc>
                <a:extLst>
                  <a:ext uri="{0D108BD9-81ED-4DB2-BD59-A6C34878D82A}">
                    <a16:rowId xmlns:a16="http://schemas.microsoft.com/office/drawing/2014/main" val="2946947436"/>
                  </a:ext>
                </a:extLst>
              </a:tr>
              <a:tr h="370840">
                <a:tc>
                  <a:txBody>
                    <a:bodyPr/>
                    <a:lstStyle/>
                    <a:p>
                      <a:r>
                        <a:rPr lang="en-GB" noProof="0"/>
                        <a:t>Headache</a:t>
                      </a:r>
                    </a:p>
                  </a:txBody>
                  <a:tcPr/>
                </a:tc>
                <a:tc>
                  <a:txBody>
                    <a:bodyPr/>
                    <a:lstStyle/>
                    <a:p>
                      <a:r>
                        <a:rPr lang="en-GB" noProof="0"/>
                        <a:t>2</a:t>
                      </a:r>
                    </a:p>
                  </a:txBody>
                  <a:tcPr/>
                </a:tc>
                <a:extLst>
                  <a:ext uri="{0D108BD9-81ED-4DB2-BD59-A6C34878D82A}">
                    <a16:rowId xmlns:a16="http://schemas.microsoft.com/office/drawing/2014/main" val="3127214026"/>
                  </a:ext>
                </a:extLst>
              </a:tr>
              <a:tr h="370840">
                <a:tc>
                  <a:txBody>
                    <a:bodyPr/>
                    <a:lstStyle/>
                    <a:p>
                      <a:r>
                        <a:rPr lang="en-GB" noProof="0"/>
                        <a:t>Orientation</a:t>
                      </a:r>
                    </a:p>
                  </a:txBody>
                  <a:tcPr/>
                </a:tc>
                <a:tc>
                  <a:txBody>
                    <a:bodyPr/>
                    <a:lstStyle/>
                    <a:p>
                      <a:r>
                        <a:rPr lang="en-GB" noProof="0"/>
                        <a:t>0</a:t>
                      </a:r>
                    </a:p>
                  </a:txBody>
                  <a:tcPr/>
                </a:tc>
                <a:extLst>
                  <a:ext uri="{0D108BD9-81ED-4DB2-BD59-A6C34878D82A}">
                    <a16:rowId xmlns:a16="http://schemas.microsoft.com/office/drawing/2014/main" val="1333815809"/>
                  </a:ext>
                </a:extLst>
              </a:tr>
              <a:tr h="370840">
                <a:tc>
                  <a:txBody>
                    <a:bodyPr/>
                    <a:lstStyle/>
                    <a:p>
                      <a:r>
                        <a:rPr lang="en-GB" noProof="0"/>
                        <a:t>Total</a:t>
                      </a:r>
                    </a:p>
                  </a:txBody>
                  <a:tcPr>
                    <a:solidFill>
                      <a:schemeClr val="accent1"/>
                    </a:solidFill>
                  </a:tcPr>
                </a:tc>
                <a:tc>
                  <a:txBody>
                    <a:bodyPr/>
                    <a:lstStyle/>
                    <a:p>
                      <a:r>
                        <a:rPr lang="en-GB" noProof="0"/>
                        <a:t>23</a:t>
                      </a:r>
                    </a:p>
                  </a:txBody>
                  <a:tcPr>
                    <a:solidFill>
                      <a:schemeClr val="accent1"/>
                    </a:solidFill>
                  </a:tcPr>
                </a:tc>
                <a:extLst>
                  <a:ext uri="{0D108BD9-81ED-4DB2-BD59-A6C34878D82A}">
                    <a16:rowId xmlns:a16="http://schemas.microsoft.com/office/drawing/2014/main" val="3631248193"/>
                  </a:ext>
                </a:extLst>
              </a:tr>
            </a:tbl>
          </a:graphicData>
        </a:graphic>
      </p:graphicFrame>
      <p:sp>
        <p:nvSpPr>
          <p:cNvPr id="5" name="Action Button: Get Information 4">
            <a:hlinkClick r:id="rId2" action="ppaction://hlinksldjump" highlightClick="1"/>
            <a:extLst>
              <a:ext uri="{FF2B5EF4-FFF2-40B4-BE49-F238E27FC236}">
                <a16:creationId xmlns:a16="http://schemas.microsoft.com/office/drawing/2014/main" id="{63594C78-E152-0644-094C-6D66599E45C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D6A5FCCD-4871-11AA-338B-92ABC70B790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9517EA4D-AA4F-3C23-B67D-2325CD8699A1}"/>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
        <p:nvSpPr>
          <p:cNvPr id="8" name="Action Button: Go Forward or Next 7">
            <a:hlinkClick r:id="rId5" action="ppaction://hlinksldjump" highlightClick="1"/>
            <a:extLst>
              <a:ext uri="{FF2B5EF4-FFF2-40B4-BE49-F238E27FC236}">
                <a16:creationId xmlns:a16="http://schemas.microsoft.com/office/drawing/2014/main" id="{C7BADB06-E533-51ED-D201-6E7B057A8FC8}"/>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o Back or Previous 9">
            <a:hlinkClick r:id="" action="ppaction://hlinkshowjump?jump=previousslide" highlightClick="1"/>
            <a:extLst>
              <a:ext uri="{FF2B5EF4-FFF2-40B4-BE49-F238E27FC236}">
                <a16:creationId xmlns:a16="http://schemas.microsoft.com/office/drawing/2014/main" id="{6C77712B-71D8-4A01-0604-A77A6F0F989E}"/>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94764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EECF3-9350-B01A-3D89-58C6BB37E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575758-A368-B332-952B-142B7DF9CFCD}"/>
              </a:ext>
            </a:extLst>
          </p:cNvPr>
          <p:cNvSpPr>
            <a:spLocks noGrp="1"/>
          </p:cNvSpPr>
          <p:nvPr>
            <p:ph type="title"/>
          </p:nvPr>
        </p:nvSpPr>
        <p:spPr>
          <a:xfrm>
            <a:off x="677334" y="609600"/>
            <a:ext cx="8596668" cy="720000"/>
          </a:xfrm>
        </p:spPr>
        <p:txBody>
          <a:bodyPr/>
          <a:lstStyle/>
          <a:p>
            <a:r>
              <a:rPr lang="en-GB" noProof="0"/>
              <a:t>4 Alcohol history</a:t>
            </a:r>
          </a:p>
        </p:txBody>
      </p:sp>
      <p:sp>
        <p:nvSpPr>
          <p:cNvPr id="3" name="Content Placeholder 2">
            <a:extLst>
              <a:ext uri="{FF2B5EF4-FFF2-40B4-BE49-F238E27FC236}">
                <a16:creationId xmlns:a16="http://schemas.microsoft.com/office/drawing/2014/main" id="{736D0490-98A7-163F-59AA-57DD8602A19C}"/>
              </a:ext>
            </a:extLst>
          </p:cNvPr>
          <p:cNvSpPr>
            <a:spLocks noGrp="1"/>
          </p:cNvSpPr>
          <p:nvPr>
            <p:ph sz="half" idx="1"/>
          </p:nvPr>
        </p:nvSpPr>
        <p:spPr>
          <a:xfrm>
            <a:off x="677334" y="1329599"/>
            <a:ext cx="8596668" cy="368572"/>
          </a:xfrm>
        </p:spPr>
        <p:txBody>
          <a:bodyPr>
            <a:normAutofit/>
          </a:bodyPr>
          <a:lstStyle/>
          <a:p>
            <a:pPr algn="ctr"/>
            <a:r>
              <a:rPr lang="en-GB" noProof="0"/>
              <a:t>You take an alcohol history, starting with questionnaires.</a:t>
            </a:r>
          </a:p>
        </p:txBody>
      </p:sp>
      <p:sp>
        <p:nvSpPr>
          <p:cNvPr id="4" name="Content Placeholder 3">
            <a:extLst>
              <a:ext uri="{FF2B5EF4-FFF2-40B4-BE49-F238E27FC236}">
                <a16:creationId xmlns:a16="http://schemas.microsoft.com/office/drawing/2014/main" id="{CE45899B-CD76-0169-32A1-FE42748F0801}"/>
              </a:ext>
            </a:extLst>
          </p:cNvPr>
          <p:cNvSpPr>
            <a:spLocks noGrp="1"/>
          </p:cNvSpPr>
          <p:nvPr>
            <p:ph sz="half" idx="2"/>
          </p:nvPr>
        </p:nvSpPr>
        <p:spPr>
          <a:xfrm>
            <a:off x="5089970" y="1698171"/>
            <a:ext cx="4184034" cy="4833258"/>
          </a:xfrm>
        </p:spPr>
        <p:txBody>
          <a:bodyPr>
            <a:normAutofit/>
          </a:bodyPr>
          <a:lstStyle/>
          <a:p>
            <a:pPr marL="0" indent="0">
              <a:buNone/>
            </a:pPr>
            <a:r>
              <a:rPr lang="en-GB" b="1" noProof="0" dirty="0"/>
              <a:t>CAGE</a:t>
            </a:r>
            <a:endParaRPr lang="en-GB" noProof="0" dirty="0"/>
          </a:p>
          <a:p>
            <a:pPr marL="0" indent="0">
              <a:buNone/>
            </a:pPr>
            <a:r>
              <a:rPr lang="en-GB" noProof="0" dirty="0"/>
              <a:t>Have you ever felt that you should </a:t>
            </a:r>
            <a:r>
              <a:rPr lang="en-GB" b="1" noProof="0" dirty="0"/>
              <a:t>cut down</a:t>
            </a:r>
            <a:r>
              <a:rPr lang="en-GB" noProof="0" dirty="0"/>
              <a:t> on your drinking?</a:t>
            </a:r>
          </a:p>
          <a:p>
            <a:pPr marL="0" indent="0">
              <a:buNone/>
            </a:pPr>
            <a:r>
              <a:rPr lang="en-GB" noProof="0" dirty="0"/>
              <a:t>Have you been </a:t>
            </a:r>
            <a:r>
              <a:rPr lang="en-GB" b="1" noProof="0" dirty="0"/>
              <a:t>annoyed</a:t>
            </a:r>
            <a:r>
              <a:rPr lang="en-GB" noProof="0" dirty="0"/>
              <a:t> by others criticising your drinking?</a:t>
            </a:r>
          </a:p>
          <a:p>
            <a:pPr marL="0" indent="0">
              <a:buNone/>
            </a:pPr>
            <a:r>
              <a:rPr lang="en-GB" noProof="0" dirty="0"/>
              <a:t>Have you ever felt </a:t>
            </a:r>
            <a:r>
              <a:rPr lang="en-GB" b="1" noProof="0" dirty="0"/>
              <a:t>guilty</a:t>
            </a:r>
            <a:r>
              <a:rPr lang="en-GB" noProof="0" dirty="0"/>
              <a:t> about your drinking?</a:t>
            </a:r>
          </a:p>
          <a:p>
            <a:pPr marL="0" indent="0">
              <a:buNone/>
            </a:pPr>
            <a:r>
              <a:rPr lang="en-GB" noProof="0" dirty="0"/>
              <a:t>Have you ever had a drink first thing in the morning (as an </a:t>
            </a:r>
            <a:r>
              <a:rPr lang="en-GB" b="1" noProof="0" dirty="0"/>
              <a:t>eye-opener</a:t>
            </a:r>
            <a:r>
              <a:rPr lang="en-GB" noProof="0" dirty="0"/>
              <a:t>) to reduce hangover or get through the day?</a:t>
            </a:r>
          </a:p>
          <a:p>
            <a:pPr marL="0" indent="0">
              <a:buNone/>
            </a:pPr>
            <a:r>
              <a:rPr lang="en-GB" i="1" noProof="0" dirty="0"/>
              <a:t>2 or more is likely problematic</a:t>
            </a:r>
            <a:r>
              <a:rPr lang="en-GB" noProof="0" dirty="0"/>
              <a:t>.</a:t>
            </a:r>
            <a:endParaRPr lang="en-GB" i="1" noProof="0" dirty="0"/>
          </a:p>
        </p:txBody>
      </p:sp>
      <p:sp>
        <p:nvSpPr>
          <p:cNvPr id="5" name="Action Button: Get Information 4">
            <a:hlinkClick r:id="rId2" action="ppaction://hlinksldjump" highlightClick="1"/>
            <a:extLst>
              <a:ext uri="{FF2B5EF4-FFF2-40B4-BE49-F238E27FC236}">
                <a16:creationId xmlns:a16="http://schemas.microsoft.com/office/drawing/2014/main" id="{ADDED747-8A55-B748-EF04-90734D55B5F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C7040981-2E01-E4C3-AF7F-0FDE233D0E6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B0EC900B-36E5-8E9E-0E0D-51CB69088B43}"/>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
        <p:nvSpPr>
          <p:cNvPr id="8" name="Action Button: Go Forward or Next 7">
            <a:hlinkClick r:id="" action="ppaction://hlinkshowjump?jump=nextslide" highlightClick="1"/>
            <a:extLst>
              <a:ext uri="{FF2B5EF4-FFF2-40B4-BE49-F238E27FC236}">
                <a16:creationId xmlns:a16="http://schemas.microsoft.com/office/drawing/2014/main" id="{00E399DE-778A-E59D-D799-E33CA4DD8C7F}"/>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Content Placeholder 3">
            <a:extLst>
              <a:ext uri="{FF2B5EF4-FFF2-40B4-BE49-F238E27FC236}">
                <a16:creationId xmlns:a16="http://schemas.microsoft.com/office/drawing/2014/main" id="{972128D3-00CB-8C22-1630-0856FD6A2FB3}"/>
              </a:ext>
            </a:extLst>
          </p:cNvPr>
          <p:cNvSpPr txBox="1">
            <a:spLocks/>
          </p:cNvSpPr>
          <p:nvPr/>
        </p:nvSpPr>
        <p:spPr>
          <a:xfrm>
            <a:off x="677332" y="1698171"/>
            <a:ext cx="4184034" cy="48332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b="1" noProof="0"/>
              <a:t>AUDIT-C</a:t>
            </a:r>
            <a:endParaRPr lang="en-GB" noProof="0"/>
          </a:p>
          <a:p>
            <a:pPr marL="0" indent="0">
              <a:buFont typeface="Wingdings 3" charset="2"/>
              <a:buNone/>
            </a:pPr>
            <a:r>
              <a:rPr lang="en-GB" noProof="0"/>
              <a:t>How often do you have a drink containing alcohol?</a:t>
            </a:r>
          </a:p>
          <a:p>
            <a:r>
              <a:rPr lang="en-GB" noProof="0"/>
              <a:t>never, monthly, 2-4 times a month, 2-3 times a week, more frequent</a:t>
            </a:r>
          </a:p>
          <a:p>
            <a:pPr marL="0" indent="0">
              <a:buNone/>
            </a:pPr>
            <a:r>
              <a:rPr lang="en-GB" noProof="0"/>
              <a:t>How many units of alcohol do you drink on a typical day when you are drinking?</a:t>
            </a:r>
          </a:p>
          <a:p>
            <a:r>
              <a:rPr lang="en-GB" noProof="0"/>
              <a:t>0-2, 3-4, 5-6, 7-9, 10 or more</a:t>
            </a:r>
          </a:p>
          <a:p>
            <a:pPr marL="0" indent="0">
              <a:buNone/>
            </a:pPr>
            <a:r>
              <a:rPr lang="en-GB" noProof="0"/>
              <a:t>How often have you had 6 or more units if female, or 8 or more if male, on a single occasion in the last year?</a:t>
            </a:r>
          </a:p>
          <a:p>
            <a:r>
              <a:rPr lang="en-GB" noProof="0"/>
              <a:t>never, rare, monthly, weekly, daily</a:t>
            </a:r>
          </a:p>
          <a:p>
            <a:pPr marL="0" indent="0">
              <a:buNone/>
            </a:pPr>
            <a:r>
              <a:rPr lang="en-GB" i="1" noProof="0"/>
              <a:t>5/12 or more should trigger the remaining 7 questions.</a:t>
            </a:r>
          </a:p>
        </p:txBody>
      </p:sp>
    </p:spTree>
    <p:extLst>
      <p:ext uri="{BB962C8B-B14F-4D97-AF65-F5344CB8AC3E}">
        <p14:creationId xmlns:p14="http://schemas.microsoft.com/office/powerpoint/2010/main" val="10964653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C1BD9-7257-C694-2059-9D80764D5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7766E-2C3A-B466-84E4-8D4C7F45B2C3}"/>
              </a:ext>
            </a:extLst>
          </p:cNvPr>
          <p:cNvSpPr>
            <a:spLocks noGrp="1"/>
          </p:cNvSpPr>
          <p:nvPr>
            <p:ph type="title"/>
          </p:nvPr>
        </p:nvSpPr>
        <p:spPr>
          <a:xfrm>
            <a:off x="677334" y="609600"/>
            <a:ext cx="8596668" cy="719999"/>
          </a:xfrm>
        </p:spPr>
        <p:txBody>
          <a:bodyPr/>
          <a:lstStyle/>
          <a:p>
            <a:r>
              <a:rPr lang="en-GB" noProof="0"/>
              <a:t>4 More alcohol history</a:t>
            </a:r>
          </a:p>
        </p:txBody>
      </p:sp>
      <p:sp>
        <p:nvSpPr>
          <p:cNvPr id="3" name="Content Placeholder 2">
            <a:extLst>
              <a:ext uri="{FF2B5EF4-FFF2-40B4-BE49-F238E27FC236}">
                <a16:creationId xmlns:a16="http://schemas.microsoft.com/office/drawing/2014/main" id="{767AA430-F875-2374-DA7A-9CB0F6230D64}"/>
              </a:ext>
            </a:extLst>
          </p:cNvPr>
          <p:cNvSpPr>
            <a:spLocks noGrp="1"/>
          </p:cNvSpPr>
          <p:nvPr>
            <p:ph sz="half" idx="1"/>
          </p:nvPr>
        </p:nvSpPr>
        <p:spPr>
          <a:xfrm>
            <a:off x="677334" y="1698171"/>
            <a:ext cx="4184035" cy="4343190"/>
          </a:xfrm>
        </p:spPr>
        <p:txBody>
          <a:bodyPr/>
          <a:lstStyle/>
          <a:p>
            <a:r>
              <a:rPr lang="en-GB" noProof="0"/>
              <a:t>Alcohol</a:t>
            </a:r>
          </a:p>
          <a:p>
            <a:pPr lvl="1"/>
            <a:r>
              <a:rPr lang="en-GB" noProof="0"/>
              <a:t>Current drinking pattern</a:t>
            </a:r>
          </a:p>
          <a:p>
            <a:pPr lvl="1"/>
            <a:r>
              <a:rPr lang="en-GB" noProof="0"/>
              <a:t>Quantifying alcohol intake</a:t>
            </a:r>
          </a:p>
          <a:p>
            <a:pPr lvl="1"/>
            <a:r>
              <a:rPr lang="en-GB" noProof="0"/>
              <a:t>Drinking behaviours</a:t>
            </a:r>
          </a:p>
          <a:p>
            <a:pPr lvl="1"/>
            <a:r>
              <a:rPr lang="en-GB" noProof="0"/>
              <a:t>Origin of problem</a:t>
            </a:r>
          </a:p>
          <a:p>
            <a:pPr lvl="1"/>
            <a:r>
              <a:rPr lang="en-GB" noProof="0"/>
              <a:t>Attempts at abstinence</a:t>
            </a:r>
          </a:p>
          <a:p>
            <a:r>
              <a:rPr lang="en-GB" noProof="0"/>
              <a:t>Impact</a:t>
            </a:r>
          </a:p>
          <a:p>
            <a:pPr lvl="1"/>
            <a:r>
              <a:rPr lang="en-GB" noProof="0"/>
              <a:t>Biological dependence</a:t>
            </a:r>
          </a:p>
          <a:p>
            <a:pPr lvl="1"/>
            <a:r>
              <a:rPr lang="en-GB" noProof="0"/>
              <a:t>Psychological dependence</a:t>
            </a:r>
          </a:p>
          <a:p>
            <a:pPr lvl="1"/>
            <a:r>
              <a:rPr lang="en-GB" noProof="0"/>
              <a:t>ADLs and relationships</a:t>
            </a:r>
          </a:p>
          <a:p>
            <a:pPr lvl="1"/>
            <a:r>
              <a:rPr lang="en-GB" noProof="0"/>
              <a:t>Driving and crime</a:t>
            </a:r>
          </a:p>
        </p:txBody>
      </p:sp>
      <p:sp>
        <p:nvSpPr>
          <p:cNvPr id="4" name="Content Placeholder 3">
            <a:extLst>
              <a:ext uri="{FF2B5EF4-FFF2-40B4-BE49-F238E27FC236}">
                <a16:creationId xmlns:a16="http://schemas.microsoft.com/office/drawing/2014/main" id="{AD029E40-A901-519F-A974-FA7D0F1863F8}"/>
              </a:ext>
            </a:extLst>
          </p:cNvPr>
          <p:cNvSpPr>
            <a:spLocks noGrp="1"/>
          </p:cNvSpPr>
          <p:nvPr>
            <p:ph sz="half" idx="2"/>
          </p:nvPr>
        </p:nvSpPr>
        <p:spPr>
          <a:xfrm>
            <a:off x="5089970" y="1698171"/>
            <a:ext cx="4184034" cy="4343191"/>
          </a:xfrm>
        </p:spPr>
        <p:txBody>
          <a:bodyPr/>
          <a:lstStyle/>
          <a:p>
            <a:r>
              <a:rPr lang="en-GB" noProof="0" dirty="0"/>
              <a:t>Psychological assessment</a:t>
            </a:r>
          </a:p>
          <a:p>
            <a:r>
              <a:rPr lang="en-GB" noProof="0" dirty="0"/>
              <a:t>Past medical history</a:t>
            </a:r>
          </a:p>
          <a:p>
            <a:r>
              <a:rPr lang="en-GB" noProof="0" dirty="0"/>
              <a:t>Medication review</a:t>
            </a:r>
          </a:p>
          <a:p>
            <a:r>
              <a:rPr lang="en-GB" noProof="0" dirty="0"/>
              <a:t>Social history</a:t>
            </a:r>
          </a:p>
          <a:p>
            <a:pPr lvl="1"/>
            <a:r>
              <a:rPr lang="en-GB" noProof="0" dirty="0"/>
              <a:t>Smoking, recreational drugs</a:t>
            </a:r>
          </a:p>
          <a:p>
            <a:pPr lvl="1"/>
            <a:r>
              <a:rPr lang="en-GB" noProof="0" dirty="0"/>
              <a:t>Gambling and other issues</a:t>
            </a:r>
          </a:p>
        </p:txBody>
      </p:sp>
      <p:sp>
        <p:nvSpPr>
          <p:cNvPr id="5" name="Action Button: Get Information 4">
            <a:hlinkClick r:id="rId2" action="ppaction://hlinksldjump" highlightClick="1"/>
            <a:extLst>
              <a:ext uri="{FF2B5EF4-FFF2-40B4-BE49-F238E27FC236}">
                <a16:creationId xmlns:a16="http://schemas.microsoft.com/office/drawing/2014/main" id="{A68DB0AD-2E44-9A96-732D-47CB1983E6A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87F3049F-AE5F-F3B1-885A-3FD141468D9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8C6A4536-9DCD-E159-B03B-A829B51B50C8}"/>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
        <p:nvSpPr>
          <p:cNvPr id="8" name="Action Button: Go Forward or Next 7">
            <a:hlinkClick r:id="rId5" action="ppaction://hlinksldjump" highlightClick="1"/>
            <a:extLst>
              <a:ext uri="{FF2B5EF4-FFF2-40B4-BE49-F238E27FC236}">
                <a16:creationId xmlns:a16="http://schemas.microsoft.com/office/drawing/2014/main" id="{9F6583F1-AC45-BD9D-0BCF-5560E2E606A4}"/>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Back or Previous 8">
            <a:hlinkClick r:id="" action="ppaction://hlinkshowjump?jump=previousslide" highlightClick="1"/>
            <a:extLst>
              <a:ext uri="{FF2B5EF4-FFF2-40B4-BE49-F238E27FC236}">
                <a16:creationId xmlns:a16="http://schemas.microsoft.com/office/drawing/2014/main" id="{8979EEE1-3233-0CF6-8B86-11317464658F}"/>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Content Placeholder 2">
            <a:extLst>
              <a:ext uri="{FF2B5EF4-FFF2-40B4-BE49-F238E27FC236}">
                <a16:creationId xmlns:a16="http://schemas.microsoft.com/office/drawing/2014/main" id="{34540FC7-B271-339F-3FD9-E345E55F540C}"/>
              </a:ext>
            </a:extLst>
          </p:cNvPr>
          <p:cNvSpPr txBox="1">
            <a:spLocks/>
          </p:cNvSpPr>
          <p:nvPr/>
        </p:nvSpPr>
        <p:spPr>
          <a:xfrm>
            <a:off x="677334" y="1329599"/>
            <a:ext cx="8596668" cy="3685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a:r>
              <a:rPr lang="en-GB" dirty="0"/>
              <a:t>Y</a:t>
            </a:r>
            <a:r>
              <a:rPr lang="en-GB" noProof="0" dirty="0" err="1"/>
              <a:t>ou</a:t>
            </a:r>
            <a:r>
              <a:rPr lang="en-GB" noProof="0" dirty="0"/>
              <a:t> ask more descriptive questions about the following:</a:t>
            </a:r>
          </a:p>
        </p:txBody>
      </p:sp>
    </p:spTree>
    <p:extLst>
      <p:ext uri="{BB962C8B-B14F-4D97-AF65-F5344CB8AC3E}">
        <p14:creationId xmlns:p14="http://schemas.microsoft.com/office/powerpoint/2010/main" val="22676576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F23F6-872C-8732-0DFA-0D6E8A962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35CA2-5373-B08C-0D1C-798036D84197}"/>
              </a:ext>
            </a:extLst>
          </p:cNvPr>
          <p:cNvSpPr>
            <a:spLocks noGrp="1"/>
          </p:cNvSpPr>
          <p:nvPr>
            <p:ph type="title"/>
          </p:nvPr>
        </p:nvSpPr>
        <p:spPr/>
        <p:txBody>
          <a:bodyPr/>
          <a:lstStyle/>
          <a:p>
            <a:r>
              <a:rPr lang="en-GB" noProof="0"/>
              <a:t>4 You consider further assessment</a:t>
            </a:r>
          </a:p>
        </p:txBody>
      </p:sp>
      <p:sp>
        <p:nvSpPr>
          <p:cNvPr id="3" name="Content Placeholder 2">
            <a:extLst>
              <a:ext uri="{FF2B5EF4-FFF2-40B4-BE49-F238E27FC236}">
                <a16:creationId xmlns:a16="http://schemas.microsoft.com/office/drawing/2014/main" id="{C32C4888-117A-27A3-98C9-401DAA77BABE}"/>
              </a:ext>
            </a:extLst>
          </p:cNvPr>
          <p:cNvSpPr>
            <a:spLocks noGrp="1"/>
          </p:cNvSpPr>
          <p:nvPr>
            <p:ph sz="half" idx="1"/>
          </p:nvPr>
        </p:nvSpPr>
        <p:spPr/>
        <p:txBody>
          <a:bodyPr/>
          <a:lstStyle/>
          <a:p>
            <a:endParaRPr lang="en-GB" noProof="0"/>
          </a:p>
        </p:txBody>
      </p:sp>
      <p:sp>
        <p:nvSpPr>
          <p:cNvPr id="4" name="Content Placeholder 3">
            <a:extLst>
              <a:ext uri="{FF2B5EF4-FFF2-40B4-BE49-F238E27FC236}">
                <a16:creationId xmlns:a16="http://schemas.microsoft.com/office/drawing/2014/main" id="{4B87D8CB-A8D8-D9A3-BA28-1492B6BE57F6}"/>
              </a:ext>
            </a:extLst>
          </p:cNvPr>
          <p:cNvSpPr>
            <a:spLocks noGrp="1"/>
          </p:cNvSpPr>
          <p:nvPr>
            <p:ph sz="half" idx="2"/>
          </p:nvPr>
        </p:nvSpPr>
        <p:spPr/>
        <p:txBody>
          <a:bodyPr/>
          <a:lstStyle/>
          <a:p>
            <a:pPr marL="0" indent="0">
              <a:buNone/>
            </a:pPr>
            <a:r>
              <a:rPr lang="en-GB" b="1" noProof="0"/>
              <a:t>Do you want to perform any further assessment?</a:t>
            </a:r>
          </a:p>
          <a:p>
            <a:r>
              <a:rPr lang="en-GB" noProof="0">
                <a:hlinkClick r:id="rId2" action="ppaction://hlinksldjump"/>
              </a:rPr>
              <a:t>Yes</a:t>
            </a:r>
            <a:endParaRPr lang="en-GB" noProof="0"/>
          </a:p>
          <a:p>
            <a:r>
              <a:rPr lang="en-GB" noProof="0">
                <a:hlinkClick r:id="rId3" action="ppaction://hlinksldjump"/>
              </a:rPr>
              <a:t>No</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D896233A-2513-51F6-33F2-4228B41B027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6EC95B1E-2DAE-D976-4712-7BEFD6B4271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10590BB1-5004-B2A4-D907-B5AC9232DD3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Tree>
    <p:extLst>
      <p:ext uri="{BB962C8B-B14F-4D97-AF65-F5344CB8AC3E}">
        <p14:creationId xmlns:p14="http://schemas.microsoft.com/office/powerpoint/2010/main" val="21101785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6E9CD-ED0F-296B-2EC7-602C10975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241BE-EF3C-A96B-838D-DDB0033D5B25}"/>
              </a:ext>
            </a:extLst>
          </p:cNvPr>
          <p:cNvSpPr>
            <a:spLocks noGrp="1"/>
          </p:cNvSpPr>
          <p:nvPr>
            <p:ph type="title"/>
          </p:nvPr>
        </p:nvSpPr>
        <p:spPr>
          <a:xfrm>
            <a:off x="677334" y="609600"/>
            <a:ext cx="8596668" cy="720000"/>
          </a:xfrm>
        </p:spPr>
        <p:txBody>
          <a:bodyPr/>
          <a:lstStyle/>
          <a:p>
            <a:r>
              <a:rPr lang="en-GB" noProof="0"/>
              <a:t>4 You move on to treatment</a:t>
            </a:r>
          </a:p>
        </p:txBody>
      </p:sp>
      <p:sp>
        <p:nvSpPr>
          <p:cNvPr id="3" name="Content Placeholder 2">
            <a:extLst>
              <a:ext uri="{FF2B5EF4-FFF2-40B4-BE49-F238E27FC236}">
                <a16:creationId xmlns:a16="http://schemas.microsoft.com/office/drawing/2014/main" id="{49C558AA-6016-8199-52DE-2C623637EE36}"/>
              </a:ext>
            </a:extLst>
          </p:cNvPr>
          <p:cNvSpPr>
            <a:spLocks noGrp="1"/>
          </p:cNvSpPr>
          <p:nvPr>
            <p:ph sz="half" idx="1"/>
          </p:nvPr>
        </p:nvSpPr>
        <p:spPr>
          <a:xfrm>
            <a:off x="677334" y="1440000"/>
            <a:ext cx="4184035" cy="4808400"/>
          </a:xfrm>
        </p:spPr>
        <p:txBody>
          <a:bodyPr>
            <a:normAutofit/>
          </a:bodyPr>
          <a:lstStyle/>
          <a:p>
            <a:r>
              <a:rPr lang="en-GB" noProof="0"/>
              <a:t>With your assessment completed, you consider prescribing, bearing in mind Paul’s current medications and medical conditions.</a:t>
            </a:r>
          </a:p>
        </p:txBody>
      </p:sp>
      <p:sp>
        <p:nvSpPr>
          <p:cNvPr id="4" name="Content Placeholder 3">
            <a:extLst>
              <a:ext uri="{FF2B5EF4-FFF2-40B4-BE49-F238E27FC236}">
                <a16:creationId xmlns:a16="http://schemas.microsoft.com/office/drawing/2014/main" id="{235F0123-F105-9B27-F561-2CA2B99747F1}"/>
              </a:ext>
            </a:extLst>
          </p:cNvPr>
          <p:cNvSpPr>
            <a:spLocks noGrp="1"/>
          </p:cNvSpPr>
          <p:nvPr>
            <p:ph sz="half" idx="2"/>
          </p:nvPr>
        </p:nvSpPr>
        <p:spPr>
          <a:xfrm>
            <a:off x="5089970" y="1440001"/>
            <a:ext cx="4184034" cy="4914146"/>
          </a:xfrm>
        </p:spPr>
        <p:txBody>
          <a:bodyPr>
            <a:normAutofit/>
          </a:bodyPr>
          <a:lstStyle/>
          <a:p>
            <a:pPr marL="0" indent="0">
              <a:buNone/>
            </a:pPr>
            <a:r>
              <a:rPr lang="en-GB" b="1" noProof="0"/>
              <a:t>What is the best drug treatment?</a:t>
            </a:r>
          </a:p>
          <a:p>
            <a:r>
              <a:rPr lang="en-GB" noProof="0">
                <a:hlinkClick r:id="rId2" action="ppaction://hlinksldjump"/>
              </a:rPr>
              <a:t>B vitamins (e.g. Pabrinex) IV</a:t>
            </a:r>
            <a:endParaRPr lang="en-GB" noProof="0"/>
          </a:p>
          <a:p>
            <a:r>
              <a:rPr lang="en-GB" noProof="0">
                <a:hlinkClick r:id="rId3" action="ppaction://hlinksldjump"/>
              </a:rPr>
              <a:t>Diazepam 10 mg IV</a:t>
            </a:r>
            <a:endParaRPr lang="en-GB" noProof="0"/>
          </a:p>
          <a:p>
            <a:r>
              <a:rPr lang="en-GB" noProof="0">
                <a:hlinkClick r:id="rId2" action="ppaction://hlinksldjump"/>
              </a:rPr>
              <a:t>Disulfiram 200 mg oral</a:t>
            </a:r>
            <a:endParaRPr lang="en-GB" noProof="0"/>
          </a:p>
          <a:p>
            <a:r>
              <a:rPr lang="en-GB" noProof="0">
                <a:hlinkClick r:id="rId2" action="ppaction://hlinksldjump"/>
              </a:rPr>
              <a:t>Lorazepam 1 mg IV</a:t>
            </a:r>
            <a:endParaRPr lang="en-GB" noProof="0"/>
          </a:p>
          <a:p>
            <a:r>
              <a:rPr lang="en-GB" noProof="0">
                <a:hlinkClick r:id="rId4" action="ppaction://hlinksldjump"/>
              </a:rPr>
              <a:t>Lorazepam 4 mg IV</a:t>
            </a:r>
            <a:endParaRPr lang="en-GB" noProof="0"/>
          </a:p>
          <a:p>
            <a:r>
              <a:rPr lang="en-GB" noProof="0">
                <a:hlinkClick r:id="rId5" action="ppaction://hlinksldjump"/>
              </a:rPr>
              <a:t>Lorazepam 20 mg IV</a:t>
            </a:r>
            <a:endParaRPr lang="en-GB" noProof="0"/>
          </a:p>
          <a:p>
            <a:r>
              <a:rPr lang="en-GB" noProof="0">
                <a:hlinkClick r:id="rId4" action="ppaction://hlinksldjump"/>
              </a:rPr>
              <a:t>Midazolam 10 mg IV</a:t>
            </a:r>
            <a:endParaRPr lang="en-GB" noProof="0"/>
          </a:p>
          <a:p>
            <a:r>
              <a:rPr lang="en-GB" noProof="0">
                <a:hlinkClick r:id="rId5" action="ppaction://hlinksldjump"/>
              </a:rPr>
              <a:t>Midazolam 50 mg IV</a:t>
            </a:r>
            <a:endParaRPr lang="en-GB" noProof="0"/>
          </a:p>
          <a:p>
            <a:r>
              <a:rPr lang="en-GB" noProof="0">
                <a:hlinkClick r:id="rId2" action="ppaction://hlinksldjump"/>
              </a:rPr>
              <a:t>Sodium valproate (low) IV</a:t>
            </a:r>
            <a:endParaRPr lang="en-GB" noProof="0"/>
          </a:p>
          <a:p>
            <a:r>
              <a:rPr lang="en-GB" noProof="0">
                <a:hlinkClick r:id="rId2" action="ppaction://hlinksldjump"/>
              </a:rPr>
              <a:t>Sodium valproate (high) IV</a:t>
            </a:r>
            <a:endParaRPr lang="en-GB" noProof="0"/>
          </a:p>
          <a:p>
            <a:r>
              <a:rPr lang="en-GB" noProof="0">
                <a:hlinkClick r:id="rId2" action="ppaction://hlinksldjump"/>
              </a:rPr>
              <a:t>No drug treatment</a:t>
            </a:r>
            <a:endParaRPr lang="en-GB" noProof="0"/>
          </a:p>
        </p:txBody>
      </p:sp>
      <p:sp>
        <p:nvSpPr>
          <p:cNvPr id="5" name="Action Button: Get Information 4">
            <a:hlinkClick r:id="rId6" action="ppaction://hlinksldjump" highlightClick="1"/>
            <a:extLst>
              <a:ext uri="{FF2B5EF4-FFF2-40B4-BE49-F238E27FC236}">
                <a16:creationId xmlns:a16="http://schemas.microsoft.com/office/drawing/2014/main" id="{088912C9-A940-041C-1971-FD2D10F60AD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7" action="ppaction://hlinksldjump" highlightClick="1"/>
            <a:extLst>
              <a:ext uri="{FF2B5EF4-FFF2-40B4-BE49-F238E27FC236}">
                <a16:creationId xmlns:a16="http://schemas.microsoft.com/office/drawing/2014/main" id="{9F9E64DA-308E-000F-C360-1E8767AB780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8"/>
            <a:extLst>
              <a:ext uri="{FF2B5EF4-FFF2-40B4-BE49-F238E27FC236}">
                <a16:creationId xmlns:a16="http://schemas.microsoft.com/office/drawing/2014/main" id="{982B3BEF-8C8C-3ABA-BEDF-B4FDE47C44B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pic>
        <p:nvPicPr>
          <p:cNvPr id="1026" name="Picture 2" descr="BNF + BNFC on the App Store">
            <a:hlinkClick r:id="rId9"/>
            <a:extLst>
              <a:ext uri="{FF2B5EF4-FFF2-40B4-BE49-F238E27FC236}">
                <a16:creationId xmlns:a16="http://schemas.microsoft.com/office/drawing/2014/main" id="{CCA0F74D-91D6-D40F-CE51-48577C401FC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5725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CA8BB63-51B8-BCFC-BB93-E90DA17F6A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0EDFB-1854-B8AA-9FE4-D23E5A569386}"/>
              </a:ext>
            </a:extLst>
          </p:cNvPr>
          <p:cNvSpPr>
            <a:spLocks noGrp="1"/>
          </p:cNvSpPr>
          <p:nvPr>
            <p:ph type="title"/>
          </p:nvPr>
        </p:nvSpPr>
        <p:spPr/>
        <p:txBody>
          <a:bodyPr/>
          <a:lstStyle/>
          <a:p>
            <a:r>
              <a:rPr lang="en-GB" noProof="0"/>
              <a:t>4 Delirium tremens fully treated</a:t>
            </a:r>
          </a:p>
        </p:txBody>
      </p:sp>
      <p:sp>
        <p:nvSpPr>
          <p:cNvPr id="3" name="Content Placeholder 2">
            <a:extLst>
              <a:ext uri="{FF2B5EF4-FFF2-40B4-BE49-F238E27FC236}">
                <a16:creationId xmlns:a16="http://schemas.microsoft.com/office/drawing/2014/main" id="{C2791AF1-6AEE-9593-A110-1524F8ACE262}"/>
              </a:ext>
            </a:extLst>
          </p:cNvPr>
          <p:cNvSpPr>
            <a:spLocks noGrp="1"/>
          </p:cNvSpPr>
          <p:nvPr>
            <p:ph sz="half" idx="1"/>
          </p:nvPr>
        </p:nvSpPr>
        <p:spPr/>
        <p:txBody>
          <a:bodyPr/>
          <a:lstStyle/>
          <a:p>
            <a:r>
              <a:rPr lang="en-GB" noProof="0"/>
              <a:t>Diazepam 10 mg IV is an excellent choice in this instance.</a:t>
            </a:r>
          </a:p>
          <a:p>
            <a:r>
              <a:rPr lang="en-GB" noProof="0"/>
              <a:t>In moderate-severe alcohol withdrawal, and all cases of delirium tremens, long-acting benzodiazepines should be given.</a:t>
            </a:r>
          </a:p>
          <a:p>
            <a:r>
              <a:rPr lang="en-GB" noProof="0"/>
              <a:t>Alternatives to diazepam include chlordiazepoxide, or (very rarely) typical antipsychotics.</a:t>
            </a:r>
          </a:p>
        </p:txBody>
      </p:sp>
      <p:sp>
        <p:nvSpPr>
          <p:cNvPr id="4" name="Content Placeholder 3">
            <a:extLst>
              <a:ext uri="{FF2B5EF4-FFF2-40B4-BE49-F238E27FC236}">
                <a16:creationId xmlns:a16="http://schemas.microsoft.com/office/drawing/2014/main" id="{9CB3487B-6624-2049-B238-79A55D759E90}"/>
              </a:ext>
            </a:extLst>
          </p:cNvPr>
          <p:cNvSpPr>
            <a:spLocks noGrp="1"/>
          </p:cNvSpPr>
          <p:nvPr>
            <p:ph sz="half" idx="2"/>
          </p:nvPr>
        </p:nvSpPr>
        <p:spPr/>
        <p:txBody>
          <a:bodyPr/>
          <a:lstStyle/>
          <a:p>
            <a:r>
              <a:rPr lang="en-GB" noProof="0"/>
              <a:t>Paul’s symptoms are significantly improved, and your prevent him from having any seizures.</a:t>
            </a:r>
          </a:p>
          <a:p>
            <a:r>
              <a:rPr lang="en-GB" noProof="0"/>
              <a:t>With Paul’s involvement, you make onward referral to a community alcohol service with nurse case managers to maintain abstinence.</a:t>
            </a:r>
          </a:p>
          <a:p>
            <a:r>
              <a:rPr lang="en-GB" noProof="0"/>
              <a:t>Liaison psychiatry become involved to review current management and give advice.</a:t>
            </a:r>
          </a:p>
        </p:txBody>
      </p:sp>
      <p:sp>
        <p:nvSpPr>
          <p:cNvPr id="5" name="Action Button: Get Information 4">
            <a:hlinkClick r:id="rId2" action="ppaction://hlinksldjump" highlightClick="1"/>
            <a:extLst>
              <a:ext uri="{FF2B5EF4-FFF2-40B4-BE49-F238E27FC236}">
                <a16:creationId xmlns:a16="http://schemas.microsoft.com/office/drawing/2014/main" id="{D2B07482-C1AC-0542-0CE6-BFECFE4ED04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7BDC101F-F6D7-B272-D9F3-BF85B4C77C6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C0E0502D-F121-8EF6-FFDE-DA3614EC6D0F}"/>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449E14EA-874D-2499-46C5-DD4C1BA11749}"/>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spTree>
    <p:extLst>
      <p:ext uri="{BB962C8B-B14F-4D97-AF65-F5344CB8AC3E}">
        <p14:creationId xmlns:p14="http://schemas.microsoft.com/office/powerpoint/2010/main" val="3734070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70199248-2D09-F8F8-6EA2-060D0C520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8C64E-41E9-F8D5-6784-B691599447ED}"/>
              </a:ext>
            </a:extLst>
          </p:cNvPr>
          <p:cNvSpPr>
            <a:spLocks noGrp="1"/>
          </p:cNvSpPr>
          <p:nvPr>
            <p:ph type="title"/>
          </p:nvPr>
        </p:nvSpPr>
        <p:spPr/>
        <p:txBody>
          <a:bodyPr/>
          <a:lstStyle/>
          <a:p>
            <a:r>
              <a:rPr lang="en-GB" noProof="0"/>
              <a:t>4 Delirium tremens partially treated</a:t>
            </a:r>
          </a:p>
        </p:txBody>
      </p:sp>
      <p:sp>
        <p:nvSpPr>
          <p:cNvPr id="3" name="Content Placeholder 2">
            <a:extLst>
              <a:ext uri="{FF2B5EF4-FFF2-40B4-BE49-F238E27FC236}">
                <a16:creationId xmlns:a16="http://schemas.microsoft.com/office/drawing/2014/main" id="{CA9D08CA-DC09-2413-9948-166DE0632B1B}"/>
              </a:ext>
            </a:extLst>
          </p:cNvPr>
          <p:cNvSpPr>
            <a:spLocks noGrp="1"/>
          </p:cNvSpPr>
          <p:nvPr>
            <p:ph sz="half" idx="1"/>
          </p:nvPr>
        </p:nvSpPr>
        <p:spPr/>
        <p:txBody>
          <a:bodyPr/>
          <a:lstStyle/>
          <a:p>
            <a:r>
              <a:rPr lang="en-GB" noProof="0"/>
              <a:t>Midazolam 10 mg IV, whilst the right type of drug (benzodiazepine), has a very short half-life. Nurses find that they have to give it frequently, so Paul’s symptoms are not fully controlled. At least you prevented seizures.</a:t>
            </a:r>
          </a:p>
          <a:p>
            <a:r>
              <a:rPr lang="en-GB" noProof="0"/>
              <a:t>In future, give a long-acting benzodiazepine such as diazepam or chlordiazepoxide. Rarer alternatives include typical antipsychotics.</a:t>
            </a:r>
          </a:p>
        </p:txBody>
      </p:sp>
      <p:sp>
        <p:nvSpPr>
          <p:cNvPr id="4" name="Content Placeholder 3">
            <a:extLst>
              <a:ext uri="{FF2B5EF4-FFF2-40B4-BE49-F238E27FC236}">
                <a16:creationId xmlns:a16="http://schemas.microsoft.com/office/drawing/2014/main" id="{60C62838-D889-2A2A-3D6A-BD7D22F98048}"/>
              </a:ext>
            </a:extLst>
          </p:cNvPr>
          <p:cNvSpPr>
            <a:spLocks noGrp="1"/>
          </p:cNvSpPr>
          <p:nvPr>
            <p:ph sz="half" idx="2"/>
          </p:nvPr>
        </p:nvSpPr>
        <p:spPr/>
        <p:txBody>
          <a:bodyPr/>
          <a:lstStyle/>
          <a:p>
            <a:r>
              <a:rPr lang="en-GB" noProof="0"/>
              <a:t>Paul’s symptoms improve temporarily, but also come back. You prevent him from having any seizures.</a:t>
            </a:r>
          </a:p>
          <a:p>
            <a:r>
              <a:rPr lang="en-GB" noProof="0"/>
              <a:t>With Paul’s involvement, you make onward referral to a community alcohol service with nurse case managers to maintain abstinence.</a:t>
            </a:r>
          </a:p>
          <a:p>
            <a:r>
              <a:rPr lang="en-GB" noProof="0"/>
              <a:t>Liaison psychiatry become involved to review current management and give advice.</a:t>
            </a:r>
          </a:p>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8A606DE4-9655-34EB-2565-F0DFF208B47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B84B6775-9C73-264B-DFD1-741D7B8DEF73}"/>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AE2D3976-BCB8-74F4-4087-361ED738EDCB}"/>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64742AE9-E979-FF93-CDF3-05870A267D2D}"/>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CABFE8C6-079C-8D21-24D0-045212E3E7AB}"/>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1982480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3D1045F2-0F14-E004-A55C-ED306E546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87F19-7CAC-A66E-2BD5-BAC731AB3410}"/>
              </a:ext>
            </a:extLst>
          </p:cNvPr>
          <p:cNvSpPr>
            <a:spLocks noGrp="1"/>
          </p:cNvSpPr>
          <p:nvPr>
            <p:ph type="title"/>
          </p:nvPr>
        </p:nvSpPr>
        <p:spPr/>
        <p:txBody>
          <a:bodyPr/>
          <a:lstStyle/>
          <a:p>
            <a:r>
              <a:rPr lang="en-GB" noProof="0"/>
              <a:t>4 Benzodiazepine overdose</a:t>
            </a:r>
          </a:p>
        </p:txBody>
      </p:sp>
      <p:sp>
        <p:nvSpPr>
          <p:cNvPr id="3" name="Content Placeholder 2">
            <a:extLst>
              <a:ext uri="{FF2B5EF4-FFF2-40B4-BE49-F238E27FC236}">
                <a16:creationId xmlns:a16="http://schemas.microsoft.com/office/drawing/2014/main" id="{400D345E-E8F3-24D0-5C58-B80520999377}"/>
              </a:ext>
            </a:extLst>
          </p:cNvPr>
          <p:cNvSpPr>
            <a:spLocks noGrp="1"/>
          </p:cNvSpPr>
          <p:nvPr>
            <p:ph sz="half" idx="1"/>
          </p:nvPr>
        </p:nvSpPr>
        <p:spPr/>
        <p:txBody>
          <a:bodyPr/>
          <a:lstStyle/>
          <a:p>
            <a:r>
              <a:rPr lang="en-GB" noProof="0"/>
              <a:t>Within minutes of you giving the benzodiazepines, Paul has a respiratory arrest but still has a slow palpable pulse. An arrest call goes out, and you start bag-masking with high-flow O</a:t>
            </a:r>
            <a:r>
              <a:rPr lang="en-GB" baseline="-25000" noProof="0"/>
              <a:t>2</a:t>
            </a:r>
            <a:r>
              <a:rPr lang="en-GB" noProof="0"/>
              <a:t>.</a:t>
            </a:r>
          </a:p>
          <a:p>
            <a:r>
              <a:rPr lang="en-GB" noProof="0"/>
              <a:t>You realise that you might have given too high a dose of benzodiazepines.</a:t>
            </a:r>
          </a:p>
          <a:p>
            <a:r>
              <a:rPr lang="en-GB" noProof="0"/>
              <a:t>The resuscitation team arrive and give flumazenil IV, which immediately revives Paul.</a:t>
            </a:r>
          </a:p>
        </p:txBody>
      </p:sp>
      <p:sp>
        <p:nvSpPr>
          <p:cNvPr id="5" name="Action Button: Get Information 4">
            <a:hlinkClick r:id="rId2" action="ppaction://hlinksldjump" highlightClick="1"/>
            <a:extLst>
              <a:ext uri="{FF2B5EF4-FFF2-40B4-BE49-F238E27FC236}">
                <a16:creationId xmlns:a16="http://schemas.microsoft.com/office/drawing/2014/main" id="{74E9D935-3489-0C2B-52A7-E7B8DA5EB59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5B8F225B-BD63-1F75-E074-3BA39A0CBA5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EBB68E54-0C6C-AAA2-A927-6CA420A6CEC4}"/>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3EBB23AD-2DA7-8F6F-D4FD-644D7574DDBF}"/>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7F522804-CBC0-228A-3C9A-566DD167D0AA}"/>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2050" name="Picture 2">
            <a:extLst>
              <a:ext uri="{FF2B5EF4-FFF2-40B4-BE49-F238E27FC236}">
                <a16:creationId xmlns:a16="http://schemas.microsoft.com/office/drawing/2014/main" id="{4F0DF2A3-B781-5F3E-BBBC-EC9D7B073CD1}"/>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143934" y="2160588"/>
            <a:ext cx="4075832"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307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82BF0-F121-7AE9-0D92-B80986649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94AF7-589E-6E7C-D5BC-10F203208D5E}"/>
              </a:ext>
            </a:extLst>
          </p:cNvPr>
          <p:cNvSpPr>
            <a:spLocks noGrp="1"/>
          </p:cNvSpPr>
          <p:nvPr>
            <p:ph type="title"/>
          </p:nvPr>
        </p:nvSpPr>
        <p:spPr>
          <a:xfrm>
            <a:off x="677334" y="609600"/>
            <a:ext cx="8596668" cy="720000"/>
          </a:xfrm>
        </p:spPr>
        <p:txBody>
          <a:bodyPr/>
          <a:lstStyle/>
          <a:p>
            <a:r>
              <a:rPr lang="en-GB" noProof="0"/>
              <a:t>4 Initial stabilisation</a:t>
            </a:r>
          </a:p>
        </p:txBody>
      </p:sp>
      <p:sp>
        <p:nvSpPr>
          <p:cNvPr id="3" name="Content Placeholder 2">
            <a:extLst>
              <a:ext uri="{FF2B5EF4-FFF2-40B4-BE49-F238E27FC236}">
                <a16:creationId xmlns:a16="http://schemas.microsoft.com/office/drawing/2014/main" id="{BA06EEB5-AEB1-ACCD-85E8-800BE07F4B54}"/>
              </a:ext>
            </a:extLst>
          </p:cNvPr>
          <p:cNvSpPr>
            <a:spLocks noGrp="1"/>
          </p:cNvSpPr>
          <p:nvPr>
            <p:ph sz="half" idx="1"/>
          </p:nvPr>
        </p:nvSpPr>
        <p:spPr>
          <a:xfrm>
            <a:off x="677334" y="1440000"/>
            <a:ext cx="4184035" cy="4601361"/>
          </a:xfrm>
        </p:spPr>
        <p:txBody>
          <a:bodyPr>
            <a:normAutofit/>
          </a:bodyPr>
          <a:lstStyle/>
          <a:p>
            <a:r>
              <a:rPr lang="en-GB" noProof="0"/>
              <a:t>Based on your initial diagnosis, management is organised. Things seem fine temporarily.</a:t>
            </a:r>
          </a:p>
          <a:p>
            <a:r>
              <a:rPr lang="en-GB" noProof="0"/>
              <a:t>After a few hours, you get another call from the ward to say that Paul now has much worse symptoms, including tremor, confusion, and worse sweating.</a:t>
            </a:r>
          </a:p>
        </p:txBody>
      </p:sp>
      <p:sp>
        <p:nvSpPr>
          <p:cNvPr id="4" name="Content Placeholder 3">
            <a:extLst>
              <a:ext uri="{FF2B5EF4-FFF2-40B4-BE49-F238E27FC236}">
                <a16:creationId xmlns:a16="http://schemas.microsoft.com/office/drawing/2014/main" id="{7B9B262F-0737-338A-A25D-FC0234EF5250}"/>
              </a:ext>
            </a:extLst>
          </p:cNvPr>
          <p:cNvSpPr>
            <a:spLocks noGrp="1"/>
          </p:cNvSpPr>
          <p:nvPr>
            <p:ph sz="half" idx="2"/>
          </p:nvPr>
        </p:nvSpPr>
        <p:spPr>
          <a:xfrm>
            <a:off x="5089970" y="1440001"/>
            <a:ext cx="4184034" cy="4601362"/>
          </a:xfrm>
        </p:spPr>
        <p:txBody>
          <a:bodyPr>
            <a:normAutofit/>
          </a:bodyPr>
          <a:lstStyle/>
          <a:p>
            <a:pPr marL="0" indent="0">
              <a:buNone/>
            </a:pPr>
            <a:r>
              <a:rPr lang="en-GB" b="1" noProof="0"/>
              <a:t>Which of the following is now the most likely diagnosis?</a:t>
            </a:r>
          </a:p>
          <a:p>
            <a:r>
              <a:rPr lang="en-GB" noProof="0">
                <a:hlinkClick r:id="rId2" action="ppaction://hlinksldjump"/>
              </a:rPr>
              <a:t>Delirium</a:t>
            </a:r>
            <a:endParaRPr lang="en-GB" noProof="0"/>
          </a:p>
          <a:p>
            <a:r>
              <a:rPr lang="en-GB" noProof="0">
                <a:hlinkClick r:id="rId3" action="ppaction://hlinksldjump"/>
              </a:rPr>
              <a:t>Delirium tremens</a:t>
            </a:r>
            <a:endParaRPr lang="en-GB" noProof="0"/>
          </a:p>
          <a:p>
            <a:r>
              <a:rPr lang="en-GB" noProof="0">
                <a:hlinkClick r:id="rId2" action="ppaction://hlinksldjump"/>
              </a:rPr>
              <a:t>Manic episode</a:t>
            </a:r>
            <a:endParaRPr lang="en-GB" noProof="0"/>
          </a:p>
          <a:p>
            <a:r>
              <a:rPr lang="en-GB" noProof="0">
                <a:hlinkClick r:id="rId2" action="ppaction://hlinksldjump"/>
              </a:rPr>
              <a:t>Psychosis (first-episode)</a:t>
            </a:r>
            <a:endParaRPr lang="en-GB" noProof="0"/>
          </a:p>
          <a:p>
            <a:r>
              <a:rPr lang="en-GB" noProof="0">
                <a:hlinkClick r:id="rId2" action="ppaction://hlinksldjump"/>
              </a:rPr>
              <a:t>Other</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BF4D9290-4FD2-BFEB-92BB-2D6580C1AF0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47C363CB-A7D0-230D-5F2F-8FEEF41D74C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1071A238-20E9-456A-DF8E-DAAC05D9DD46}"/>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spTree>
    <p:extLst>
      <p:ext uri="{BB962C8B-B14F-4D97-AF65-F5344CB8AC3E}">
        <p14:creationId xmlns:p14="http://schemas.microsoft.com/office/powerpoint/2010/main" val="16523528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AC6D5-5F67-ACF6-373E-FB4B6B238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46F92-EFBB-EED1-354F-FAFF5B1B7FE2}"/>
              </a:ext>
            </a:extLst>
          </p:cNvPr>
          <p:cNvSpPr>
            <a:spLocks noGrp="1"/>
          </p:cNvSpPr>
          <p:nvPr>
            <p:ph type="title"/>
          </p:nvPr>
        </p:nvSpPr>
        <p:spPr>
          <a:xfrm>
            <a:off x="677334" y="609600"/>
            <a:ext cx="8596668" cy="720000"/>
          </a:xfrm>
        </p:spPr>
        <p:txBody>
          <a:bodyPr/>
          <a:lstStyle/>
          <a:p>
            <a:r>
              <a:rPr lang="en-GB" noProof="0"/>
              <a:t>4 Seizures begin</a:t>
            </a:r>
          </a:p>
        </p:txBody>
      </p:sp>
      <p:sp>
        <p:nvSpPr>
          <p:cNvPr id="3" name="Content Placeholder 2">
            <a:extLst>
              <a:ext uri="{FF2B5EF4-FFF2-40B4-BE49-F238E27FC236}">
                <a16:creationId xmlns:a16="http://schemas.microsoft.com/office/drawing/2014/main" id="{545F26AF-FC69-6EA7-7831-920684A33CB1}"/>
              </a:ext>
            </a:extLst>
          </p:cNvPr>
          <p:cNvSpPr>
            <a:spLocks noGrp="1"/>
          </p:cNvSpPr>
          <p:nvPr>
            <p:ph sz="half" idx="1"/>
          </p:nvPr>
        </p:nvSpPr>
        <p:spPr>
          <a:xfrm>
            <a:off x="677334" y="1440000"/>
            <a:ext cx="4184035" cy="4808400"/>
          </a:xfrm>
        </p:spPr>
        <p:txBody>
          <a:bodyPr>
            <a:normAutofit/>
          </a:bodyPr>
          <a:lstStyle/>
          <a:p>
            <a:r>
              <a:rPr lang="en-GB" noProof="0"/>
              <a:t>You return to your other jobs on the ward.</a:t>
            </a:r>
          </a:p>
          <a:p>
            <a:r>
              <a:rPr lang="en-GB" noProof="0"/>
              <a:t>Towards the end of your shift, the emergency buzzer sounds, and you arrive at Paul’s bedside to see that he is having a seizure.</a:t>
            </a:r>
          </a:p>
          <a:p>
            <a:r>
              <a:rPr lang="en-GB" noProof="0"/>
              <a:t>Your colleagues have cleared the area and flattened the bed ( Paul is safe from injury) and have started timing the seizure.</a:t>
            </a:r>
          </a:p>
          <a:p>
            <a:r>
              <a:rPr lang="en-GB" noProof="0"/>
              <a:t>IV access is still secure.</a:t>
            </a:r>
          </a:p>
        </p:txBody>
      </p:sp>
      <p:sp>
        <p:nvSpPr>
          <p:cNvPr id="4" name="Content Placeholder 3">
            <a:extLst>
              <a:ext uri="{FF2B5EF4-FFF2-40B4-BE49-F238E27FC236}">
                <a16:creationId xmlns:a16="http://schemas.microsoft.com/office/drawing/2014/main" id="{4B17DBB6-2F6C-E506-D651-50B2456CE99D}"/>
              </a:ext>
            </a:extLst>
          </p:cNvPr>
          <p:cNvSpPr>
            <a:spLocks noGrp="1"/>
          </p:cNvSpPr>
          <p:nvPr>
            <p:ph sz="half" idx="2"/>
          </p:nvPr>
        </p:nvSpPr>
        <p:spPr>
          <a:xfrm>
            <a:off x="5089970" y="1440001"/>
            <a:ext cx="4184034" cy="4914146"/>
          </a:xfrm>
        </p:spPr>
        <p:txBody>
          <a:bodyPr>
            <a:normAutofit/>
          </a:bodyPr>
          <a:lstStyle/>
          <a:p>
            <a:pPr marL="0" indent="0">
              <a:buNone/>
            </a:pPr>
            <a:r>
              <a:rPr lang="en-GB" b="1" noProof="0"/>
              <a:t>What is the best drug treatment?</a:t>
            </a:r>
          </a:p>
          <a:p>
            <a:r>
              <a:rPr lang="en-GB" noProof="0">
                <a:hlinkClick r:id="rId2" action="ppaction://hlinksldjump"/>
              </a:rPr>
              <a:t>B vitamins (e.g. Pabrinex) IV</a:t>
            </a:r>
            <a:endParaRPr lang="en-GB" noProof="0"/>
          </a:p>
          <a:p>
            <a:r>
              <a:rPr lang="en-GB" noProof="0">
                <a:hlinkClick r:id="rId3" action="ppaction://hlinksldjump"/>
              </a:rPr>
              <a:t>Diazepam 10 mg IV</a:t>
            </a:r>
            <a:endParaRPr lang="en-GB" noProof="0"/>
          </a:p>
          <a:p>
            <a:r>
              <a:rPr lang="en-GB" noProof="0">
                <a:hlinkClick r:id="rId2" action="ppaction://hlinksldjump"/>
              </a:rPr>
              <a:t>Disulfiram 200 mg oral</a:t>
            </a:r>
            <a:endParaRPr lang="en-GB" noProof="0"/>
          </a:p>
          <a:p>
            <a:r>
              <a:rPr lang="en-GB" noProof="0">
                <a:hlinkClick r:id="rId2" action="ppaction://hlinksldjump"/>
              </a:rPr>
              <a:t>Lorazepam 1 mg IV</a:t>
            </a:r>
            <a:endParaRPr lang="en-GB" noProof="0"/>
          </a:p>
          <a:p>
            <a:r>
              <a:rPr lang="en-GB" noProof="0">
                <a:hlinkClick r:id="rId3" action="ppaction://hlinksldjump"/>
              </a:rPr>
              <a:t>Lorazepam 4 mg IV</a:t>
            </a:r>
            <a:endParaRPr lang="en-GB" noProof="0"/>
          </a:p>
          <a:p>
            <a:r>
              <a:rPr lang="en-GB" noProof="0">
                <a:hlinkClick r:id="rId4" action="ppaction://hlinksldjump"/>
              </a:rPr>
              <a:t>Lorazepam 20 mg IV</a:t>
            </a:r>
            <a:endParaRPr lang="en-GB" noProof="0"/>
          </a:p>
          <a:p>
            <a:r>
              <a:rPr lang="en-GB" noProof="0">
                <a:hlinkClick r:id="rId3" action="ppaction://hlinksldjump"/>
              </a:rPr>
              <a:t>Midazolam 10 mg IV</a:t>
            </a:r>
            <a:endParaRPr lang="en-GB" noProof="0"/>
          </a:p>
          <a:p>
            <a:r>
              <a:rPr lang="en-GB" noProof="0">
                <a:hlinkClick r:id="rId4" action="ppaction://hlinksldjump"/>
              </a:rPr>
              <a:t>Midazolam 50 mg IV</a:t>
            </a:r>
            <a:endParaRPr lang="en-GB" noProof="0"/>
          </a:p>
          <a:p>
            <a:r>
              <a:rPr lang="en-GB" noProof="0">
                <a:hlinkClick r:id="rId2" action="ppaction://hlinksldjump"/>
              </a:rPr>
              <a:t>Sodium valproate (low) IV</a:t>
            </a:r>
            <a:endParaRPr lang="en-GB" noProof="0"/>
          </a:p>
          <a:p>
            <a:r>
              <a:rPr lang="en-GB" noProof="0">
                <a:hlinkClick r:id="rId2" action="ppaction://hlinksldjump"/>
              </a:rPr>
              <a:t>Sodium valproate (high) IV</a:t>
            </a:r>
            <a:endParaRPr lang="en-GB" noProof="0"/>
          </a:p>
          <a:p>
            <a:r>
              <a:rPr lang="en-GB" noProof="0">
                <a:hlinkClick r:id="rId2" action="ppaction://hlinksldjump"/>
              </a:rPr>
              <a:t>No drug treatment</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C1796ADD-5D71-1061-EEF6-0E6FC0FF069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928FE370-7784-28BE-52BE-10984DCC4DC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7"/>
            <a:extLst>
              <a:ext uri="{FF2B5EF4-FFF2-40B4-BE49-F238E27FC236}">
                <a16:creationId xmlns:a16="http://schemas.microsoft.com/office/drawing/2014/main" id="{8226D67B-8467-57BA-39DD-BA6BD75D3C1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4</a:t>
            </a:r>
          </a:p>
        </p:txBody>
      </p:sp>
      <p:pic>
        <p:nvPicPr>
          <p:cNvPr id="8" name="Picture 2" descr="BNF + BNFC on the App Store">
            <a:hlinkClick r:id="rId8"/>
            <a:extLst>
              <a:ext uri="{FF2B5EF4-FFF2-40B4-BE49-F238E27FC236}">
                <a16:creationId xmlns:a16="http://schemas.microsoft.com/office/drawing/2014/main" id="{EF3AFB8B-AD19-53D2-11B6-DC9BD39D9E4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893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2F7B0F8-3AF8-D91B-3128-876A13F79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71B9C-05FC-C338-21D4-DE0B38360099}"/>
              </a:ext>
            </a:extLst>
          </p:cNvPr>
          <p:cNvSpPr>
            <a:spLocks noGrp="1"/>
          </p:cNvSpPr>
          <p:nvPr>
            <p:ph type="title"/>
          </p:nvPr>
        </p:nvSpPr>
        <p:spPr>
          <a:xfrm>
            <a:off x="677334" y="609600"/>
            <a:ext cx="8596668" cy="720000"/>
          </a:xfrm>
        </p:spPr>
        <p:txBody>
          <a:bodyPr/>
          <a:lstStyle/>
          <a:p>
            <a:r>
              <a:rPr lang="en-GB" noProof="0"/>
              <a:t>4 Transfer to HDU</a:t>
            </a:r>
          </a:p>
        </p:txBody>
      </p:sp>
      <p:sp>
        <p:nvSpPr>
          <p:cNvPr id="3" name="Content Placeholder 2">
            <a:extLst>
              <a:ext uri="{FF2B5EF4-FFF2-40B4-BE49-F238E27FC236}">
                <a16:creationId xmlns:a16="http://schemas.microsoft.com/office/drawing/2014/main" id="{7FFD023D-650B-6833-F78C-6555C81A6A43}"/>
              </a:ext>
            </a:extLst>
          </p:cNvPr>
          <p:cNvSpPr>
            <a:spLocks noGrp="1"/>
          </p:cNvSpPr>
          <p:nvPr>
            <p:ph sz="half" idx="1"/>
          </p:nvPr>
        </p:nvSpPr>
        <p:spPr>
          <a:xfrm>
            <a:off x="677334" y="1329600"/>
            <a:ext cx="4184035" cy="4711761"/>
          </a:xfrm>
        </p:spPr>
        <p:txBody>
          <a:bodyPr>
            <a:normAutofit/>
          </a:bodyPr>
          <a:lstStyle/>
          <a:p>
            <a:r>
              <a:rPr lang="en-GB" noProof="0"/>
              <a:t>Your delivery of immediate IV benzodiazepines stopped the seizure, and Paul started breathing normally.</a:t>
            </a:r>
          </a:p>
          <a:p>
            <a:r>
              <a:rPr lang="en-GB" noProof="0"/>
              <a:t>Paul woke up delirious and had reduced consciousness, and so was transferred to HDU for airway management.</a:t>
            </a:r>
          </a:p>
          <a:p>
            <a:r>
              <a:rPr lang="en-GB" noProof="0"/>
              <a:t>These seizures could have been avoided! You also reflect on whether you gave the correct benzodiazepine (guidance suggests a short-acting benzodiazepine such as lorazepam).</a:t>
            </a:r>
          </a:p>
        </p:txBody>
      </p:sp>
      <p:sp>
        <p:nvSpPr>
          <p:cNvPr id="4" name="Content Placeholder 3">
            <a:extLst>
              <a:ext uri="{FF2B5EF4-FFF2-40B4-BE49-F238E27FC236}">
                <a16:creationId xmlns:a16="http://schemas.microsoft.com/office/drawing/2014/main" id="{7A18DC21-8B76-D8D6-D2BE-8B8CB8F6C410}"/>
              </a:ext>
            </a:extLst>
          </p:cNvPr>
          <p:cNvSpPr>
            <a:spLocks noGrp="1"/>
          </p:cNvSpPr>
          <p:nvPr>
            <p:ph sz="half" idx="2"/>
          </p:nvPr>
        </p:nvSpPr>
        <p:spPr>
          <a:xfrm>
            <a:off x="7276130" y="3509191"/>
            <a:ext cx="1997873" cy="2532172"/>
          </a:xfrm>
        </p:spPr>
        <p:txBody>
          <a:bodyPr>
            <a:normAutofit/>
          </a:bodyPr>
          <a:lstStyle/>
          <a:p>
            <a:endParaRPr lang="en-GB" noProof="0"/>
          </a:p>
          <a:p>
            <a:pPr marL="0" indent="0">
              <a:buNone/>
            </a:pP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73272BF4-D248-A4C6-62A9-F5908B37220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9416DB92-F1FB-7F4D-2867-B56633F8BE1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8C6BDEF0-75D8-2E1B-0238-4D43FE2D9476}"/>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9AB1EAF5-3CD6-1DC6-CACE-F303D1F85042}"/>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4D48E6AF-5CFD-AC18-451B-06EC124F744E}"/>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9218" name="Picture 2" descr="undefined">
            <a:extLst>
              <a:ext uri="{FF2B5EF4-FFF2-40B4-BE49-F238E27FC236}">
                <a16:creationId xmlns:a16="http://schemas.microsoft.com/office/drawing/2014/main" id="{E9D1F293-F244-2DC8-C74B-C191577198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9069" y="2043214"/>
            <a:ext cx="4274122" cy="277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179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4A3A478E-65F6-309D-719D-63BC110F66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9EE59-3557-CE34-231B-59869D4AD8E1}"/>
              </a:ext>
            </a:extLst>
          </p:cNvPr>
          <p:cNvSpPr>
            <a:spLocks noGrp="1"/>
          </p:cNvSpPr>
          <p:nvPr>
            <p:ph type="title"/>
          </p:nvPr>
        </p:nvSpPr>
        <p:spPr/>
        <p:txBody>
          <a:bodyPr/>
          <a:lstStyle/>
          <a:p>
            <a:r>
              <a:rPr lang="en-GB" noProof="0"/>
              <a:t>4 More seizures, respiratory arrest</a:t>
            </a:r>
          </a:p>
        </p:txBody>
      </p:sp>
      <p:sp>
        <p:nvSpPr>
          <p:cNvPr id="3" name="Content Placeholder 2">
            <a:extLst>
              <a:ext uri="{FF2B5EF4-FFF2-40B4-BE49-F238E27FC236}">
                <a16:creationId xmlns:a16="http://schemas.microsoft.com/office/drawing/2014/main" id="{3D03BAA2-6F48-69EE-509C-B90190E289A0}"/>
              </a:ext>
            </a:extLst>
          </p:cNvPr>
          <p:cNvSpPr>
            <a:spLocks noGrp="1"/>
          </p:cNvSpPr>
          <p:nvPr>
            <p:ph sz="half" idx="1"/>
          </p:nvPr>
        </p:nvSpPr>
        <p:spPr/>
        <p:txBody>
          <a:bodyPr/>
          <a:lstStyle/>
          <a:p>
            <a:r>
              <a:rPr lang="en-GB" noProof="0"/>
              <a:t>Unfortunately, Paul continued to experience seizures (perhaps because your drug choice was suboptimal).</a:t>
            </a:r>
          </a:p>
          <a:p>
            <a:r>
              <a:rPr lang="en-GB" noProof="0"/>
              <a:t>Paul’s respiratory arrest continued, and the adult resuscitation team was called to help, correctly giving IV benzodiazepines that stopped the seizure.</a:t>
            </a:r>
          </a:p>
          <a:p>
            <a:r>
              <a:rPr lang="en-GB" noProof="0"/>
              <a:t>The patient needed to be transferred to ICU afterwards.</a:t>
            </a:r>
          </a:p>
        </p:txBody>
      </p:sp>
      <p:sp>
        <p:nvSpPr>
          <p:cNvPr id="5" name="Action Button: Get Information 4">
            <a:hlinkClick r:id="rId2" action="ppaction://hlinksldjump" highlightClick="1"/>
            <a:extLst>
              <a:ext uri="{FF2B5EF4-FFF2-40B4-BE49-F238E27FC236}">
                <a16:creationId xmlns:a16="http://schemas.microsoft.com/office/drawing/2014/main" id="{F29E9856-4761-1979-8AB3-B698EF8E8F9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5D98B19C-AC7B-6A64-89C3-5283DE0205F2}"/>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2B31D6D0-461C-AFB8-3ABB-A56F0E57470B}"/>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DB486FBD-D983-2784-D18E-2D7387BA1730}"/>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8DEF331E-86C4-CD5F-53D7-3F761FA637D3}"/>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10242" name="Picture 2">
            <a:extLst>
              <a:ext uri="{FF2B5EF4-FFF2-40B4-BE49-F238E27FC236}">
                <a16:creationId xmlns:a16="http://schemas.microsoft.com/office/drawing/2014/main" id="{CD0EED4C-527F-58AF-A24A-DA0C9942DD2F}"/>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5" y="2800310"/>
            <a:ext cx="4184650" cy="2601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7568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16083E2E-8BD7-1164-5274-2AB1622D9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C025B-0743-CAF2-DBCF-2609A75A6240}"/>
              </a:ext>
            </a:extLst>
          </p:cNvPr>
          <p:cNvSpPr>
            <a:spLocks noGrp="1"/>
          </p:cNvSpPr>
          <p:nvPr>
            <p:ph type="title"/>
          </p:nvPr>
        </p:nvSpPr>
        <p:spPr/>
        <p:txBody>
          <a:bodyPr/>
          <a:lstStyle/>
          <a:p>
            <a:r>
              <a:rPr lang="en-GB" noProof="0"/>
              <a:t>4 Seizures stop, respiratory arrest</a:t>
            </a:r>
          </a:p>
        </p:txBody>
      </p:sp>
      <p:sp>
        <p:nvSpPr>
          <p:cNvPr id="3" name="Content Placeholder 2">
            <a:extLst>
              <a:ext uri="{FF2B5EF4-FFF2-40B4-BE49-F238E27FC236}">
                <a16:creationId xmlns:a16="http://schemas.microsoft.com/office/drawing/2014/main" id="{FCB20730-5D8F-4235-981B-306548DB6DB8}"/>
              </a:ext>
            </a:extLst>
          </p:cNvPr>
          <p:cNvSpPr>
            <a:spLocks noGrp="1"/>
          </p:cNvSpPr>
          <p:nvPr>
            <p:ph sz="half" idx="1"/>
          </p:nvPr>
        </p:nvSpPr>
        <p:spPr/>
        <p:txBody>
          <a:bodyPr/>
          <a:lstStyle/>
          <a:p>
            <a:r>
              <a:rPr lang="en-GB" noProof="0"/>
              <a:t>Your delivery of immediate IV benzodiazepines stopped the seizure, but the dose was far too high and respiratory arrest continued.</a:t>
            </a:r>
          </a:p>
          <a:p>
            <a:r>
              <a:rPr lang="en-GB" noProof="0"/>
              <a:t>The patient could be effectively ventilated with bag-mask, but needed to be transferred to ICU afterwards to manage flumazenil (reversal agent).</a:t>
            </a:r>
          </a:p>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61A7711E-8F59-3A64-CE52-075E14DDC88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16623856-BB07-C2CF-CD0B-C501395D788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98CAF84D-EAEA-ED8B-BBF8-424E56C79F57}"/>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706ADA21-60F1-EEED-0CAC-0C71FE1A44E5}"/>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4F7CAFBF-399A-ECF9-E12C-8D06F006C5DF}"/>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pic>
        <p:nvPicPr>
          <p:cNvPr id="8" name="Picture 2">
            <a:extLst>
              <a:ext uri="{FF2B5EF4-FFF2-40B4-BE49-F238E27FC236}">
                <a16:creationId xmlns:a16="http://schemas.microsoft.com/office/drawing/2014/main" id="{B50EC61F-D98A-BC3A-DB00-9A73C0EAED73}"/>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143934" y="2160588"/>
            <a:ext cx="4075832"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946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13192-521B-9F29-C305-3381BD4FE6FC}"/>
              </a:ext>
            </a:extLst>
          </p:cNvPr>
          <p:cNvSpPr>
            <a:spLocks noGrp="1"/>
          </p:cNvSpPr>
          <p:nvPr>
            <p:ph type="title"/>
          </p:nvPr>
        </p:nvSpPr>
        <p:spPr/>
        <p:txBody>
          <a:bodyPr/>
          <a:lstStyle/>
          <a:p>
            <a:r>
              <a:rPr lang="en-GB" noProof="0"/>
              <a:t>Delirium Tremens - Overview</a:t>
            </a:r>
          </a:p>
        </p:txBody>
      </p:sp>
      <p:sp>
        <p:nvSpPr>
          <p:cNvPr id="3" name="Content Placeholder 2">
            <a:extLst>
              <a:ext uri="{FF2B5EF4-FFF2-40B4-BE49-F238E27FC236}">
                <a16:creationId xmlns:a16="http://schemas.microsoft.com/office/drawing/2014/main" id="{F6A84A7D-6FB0-BE73-42B7-7CF9B6E20A78}"/>
              </a:ext>
            </a:extLst>
          </p:cNvPr>
          <p:cNvSpPr>
            <a:spLocks noGrp="1"/>
          </p:cNvSpPr>
          <p:nvPr>
            <p:ph idx="1"/>
          </p:nvPr>
        </p:nvSpPr>
        <p:spPr/>
        <p:txBody>
          <a:bodyPr/>
          <a:lstStyle/>
          <a:p>
            <a:r>
              <a:rPr lang="en-GB" noProof="0">
                <a:solidFill>
                  <a:schemeClr val="bg1"/>
                </a:solidFill>
              </a:rPr>
              <a:t>Onset: 48 to 72 hours after admission to hospital.</a:t>
            </a:r>
          </a:p>
          <a:p>
            <a:r>
              <a:rPr lang="en-GB" noProof="0">
                <a:solidFill>
                  <a:schemeClr val="bg1"/>
                </a:solidFill>
              </a:rPr>
              <a:t>Delirium tremens is a serious complication of alcohol withdrawal.</a:t>
            </a:r>
          </a:p>
          <a:p>
            <a:r>
              <a:rPr lang="en-GB" noProof="0">
                <a:solidFill>
                  <a:schemeClr val="bg1"/>
                </a:solidFill>
              </a:rPr>
              <a:t>Symptoms include shaking, arrhythmia, hyperhidrosis, hallucination, fever and rigors.</a:t>
            </a:r>
          </a:p>
          <a:p>
            <a:r>
              <a:rPr lang="en-GB" noProof="0">
                <a:solidFill>
                  <a:schemeClr val="bg1"/>
                </a:solidFill>
              </a:rPr>
              <a:t>The most serious complication is seizures, which (untreated) kill up to 1/3.</a:t>
            </a:r>
          </a:p>
          <a:p>
            <a:r>
              <a:rPr lang="en-GB">
                <a:solidFill>
                  <a:schemeClr val="bg1"/>
                </a:solidFill>
              </a:rPr>
              <a:t>Delirium tremens is not uncommon in surgical patients, especially those who did not expect to be admitted to hospital (urgent and emergency surgery), and is an unexpected differential for resident doctors who primarily consider surgical rather than medical differentials.</a:t>
            </a:r>
            <a:endParaRPr lang="en-GB"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43B0C6B5-AC0B-9739-1D66-4EF208641CF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4EFB8228-4A90-BE69-D3E7-34E325B8A9B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6740923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A960516-E3B8-2D24-9E1C-588580152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6B76C-4773-41E2-D70A-B0B7BBF01406}"/>
              </a:ext>
            </a:extLst>
          </p:cNvPr>
          <p:cNvSpPr>
            <a:spLocks noGrp="1"/>
          </p:cNvSpPr>
          <p:nvPr>
            <p:ph type="title"/>
          </p:nvPr>
        </p:nvSpPr>
        <p:spPr/>
        <p:txBody>
          <a:bodyPr/>
          <a:lstStyle/>
          <a:p>
            <a:r>
              <a:rPr lang="en-GB" noProof="0"/>
              <a:t>Delirium Tremens – Aetiology</a:t>
            </a:r>
          </a:p>
        </p:txBody>
      </p:sp>
      <p:sp>
        <p:nvSpPr>
          <p:cNvPr id="3" name="Content Placeholder 2">
            <a:extLst>
              <a:ext uri="{FF2B5EF4-FFF2-40B4-BE49-F238E27FC236}">
                <a16:creationId xmlns:a16="http://schemas.microsoft.com/office/drawing/2014/main" id="{66BBFA7B-BAAC-5F38-C949-8264058B64ED}"/>
              </a:ext>
            </a:extLst>
          </p:cNvPr>
          <p:cNvSpPr>
            <a:spLocks noGrp="1"/>
          </p:cNvSpPr>
          <p:nvPr>
            <p:ph sz="half" idx="1"/>
          </p:nvPr>
        </p:nvSpPr>
        <p:spPr>
          <a:xfrm>
            <a:off x="677334" y="2160589"/>
            <a:ext cx="4184035" cy="1320800"/>
          </a:xfrm>
        </p:spPr>
        <p:txBody>
          <a:bodyPr/>
          <a:lstStyle/>
          <a:p>
            <a:r>
              <a:rPr lang="en-GB" noProof="0">
                <a:solidFill>
                  <a:schemeClr val="bg1"/>
                </a:solidFill>
              </a:rPr>
              <a:t>Alcohol is a CNS depressant with chronic use (stimulating GABA, inhibiting NMDA and noradrenaline receptors).</a:t>
            </a:r>
          </a:p>
        </p:txBody>
      </p:sp>
      <p:sp>
        <p:nvSpPr>
          <p:cNvPr id="5" name="Action Button: Go Forward or Next 4">
            <a:hlinkClick r:id="" action="ppaction://hlinkshowjump?jump=nextslide" highlightClick="1"/>
            <a:extLst>
              <a:ext uri="{FF2B5EF4-FFF2-40B4-BE49-F238E27FC236}">
                <a16:creationId xmlns:a16="http://schemas.microsoft.com/office/drawing/2014/main" id="{163ADAB8-BC91-C123-61C0-51F0F4B8B8C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7A6929A-93C5-745C-FB1D-F056BFAAB56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Content Placeholder 9">
            <a:extLst>
              <a:ext uri="{FF2B5EF4-FFF2-40B4-BE49-F238E27FC236}">
                <a16:creationId xmlns:a16="http://schemas.microsoft.com/office/drawing/2014/main" id="{560C29CE-D24E-5AFA-B88E-0B162D23DB2B}"/>
              </a:ext>
            </a:extLst>
          </p:cNvPr>
          <p:cNvSpPr>
            <a:spLocks noGrp="1"/>
          </p:cNvSpPr>
          <p:nvPr>
            <p:ph sz="half" idx="2"/>
          </p:nvPr>
        </p:nvSpPr>
        <p:spPr>
          <a:xfrm>
            <a:off x="5089970" y="2160590"/>
            <a:ext cx="4184034" cy="1320800"/>
          </a:xfrm>
        </p:spPr>
        <p:txBody>
          <a:bodyPr/>
          <a:lstStyle/>
          <a:p>
            <a:r>
              <a:rPr lang="en-GB" noProof="0">
                <a:solidFill>
                  <a:schemeClr val="bg1"/>
                </a:solidFill>
              </a:rPr>
              <a:t>When alcohol is abruptly discontinued in someone who is dependent, there is sudden unopposed CNS activity.</a:t>
            </a:r>
          </a:p>
        </p:txBody>
      </p:sp>
      <p:pic>
        <p:nvPicPr>
          <p:cNvPr id="12" name="Picture 11" descr="A yellow box with black text&#10;&#10;AI-generated content may be incorrect.">
            <a:extLst>
              <a:ext uri="{FF2B5EF4-FFF2-40B4-BE49-F238E27FC236}">
                <a16:creationId xmlns:a16="http://schemas.microsoft.com/office/drawing/2014/main" id="{3E04878E-C9FC-3997-527E-FC1871E35915}"/>
              </a:ext>
            </a:extLst>
          </p:cNvPr>
          <p:cNvPicPr>
            <a:picLocks noChangeAspect="1"/>
          </p:cNvPicPr>
          <p:nvPr/>
        </p:nvPicPr>
        <p:blipFill>
          <a:blip r:embed="rId2"/>
          <a:stretch>
            <a:fillRect/>
          </a:stretch>
        </p:blipFill>
        <p:spPr>
          <a:xfrm>
            <a:off x="677334" y="4097872"/>
            <a:ext cx="8596668" cy="2256392"/>
          </a:xfrm>
          <a:prstGeom prst="rect">
            <a:avLst/>
          </a:prstGeom>
        </p:spPr>
      </p:pic>
      <p:sp>
        <p:nvSpPr>
          <p:cNvPr id="4" name="Action Button: Get Information 3">
            <a:hlinkClick r:id="rId3" action="ppaction://hlinksldjump" highlightClick="1"/>
            <a:extLst>
              <a:ext uri="{FF2B5EF4-FFF2-40B4-BE49-F238E27FC236}">
                <a16:creationId xmlns:a16="http://schemas.microsoft.com/office/drawing/2014/main" id="{DDBF87BF-EAD0-1118-6EDE-12B383BF892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651612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7BB925-B0E4-B562-9ECE-E90B0EE60288}"/>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 name="Straight Connector 13">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9"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0"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1"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2" name="Isosceles Triangle 21">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3" name="Isosceles Triangle 22">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5" name="Rectangle 2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Rectangle 26">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Isosceles Triangle 2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 name="Title 1">
            <a:extLst>
              <a:ext uri="{FF2B5EF4-FFF2-40B4-BE49-F238E27FC236}">
                <a16:creationId xmlns:a16="http://schemas.microsoft.com/office/drawing/2014/main" id="{758E797A-D65F-47B7-59F2-54ABC269EDBC}"/>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GB" noProof="0">
                <a:solidFill>
                  <a:schemeClr val="bg1"/>
                </a:solidFill>
              </a:rPr>
              <a:t>Delirium Tremens – Diagnosis</a:t>
            </a:r>
          </a:p>
        </p:txBody>
      </p:sp>
      <p:sp>
        <p:nvSpPr>
          <p:cNvPr id="3" name="Content Placeholder 2">
            <a:extLst>
              <a:ext uri="{FF2B5EF4-FFF2-40B4-BE49-F238E27FC236}">
                <a16:creationId xmlns:a16="http://schemas.microsoft.com/office/drawing/2014/main" id="{D05F7C3F-BA48-E208-4C18-A7FC24C371FC}"/>
              </a:ext>
            </a:extLst>
          </p:cNvPr>
          <p:cNvSpPr>
            <a:spLocks noGrp="1"/>
          </p:cNvSpPr>
          <p:nvPr>
            <p:ph sz="half" idx="1"/>
          </p:nvPr>
        </p:nvSpPr>
        <p:spPr>
          <a:xfrm>
            <a:off x="673754" y="2160590"/>
            <a:ext cx="3973943" cy="3440110"/>
          </a:xfrm>
        </p:spPr>
        <p:txBody>
          <a:bodyPr vert="horz" lIns="91440" tIns="45720" rIns="91440" bIns="45720" rtlCol="0">
            <a:normAutofit/>
          </a:bodyPr>
          <a:lstStyle/>
          <a:p>
            <a:r>
              <a:rPr lang="en-GB" noProof="0">
                <a:solidFill>
                  <a:schemeClr val="bg1"/>
                </a:solidFill>
              </a:rPr>
              <a:t>Diagnosis is </a:t>
            </a:r>
            <a:r>
              <a:rPr lang="en-GB" b="1" noProof="0">
                <a:solidFill>
                  <a:schemeClr val="bg1"/>
                </a:solidFill>
              </a:rPr>
              <a:t>clinical.</a:t>
            </a:r>
          </a:p>
          <a:p>
            <a:r>
              <a:rPr lang="en-GB" noProof="0">
                <a:solidFill>
                  <a:schemeClr val="bg1"/>
                </a:solidFill>
              </a:rPr>
              <a:t>Use CIWA-Ar to consider the severity of symptoms.</a:t>
            </a:r>
          </a:p>
          <a:p>
            <a:r>
              <a:rPr lang="en-GB" noProof="0">
                <a:solidFill>
                  <a:schemeClr val="bg1"/>
                </a:solidFill>
              </a:rPr>
              <a:t>Aim to take a comprehensive alcohol history if possible.</a:t>
            </a:r>
          </a:p>
        </p:txBody>
      </p:sp>
      <p:pic>
        <p:nvPicPr>
          <p:cNvPr id="8" name="Content Placeholder 7">
            <a:extLst>
              <a:ext uri="{FF2B5EF4-FFF2-40B4-BE49-F238E27FC236}">
                <a16:creationId xmlns:a16="http://schemas.microsoft.com/office/drawing/2014/main" id="{9768DC5C-2743-1BA3-6E95-7EDDF5645A88}"/>
              </a:ext>
            </a:extLst>
          </p:cNvPr>
          <p:cNvPicPr>
            <a:picLocks noGrp="1" noChangeAspect="1"/>
          </p:cNvPicPr>
          <p:nvPr>
            <p:ph sz="half" idx="2"/>
          </p:nvPr>
        </p:nvPicPr>
        <p:blipFill>
          <a:blip r:embed="rId2"/>
          <a:stretch>
            <a:fillRect/>
          </a:stretch>
        </p:blipFill>
        <p:spPr>
          <a:xfrm>
            <a:off x="6732396" y="275824"/>
            <a:ext cx="3857816" cy="6272873"/>
          </a:xfrm>
          <a:prstGeom prst="rect">
            <a:avLst/>
          </a:prstGeom>
        </p:spPr>
      </p:pic>
      <p:sp>
        <p:nvSpPr>
          <p:cNvPr id="31" name="Isosceles Triangle 3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0556A3B6-3533-62A2-846F-204EA02551C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5D98532A-1642-E5F8-FB24-8B38F79DC5E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3" action="ppaction://hlinksldjump" highlightClick="1"/>
            <a:extLst>
              <a:ext uri="{FF2B5EF4-FFF2-40B4-BE49-F238E27FC236}">
                <a16:creationId xmlns:a16="http://schemas.microsoft.com/office/drawing/2014/main" id="{59E1AE00-E62F-A1E1-23EC-7ED1D5824C8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9750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7AAF996-2105-F3E3-2955-275B57CC1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7EDB02-ACC9-26EA-886E-87AE8AEE814E}"/>
              </a:ext>
            </a:extLst>
          </p:cNvPr>
          <p:cNvSpPr>
            <a:spLocks noGrp="1"/>
          </p:cNvSpPr>
          <p:nvPr>
            <p:ph type="title"/>
          </p:nvPr>
        </p:nvSpPr>
        <p:spPr/>
        <p:txBody>
          <a:bodyPr/>
          <a:lstStyle/>
          <a:p>
            <a:r>
              <a:rPr lang="en-GB" noProof="0"/>
              <a:t>Delirium Tremens – Treatment</a:t>
            </a:r>
          </a:p>
        </p:txBody>
      </p:sp>
      <p:sp>
        <p:nvSpPr>
          <p:cNvPr id="3" name="Content Placeholder 2">
            <a:extLst>
              <a:ext uri="{FF2B5EF4-FFF2-40B4-BE49-F238E27FC236}">
                <a16:creationId xmlns:a16="http://schemas.microsoft.com/office/drawing/2014/main" id="{332AC4BE-75C6-892E-D11E-AECFC562121D}"/>
              </a:ext>
            </a:extLst>
          </p:cNvPr>
          <p:cNvSpPr>
            <a:spLocks noGrp="1"/>
          </p:cNvSpPr>
          <p:nvPr>
            <p:ph sz="half" idx="1"/>
          </p:nvPr>
        </p:nvSpPr>
        <p:spPr/>
        <p:txBody>
          <a:bodyPr>
            <a:normAutofit/>
          </a:bodyPr>
          <a:lstStyle/>
          <a:p>
            <a:r>
              <a:rPr lang="en-GB" noProof="0">
                <a:solidFill>
                  <a:schemeClr val="bg1"/>
                </a:solidFill>
              </a:rPr>
              <a:t>Delirium tremens is treated with </a:t>
            </a:r>
            <a:r>
              <a:rPr lang="en-GB" b="1" noProof="0">
                <a:solidFill>
                  <a:schemeClr val="bg1"/>
                </a:solidFill>
              </a:rPr>
              <a:t>benzodiazepines</a:t>
            </a:r>
            <a:r>
              <a:rPr lang="en-GB" noProof="0">
                <a:solidFill>
                  <a:schemeClr val="bg1"/>
                </a:solidFill>
              </a:rPr>
              <a:t>, especially long-acting ones like </a:t>
            </a:r>
            <a:r>
              <a:rPr lang="en-GB" b="1" noProof="0">
                <a:solidFill>
                  <a:schemeClr val="bg1"/>
                </a:solidFill>
              </a:rPr>
              <a:t>diazepam</a:t>
            </a:r>
            <a:r>
              <a:rPr lang="en-GB" noProof="0">
                <a:solidFill>
                  <a:schemeClr val="bg1"/>
                </a:solidFill>
              </a:rPr>
              <a:t> and </a:t>
            </a:r>
            <a:r>
              <a:rPr lang="en-GB" b="1" noProof="0">
                <a:solidFill>
                  <a:schemeClr val="bg1"/>
                </a:solidFill>
              </a:rPr>
              <a:t>chlordiazepoxide</a:t>
            </a:r>
            <a:r>
              <a:rPr lang="en-GB" noProof="0">
                <a:solidFill>
                  <a:schemeClr val="bg1"/>
                </a:solidFill>
              </a:rPr>
              <a:t>. These replace the depressant effects of alcohol.</a:t>
            </a:r>
          </a:p>
          <a:p>
            <a:r>
              <a:rPr lang="en-GB" noProof="0">
                <a:solidFill>
                  <a:schemeClr val="bg1"/>
                </a:solidFill>
              </a:rPr>
              <a:t>Dose depends on symptom severity as determined by CIWA-Ar.</a:t>
            </a:r>
          </a:p>
          <a:p>
            <a:r>
              <a:rPr lang="en-GB">
                <a:solidFill>
                  <a:schemeClr val="bg1"/>
                </a:solidFill>
              </a:rPr>
              <a:t>Be familiar with how to prescribe different benzodiazepines, as these are common drugs with many side effects.</a:t>
            </a:r>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E5396A08-720F-BECA-3742-7446CEE6DE3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67900C89-E215-2393-1C01-B2D39C4E1FE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26" name="Picture 2" descr="undefined">
            <a:extLst>
              <a:ext uri="{FF2B5EF4-FFF2-40B4-BE49-F238E27FC236}">
                <a16:creationId xmlns:a16="http://schemas.microsoft.com/office/drawing/2014/main" id="{FF2CB6A7-8AFA-B0CF-6D97-38AD1396110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62498" y="2160588"/>
            <a:ext cx="3438703" cy="3881437"/>
          </a:xfrm>
          <a:prstGeom prst="rect">
            <a:avLst/>
          </a:prstGeom>
          <a:solidFill>
            <a:schemeClr val="bg1"/>
          </a:solidFill>
        </p:spPr>
      </p:pic>
      <p:sp>
        <p:nvSpPr>
          <p:cNvPr id="4" name="Action Button: Get Information 3">
            <a:hlinkClick r:id="rId3" action="ppaction://hlinksldjump" highlightClick="1"/>
            <a:extLst>
              <a:ext uri="{FF2B5EF4-FFF2-40B4-BE49-F238E27FC236}">
                <a16:creationId xmlns:a16="http://schemas.microsoft.com/office/drawing/2014/main" id="{0FE288C4-80E8-1202-74B0-5B751EBA9AA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558601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9CDEEA4-B742-C49B-BC71-61F15AC3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CB2AC8-2DA6-CCE1-4E17-5FE70D0EA333}"/>
              </a:ext>
            </a:extLst>
          </p:cNvPr>
          <p:cNvSpPr>
            <a:spLocks noGrp="1"/>
          </p:cNvSpPr>
          <p:nvPr>
            <p:ph type="title"/>
          </p:nvPr>
        </p:nvSpPr>
        <p:spPr>
          <a:xfrm>
            <a:off x="677334" y="609600"/>
            <a:ext cx="8596668" cy="802105"/>
          </a:xfrm>
        </p:spPr>
        <p:txBody>
          <a:bodyPr/>
          <a:lstStyle/>
          <a:p>
            <a:r>
              <a:rPr lang="en-GB" noProof="0"/>
              <a:t>Delirium Tremens – Treatment</a:t>
            </a:r>
          </a:p>
        </p:txBody>
      </p:sp>
      <p:sp>
        <p:nvSpPr>
          <p:cNvPr id="3" name="Content Placeholder 2">
            <a:extLst>
              <a:ext uri="{FF2B5EF4-FFF2-40B4-BE49-F238E27FC236}">
                <a16:creationId xmlns:a16="http://schemas.microsoft.com/office/drawing/2014/main" id="{947ED1C5-77BB-D33A-CAC2-4FD37BFAF1B4}"/>
              </a:ext>
            </a:extLst>
          </p:cNvPr>
          <p:cNvSpPr>
            <a:spLocks noGrp="1"/>
          </p:cNvSpPr>
          <p:nvPr>
            <p:ph sz="half" idx="1"/>
          </p:nvPr>
        </p:nvSpPr>
        <p:spPr>
          <a:xfrm>
            <a:off x="677334" y="1411705"/>
            <a:ext cx="4184035" cy="4629656"/>
          </a:xfrm>
        </p:spPr>
        <p:txBody>
          <a:bodyPr>
            <a:normAutofit/>
          </a:bodyPr>
          <a:lstStyle/>
          <a:p>
            <a:r>
              <a:rPr lang="en-GB" noProof="0">
                <a:solidFill>
                  <a:schemeClr val="bg1"/>
                </a:solidFill>
              </a:rPr>
              <a:t>In the acute setting if seizures develop, bear in mind that seizures may cause respiratory arrest, which is life-threatening. </a:t>
            </a:r>
            <a:r>
              <a:rPr lang="en-GB" b="1" noProof="0">
                <a:solidFill>
                  <a:schemeClr val="bg1"/>
                </a:solidFill>
              </a:rPr>
              <a:t>Status epilepticus</a:t>
            </a:r>
            <a:r>
              <a:rPr lang="en-GB" noProof="0">
                <a:solidFill>
                  <a:schemeClr val="bg1"/>
                </a:solidFill>
              </a:rPr>
              <a:t> occurs when seizures last for more than 5 minutes.</a:t>
            </a:r>
          </a:p>
          <a:p>
            <a:r>
              <a:rPr lang="en-GB" noProof="0">
                <a:solidFill>
                  <a:schemeClr val="bg1"/>
                </a:solidFill>
              </a:rPr>
              <a:t>Treatment is with short-acting benzodiazepines such as </a:t>
            </a:r>
            <a:r>
              <a:rPr lang="en-GB" b="1" noProof="0">
                <a:solidFill>
                  <a:schemeClr val="bg1"/>
                </a:solidFill>
              </a:rPr>
              <a:t>lorazepam</a:t>
            </a:r>
            <a:r>
              <a:rPr lang="en-GB" noProof="0">
                <a:solidFill>
                  <a:schemeClr val="bg1"/>
                </a:solidFill>
              </a:rPr>
              <a:t> and </a:t>
            </a:r>
            <a:r>
              <a:rPr lang="en-GB" b="1" noProof="0">
                <a:solidFill>
                  <a:schemeClr val="bg1"/>
                </a:solidFill>
              </a:rPr>
              <a:t>midazolam</a:t>
            </a:r>
            <a:r>
              <a:rPr lang="en-GB" noProof="0">
                <a:solidFill>
                  <a:schemeClr val="bg1"/>
                </a:solidFill>
              </a:rPr>
              <a:t> initially (reverse overdose with </a:t>
            </a:r>
            <a:r>
              <a:rPr lang="en-GB" b="1" noProof="0">
                <a:solidFill>
                  <a:schemeClr val="bg1"/>
                </a:solidFill>
              </a:rPr>
              <a:t>flumazenil</a:t>
            </a:r>
            <a:r>
              <a:rPr lang="en-GB" noProof="0">
                <a:solidFill>
                  <a:schemeClr val="bg1"/>
                </a:solidFill>
              </a:rPr>
              <a:t>).</a:t>
            </a:r>
          </a:p>
          <a:p>
            <a:r>
              <a:rPr lang="en-GB" noProof="0">
                <a:solidFill>
                  <a:schemeClr val="bg1"/>
                </a:solidFill>
              </a:rPr>
              <a:t>Further treatment for resistant seizures may be with other anticonvulsants such as levetiracetam or phenytoin.</a:t>
            </a:r>
          </a:p>
        </p:txBody>
      </p:sp>
      <p:sp>
        <p:nvSpPr>
          <p:cNvPr id="5" name="Action Button: Go Forward or Next 4">
            <a:hlinkClick r:id="" action="ppaction://hlinkshowjump?jump=nextslide" highlightClick="1"/>
            <a:extLst>
              <a:ext uri="{FF2B5EF4-FFF2-40B4-BE49-F238E27FC236}">
                <a16:creationId xmlns:a16="http://schemas.microsoft.com/office/drawing/2014/main" id="{39743AF0-360E-7B8D-E08B-51DC2B7810C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48CC0758-0AEC-E534-2D01-D08463466EF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4" name="Group 13">
            <a:extLst>
              <a:ext uri="{FF2B5EF4-FFF2-40B4-BE49-F238E27FC236}">
                <a16:creationId xmlns:a16="http://schemas.microsoft.com/office/drawing/2014/main" id="{78AEDD76-B3A3-FAA7-88F4-BB6CD8EBAB39}"/>
              </a:ext>
            </a:extLst>
          </p:cNvPr>
          <p:cNvGrpSpPr/>
          <p:nvPr/>
        </p:nvGrpSpPr>
        <p:grpSpPr>
          <a:xfrm>
            <a:off x="5185319" y="1411705"/>
            <a:ext cx="3764733" cy="5321232"/>
            <a:chOff x="5185319" y="1411705"/>
            <a:chExt cx="3764733" cy="5321232"/>
          </a:xfrm>
        </p:grpSpPr>
        <p:pic>
          <p:nvPicPr>
            <p:cNvPr id="8" name="Picture 7">
              <a:extLst>
                <a:ext uri="{FF2B5EF4-FFF2-40B4-BE49-F238E27FC236}">
                  <a16:creationId xmlns:a16="http://schemas.microsoft.com/office/drawing/2014/main" id="{9FEA252C-75F5-A834-C462-2131F15E7CA6}"/>
                </a:ext>
              </a:extLst>
            </p:cNvPr>
            <p:cNvPicPr>
              <a:picLocks noChangeAspect="1"/>
            </p:cNvPicPr>
            <p:nvPr/>
          </p:nvPicPr>
          <p:blipFill>
            <a:blip r:embed="rId2"/>
            <a:stretch>
              <a:fillRect/>
            </a:stretch>
          </p:blipFill>
          <p:spPr>
            <a:xfrm>
              <a:off x="5185319" y="1411705"/>
              <a:ext cx="3764733" cy="5321232"/>
            </a:xfrm>
            <a:prstGeom prst="rect">
              <a:avLst/>
            </a:prstGeom>
          </p:spPr>
        </p:pic>
        <p:sp>
          <p:nvSpPr>
            <p:cNvPr id="13" name="Rectangle 12">
              <a:extLst>
                <a:ext uri="{FF2B5EF4-FFF2-40B4-BE49-F238E27FC236}">
                  <a16:creationId xmlns:a16="http://schemas.microsoft.com/office/drawing/2014/main" id="{9860BE37-C2B6-69A8-03B9-F8406AEF0E9C}"/>
                </a:ext>
              </a:extLst>
            </p:cNvPr>
            <p:cNvSpPr/>
            <p:nvPr/>
          </p:nvSpPr>
          <p:spPr>
            <a:xfrm>
              <a:off x="6537960" y="2061210"/>
              <a:ext cx="807720" cy="152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4" name="Action Button: Get Information 3">
            <a:hlinkClick r:id="rId3" action="ppaction://hlinksldjump" highlightClick="1"/>
            <a:extLst>
              <a:ext uri="{FF2B5EF4-FFF2-40B4-BE49-F238E27FC236}">
                <a16:creationId xmlns:a16="http://schemas.microsoft.com/office/drawing/2014/main" id="{63460639-FB33-5DCA-5A18-BAADAC2DDFD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99108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41546-73F5-A40A-A957-9F46FA083B51}"/>
              </a:ext>
            </a:extLst>
          </p:cNvPr>
          <p:cNvSpPr>
            <a:spLocks noGrp="1"/>
          </p:cNvSpPr>
          <p:nvPr>
            <p:ph type="title"/>
          </p:nvPr>
        </p:nvSpPr>
        <p:spPr/>
        <p:txBody>
          <a:bodyPr/>
          <a:lstStyle/>
          <a:p>
            <a:r>
              <a:rPr lang="en-GB" noProof="0"/>
              <a:t>Delirium Tremens – Treatment</a:t>
            </a:r>
          </a:p>
        </p:txBody>
      </p:sp>
      <p:sp>
        <p:nvSpPr>
          <p:cNvPr id="3" name="Text Placeholder 2">
            <a:extLst>
              <a:ext uri="{FF2B5EF4-FFF2-40B4-BE49-F238E27FC236}">
                <a16:creationId xmlns:a16="http://schemas.microsoft.com/office/drawing/2014/main" id="{5E3AA5DE-8D3D-7D04-0AD9-2C18B371A857}"/>
              </a:ext>
            </a:extLst>
          </p:cNvPr>
          <p:cNvSpPr>
            <a:spLocks noGrp="1"/>
          </p:cNvSpPr>
          <p:nvPr>
            <p:ph type="body" idx="1"/>
          </p:nvPr>
        </p:nvSpPr>
        <p:spPr/>
        <p:txBody>
          <a:bodyPr/>
          <a:lstStyle/>
          <a:p>
            <a:r>
              <a:rPr lang="en-GB" noProof="0">
                <a:solidFill>
                  <a:schemeClr val="bg1"/>
                </a:solidFill>
              </a:rPr>
              <a:t>Referral</a:t>
            </a:r>
          </a:p>
        </p:txBody>
      </p:sp>
      <p:sp>
        <p:nvSpPr>
          <p:cNvPr id="4" name="Content Placeholder 3">
            <a:extLst>
              <a:ext uri="{FF2B5EF4-FFF2-40B4-BE49-F238E27FC236}">
                <a16:creationId xmlns:a16="http://schemas.microsoft.com/office/drawing/2014/main" id="{E58A7758-FA9B-F3D6-E031-49E535FDF908}"/>
              </a:ext>
            </a:extLst>
          </p:cNvPr>
          <p:cNvSpPr>
            <a:spLocks noGrp="1"/>
          </p:cNvSpPr>
          <p:nvPr>
            <p:ph sz="half" idx="2"/>
          </p:nvPr>
        </p:nvSpPr>
        <p:spPr/>
        <p:txBody>
          <a:bodyPr/>
          <a:lstStyle/>
          <a:p>
            <a:r>
              <a:rPr lang="en-GB" noProof="0">
                <a:solidFill>
                  <a:schemeClr val="bg1"/>
                </a:solidFill>
              </a:rPr>
              <a:t>Delirium tremens implies alcohol dependency, so </a:t>
            </a:r>
            <a:r>
              <a:rPr lang="en-GB" b="1" noProof="0">
                <a:solidFill>
                  <a:schemeClr val="bg1"/>
                </a:solidFill>
              </a:rPr>
              <a:t>referral to specialist services</a:t>
            </a:r>
            <a:r>
              <a:rPr lang="en-GB" noProof="0">
                <a:solidFill>
                  <a:schemeClr val="bg1"/>
                </a:solidFill>
              </a:rPr>
              <a:t> should be made. Whilst you may achieve a physical detox, it is important to ensure support to sobriety.</a:t>
            </a:r>
          </a:p>
        </p:txBody>
      </p:sp>
      <p:sp>
        <p:nvSpPr>
          <p:cNvPr id="5" name="Text Placeholder 4">
            <a:extLst>
              <a:ext uri="{FF2B5EF4-FFF2-40B4-BE49-F238E27FC236}">
                <a16:creationId xmlns:a16="http://schemas.microsoft.com/office/drawing/2014/main" id="{F60CFD6E-52F4-A377-E333-0018A0952D95}"/>
              </a:ext>
            </a:extLst>
          </p:cNvPr>
          <p:cNvSpPr>
            <a:spLocks noGrp="1"/>
          </p:cNvSpPr>
          <p:nvPr>
            <p:ph type="body" sz="quarter" idx="3"/>
          </p:nvPr>
        </p:nvSpPr>
        <p:spPr/>
        <p:txBody>
          <a:bodyPr/>
          <a:lstStyle/>
          <a:p>
            <a:r>
              <a:rPr lang="en-GB" noProof="0">
                <a:solidFill>
                  <a:schemeClr val="bg1"/>
                </a:solidFill>
              </a:rPr>
              <a:t>B vitamins</a:t>
            </a:r>
          </a:p>
        </p:txBody>
      </p:sp>
      <p:sp>
        <p:nvSpPr>
          <p:cNvPr id="6" name="Content Placeholder 5">
            <a:extLst>
              <a:ext uri="{FF2B5EF4-FFF2-40B4-BE49-F238E27FC236}">
                <a16:creationId xmlns:a16="http://schemas.microsoft.com/office/drawing/2014/main" id="{CBBA37C4-9569-8F30-FF92-5049369667EA}"/>
              </a:ext>
            </a:extLst>
          </p:cNvPr>
          <p:cNvSpPr>
            <a:spLocks noGrp="1"/>
          </p:cNvSpPr>
          <p:nvPr>
            <p:ph sz="quarter" idx="4"/>
          </p:nvPr>
        </p:nvSpPr>
        <p:spPr/>
        <p:txBody>
          <a:bodyPr/>
          <a:lstStyle/>
          <a:p>
            <a:r>
              <a:rPr lang="en-GB" noProof="0">
                <a:solidFill>
                  <a:schemeClr val="bg1"/>
                </a:solidFill>
              </a:rPr>
              <a:t>In all patients with new diagnosis of alcohol dependency, give </a:t>
            </a:r>
            <a:r>
              <a:rPr lang="en-GB" b="1" noProof="0">
                <a:solidFill>
                  <a:schemeClr val="bg1"/>
                </a:solidFill>
              </a:rPr>
              <a:t>B vitamins </a:t>
            </a:r>
            <a:r>
              <a:rPr lang="en-GB" noProof="0">
                <a:solidFill>
                  <a:schemeClr val="bg1"/>
                </a:solidFill>
              </a:rPr>
              <a:t>to prevent Wernicke encephalopathy and Korsakoff syndrome. You may give these rapidly by an IV course whilst in hospital.</a:t>
            </a:r>
          </a:p>
        </p:txBody>
      </p:sp>
      <p:sp>
        <p:nvSpPr>
          <p:cNvPr id="7" name="Action Button: Go Forward or Next 6">
            <a:hlinkClick r:id="" action="ppaction://hlinkshowjump?jump=nextslide" highlightClick="1"/>
            <a:extLst>
              <a:ext uri="{FF2B5EF4-FFF2-40B4-BE49-F238E27FC236}">
                <a16:creationId xmlns:a16="http://schemas.microsoft.com/office/drawing/2014/main" id="{129DF1CD-F629-1EDE-7DF0-8ACCE197F07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10A18D5D-3ACB-42E3-9D9F-F7FF3D07C27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et Information 8">
            <a:hlinkClick r:id="rId2" action="ppaction://hlinksldjump" highlightClick="1"/>
            <a:extLst>
              <a:ext uri="{FF2B5EF4-FFF2-40B4-BE49-F238E27FC236}">
                <a16:creationId xmlns:a16="http://schemas.microsoft.com/office/drawing/2014/main" id="{F655858B-CED9-41FD-5681-C960CC1A771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62628340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3E7C954-A9D9-4958-AA35-504C02767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D38F4-5E9D-D995-4005-CCC964B28C22}"/>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AA022699-0A9A-9A98-4835-76907DBEFE90}"/>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(NHS, 5 September 2023) “Causes – Psychosis” </a:t>
            </a:r>
            <a:r>
              <a:rPr lang="en-GB" sz="1100" i="1" noProof="0">
                <a:solidFill>
                  <a:schemeClr val="bg1"/>
                </a:solidFill>
              </a:rPr>
              <a:t>NHS website</a:t>
            </a:r>
            <a:r>
              <a:rPr lang="en-GB" sz="1100" noProof="0">
                <a:solidFill>
                  <a:schemeClr val="bg1"/>
                </a:solidFill>
              </a:rPr>
              <a:t> [Accessed: 24 October 2025]</a:t>
            </a:r>
            <a:br>
              <a:rPr lang="en-GB" sz="1100" noProof="0">
                <a:solidFill>
                  <a:schemeClr val="bg1"/>
                </a:solidFill>
              </a:rPr>
            </a:br>
            <a:r>
              <a:rPr lang="en-GB" sz="1100" noProof="0">
                <a:solidFill>
                  <a:schemeClr val="bg1"/>
                </a:solidFill>
                <a:hlinkClick r:id="rId2"/>
              </a:rPr>
              <a:t>https://www.nhs.uk/mental-health/conditions/psychosis/causes/</a:t>
            </a:r>
            <a:endParaRPr lang="en-GB" sz="1100" noProof="0">
              <a:solidFill>
                <a:schemeClr val="bg1"/>
              </a:solidFill>
            </a:endParaRPr>
          </a:p>
          <a:p>
            <a:r>
              <a:rPr lang="en-GB" sz="1100" noProof="0">
                <a:solidFill>
                  <a:schemeClr val="bg1"/>
                </a:solidFill>
              </a:rPr>
              <a:t>(Ash Birtles, 20 September 2024) “Alcohol History Taking” </a:t>
            </a:r>
            <a:r>
              <a:rPr lang="en-GB" sz="1100" i="1" noProof="0">
                <a:solidFill>
                  <a:schemeClr val="bg1"/>
                </a:solidFill>
              </a:rPr>
              <a:t>GeekyMedics</a:t>
            </a:r>
            <a:br>
              <a:rPr lang="en-GB" sz="1100" noProof="0">
                <a:solidFill>
                  <a:schemeClr val="bg1"/>
                </a:solidFill>
              </a:rPr>
            </a:br>
            <a:r>
              <a:rPr lang="en-GB" sz="1100" noProof="0">
                <a:solidFill>
                  <a:schemeClr val="bg1"/>
                </a:solidFill>
                <a:hlinkClick r:id="rId3"/>
              </a:rPr>
              <a:t>https://geekymedics.com/alcohol-history/</a:t>
            </a:r>
            <a:endParaRPr lang="en-GB" sz="1100" noProof="0">
              <a:solidFill>
                <a:schemeClr val="bg1"/>
              </a:solidFill>
            </a:endParaRPr>
          </a:p>
          <a:p>
            <a:r>
              <a:rPr lang="en-GB" sz="1100" noProof="0">
                <a:solidFill>
                  <a:schemeClr val="bg1"/>
                </a:solidFill>
              </a:rPr>
              <a:t>(Blackpool Teaching Hospitals NHS Foundation Trust) “Alcohol Withdrawal Assessment Scoring Guidelines”</a:t>
            </a:r>
            <a:br>
              <a:rPr lang="en-GB" sz="1100" noProof="0">
                <a:solidFill>
                  <a:schemeClr val="bg1"/>
                </a:solidFill>
              </a:rPr>
            </a:br>
            <a:r>
              <a:rPr lang="en-GB" sz="1100" noProof="0">
                <a:solidFill>
                  <a:schemeClr val="bg1"/>
                </a:solidFill>
                <a:hlinkClick r:id="rId4"/>
              </a:rPr>
              <a:t>https://www.ewin.nhs.uk/sites/default/files/Appendix%206%20-%20CIWA%20-Ar%20Form%203250.pdf</a:t>
            </a:r>
            <a:endParaRPr lang="en-GB" sz="1100" noProof="0">
              <a:solidFill>
                <a:schemeClr val="bg1"/>
              </a:solidFill>
            </a:endParaRPr>
          </a:p>
          <a:p>
            <a:endParaRPr lang="en-GB" sz="1100" noProof="0">
              <a:solidFill>
                <a:schemeClr val="bg1"/>
              </a:solidFill>
            </a:endParaRPr>
          </a:p>
          <a:p>
            <a:r>
              <a:rPr lang="en-GB" sz="1100" noProof="0">
                <a:solidFill>
                  <a:schemeClr val="bg1"/>
                </a:solidFill>
              </a:rPr>
              <a:t>(Pearson Scott Foresman, 17 April 2020) “File:Resuscitator 3 - Operation (PSF).png”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5"/>
              </a:rPr>
              <a:t>https://commons.wikimedia.org/wiki/File:Resuscitator_3_-_Operation_(PSF).png</a:t>
            </a:r>
            <a:endParaRPr lang="en-GB" sz="1100" noProof="0">
              <a:solidFill>
                <a:schemeClr val="bg1"/>
              </a:solidFill>
            </a:endParaRPr>
          </a:p>
          <a:p>
            <a:r>
              <a:rPr lang="en-GB" sz="1100" noProof="0">
                <a:solidFill>
                  <a:schemeClr val="bg1"/>
                </a:solidFill>
              </a:rPr>
              <a:t>(Open Critical Care &amp; World Health Organization, 5 December 2023) “File:Sagittal cross section view of laryngoscopy intubation with mac 3.png” </a:t>
            </a:r>
            <a:r>
              <a:rPr lang="en-GB" sz="1100" i="1" noProof="0">
                <a:solidFill>
                  <a:schemeClr val="bg1"/>
                </a:solidFill>
              </a:rPr>
              <a:t>Wikimedia Commons</a:t>
            </a:r>
            <a:r>
              <a:rPr lang="en-GB" sz="1100" noProof="0">
                <a:solidFill>
                  <a:schemeClr val="bg1"/>
                </a:solidFill>
              </a:rPr>
              <a:t> CC BY 4.0</a:t>
            </a:r>
            <a:br>
              <a:rPr lang="en-GB" sz="1100" noProof="0">
                <a:solidFill>
                  <a:schemeClr val="bg1"/>
                </a:solidFill>
              </a:rPr>
            </a:br>
            <a:r>
              <a:rPr lang="en-GB" sz="1100" noProof="0">
                <a:solidFill>
                  <a:schemeClr val="bg1"/>
                </a:solidFill>
                <a:hlinkClick r:id="rId6"/>
              </a:rPr>
              <a:t>https://commons.wikimedia.org/wiki/File:Sagittal_cross_section_view_of_laryngoscopy_intubation_with_mac_3.png</a:t>
            </a:r>
            <a:endParaRPr lang="en-GB" sz="1100" noProof="0">
              <a:solidFill>
                <a:schemeClr val="bg1"/>
              </a:solidFill>
            </a:endParaRPr>
          </a:p>
          <a:p>
            <a:r>
              <a:rPr lang="en-GB" sz="1100" noProof="0">
                <a:solidFill>
                  <a:schemeClr val="bg1"/>
                </a:solidFill>
              </a:rPr>
              <a:t>(Rcp.basheer, 27 September 2011) “File:Respiratory therapist.jpg”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7"/>
              </a:rPr>
              <a:t>https://commons.wikimedia.org/wiki/File:Respiratory_therapist.jpg</a:t>
            </a:r>
            <a:endParaRPr lang="en-GB" sz="1100" noProof="0">
              <a:solidFill>
                <a:schemeClr val="bg1"/>
              </a:solidFill>
            </a:endParaRPr>
          </a:p>
          <a:p>
            <a:r>
              <a:rPr lang="en-GB" sz="1100" noProof="0">
                <a:solidFill>
                  <a:schemeClr val="bg1"/>
                </a:solidFill>
              </a:rPr>
              <a:t>(Pearson Scott Foresman, 17 April 2020) “File:Resuscitator 3 - Operation (PSF).png”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5"/>
              </a:rPr>
              <a:t>https://commons.wikimedia.org/wiki/File:Resuscitator_3_-_Operation_(PSF).png</a:t>
            </a:r>
            <a:endParaRPr lang="en-GB" sz="1100" noProof="0">
              <a:solidFill>
                <a:schemeClr val="bg1"/>
              </a:solidFill>
            </a:endParaRPr>
          </a:p>
          <a:p>
            <a:r>
              <a:rPr lang="en-GB" sz="1100" noProof="0">
                <a:solidFill>
                  <a:schemeClr val="bg1"/>
                </a:solidFill>
              </a:rPr>
              <a:t>(James Bibey, 9 October 2025) “Neurotransmitters and Alcohol” Own work</a:t>
            </a:r>
          </a:p>
        </p:txBody>
      </p:sp>
      <p:sp>
        <p:nvSpPr>
          <p:cNvPr id="4" name="Action Button: Go Forward or Next 3">
            <a:hlinkClick r:id="" action="ppaction://hlinkshowjump?jump=nextslide" highlightClick="1"/>
            <a:extLst>
              <a:ext uri="{FF2B5EF4-FFF2-40B4-BE49-F238E27FC236}">
                <a16:creationId xmlns:a16="http://schemas.microsoft.com/office/drawing/2014/main" id="{9ED07BD8-5420-E9E9-B7CE-CA15A968803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B0E22EB-AE13-4185-4B68-CD790A292F1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8" action="ppaction://hlinksldjump" highlightClick="1"/>
            <a:extLst>
              <a:ext uri="{FF2B5EF4-FFF2-40B4-BE49-F238E27FC236}">
                <a16:creationId xmlns:a16="http://schemas.microsoft.com/office/drawing/2014/main" id="{D0D172DF-B0BF-A7E1-B65F-42B4A474185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618976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8868365-8007-24EE-570B-6D64042AA9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6ABFE-5C59-0AEF-B081-9583E977BA92}"/>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F489A8EA-6E80-2DCD-05EB-4C5278B7CDE5}"/>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(Blackpool Teaching Hospitals NHS Foundation Trust) “Alcohol Withdrawal Assessment Scoring Guidelines”</a:t>
            </a:r>
            <a:br>
              <a:rPr lang="en-GB" sz="1100" noProof="0">
                <a:solidFill>
                  <a:schemeClr val="bg1"/>
                </a:solidFill>
              </a:rPr>
            </a:br>
            <a:r>
              <a:rPr lang="en-GB" sz="1100" noProof="0">
                <a:solidFill>
                  <a:schemeClr val="bg1"/>
                </a:solidFill>
                <a:hlinkClick r:id="rId2"/>
              </a:rPr>
              <a:t>https://www.ewin.nhs.uk/sites/default/files/Appendix%206%20-%20CIWA%20-Ar%20Form%203250.pdf</a:t>
            </a:r>
            <a:endParaRPr lang="en-GB" sz="1100" noProof="0">
              <a:solidFill>
                <a:schemeClr val="bg1"/>
              </a:solidFill>
            </a:endParaRPr>
          </a:p>
          <a:p>
            <a:r>
              <a:rPr lang="en-GB" sz="1100" noProof="0">
                <a:solidFill>
                  <a:schemeClr val="bg1"/>
                </a:solidFill>
              </a:rPr>
              <a:t>(NEUROtiker, 18 April 2007) “File:Benzodiazepine.svg”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3"/>
              </a:rPr>
              <a:t>https://commons.wikimedia.org/wiki/File:Benzodiazepine.svg</a:t>
            </a:r>
            <a:endParaRPr lang="en-GB" sz="1100" noProof="0">
              <a:solidFill>
                <a:schemeClr val="bg1"/>
              </a:solidFill>
            </a:endParaRPr>
          </a:p>
          <a:p>
            <a:r>
              <a:rPr lang="en-GB" sz="1100" noProof="0">
                <a:solidFill>
                  <a:schemeClr val="bg1"/>
                </a:solidFill>
              </a:rPr>
              <a:t>(Resuscitation Council UK, January 2023) “Guidelines 2021: Paediatric emergency algorithms &amp; resources: Treating convulsive status epilepticus in children” version 2</a:t>
            </a:r>
            <a:br>
              <a:rPr lang="en-GB" sz="1100" noProof="0">
                <a:solidFill>
                  <a:schemeClr val="bg1"/>
                </a:solidFill>
              </a:rPr>
            </a:b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164B5717-E9D7-B759-37AC-C891ED57D38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9BF3C99-6BF5-36E5-9F8D-0B5CC556FFB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1E290053-F0B1-F856-2690-75AEE08B14E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69828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24CB6FF-A8F1-DEAB-F0E9-07543DE8DDD8}"/>
            </a:ext>
          </a:extLst>
        </p:cNvPr>
        <p:cNvGrpSpPr/>
        <p:nvPr/>
      </p:nvGrpSpPr>
      <p:grpSpPr>
        <a:xfrm>
          <a:off x="0" y="0"/>
          <a:ext cx="0" cy="0"/>
          <a:chOff x="0" y="0"/>
          <a:chExt cx="0" cy="0"/>
        </a:xfrm>
      </p:grpSpPr>
      <p:sp>
        <p:nvSpPr>
          <p:cNvPr id="2" name="Action Button: Go Forward or Next 1">
            <a:hlinkClick r:id="" action="ppaction://hlinkshowjump?jump=nextslide" highlightClick="1"/>
            <a:extLst>
              <a:ext uri="{FF2B5EF4-FFF2-40B4-BE49-F238E27FC236}">
                <a16:creationId xmlns:a16="http://schemas.microsoft.com/office/drawing/2014/main" id="{E318DCFA-81E4-F269-91AB-54EAA539D02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458814AE-FCD1-AF74-8022-97CCACAF8C5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TextBox 3">
            <a:extLst>
              <a:ext uri="{FF2B5EF4-FFF2-40B4-BE49-F238E27FC236}">
                <a16:creationId xmlns:a16="http://schemas.microsoft.com/office/drawing/2014/main" id="{717D402D-B26E-C736-AE18-CEE638B23B22}"/>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4 Decision Tree</a:t>
            </a:r>
          </a:p>
        </p:txBody>
      </p:sp>
      <p:pic>
        <p:nvPicPr>
          <p:cNvPr id="7" name="Picture 6" descr="A diagram of a flowchart&#10;&#10;AI-generated content may be incorrect.">
            <a:extLst>
              <a:ext uri="{FF2B5EF4-FFF2-40B4-BE49-F238E27FC236}">
                <a16:creationId xmlns:a16="http://schemas.microsoft.com/office/drawing/2014/main" id="{0A41584B-2C4A-E275-2129-5FFA9EF7B31E}"/>
              </a:ext>
            </a:extLst>
          </p:cNvPr>
          <p:cNvPicPr>
            <a:picLocks noChangeAspect="1"/>
          </p:cNvPicPr>
          <p:nvPr/>
        </p:nvPicPr>
        <p:blipFill>
          <a:blip r:embed="rId2"/>
          <a:stretch>
            <a:fillRect/>
          </a:stretch>
        </p:blipFill>
        <p:spPr>
          <a:xfrm>
            <a:off x="272020" y="261257"/>
            <a:ext cx="7691879" cy="6335486"/>
          </a:xfrm>
          <a:prstGeom prst="rect">
            <a:avLst/>
          </a:prstGeom>
        </p:spPr>
      </p:pic>
      <p:sp>
        <p:nvSpPr>
          <p:cNvPr id="5" name="Action Button: Get Information 4">
            <a:hlinkClick r:id="rId3" action="ppaction://hlinksldjump" highlightClick="1"/>
            <a:extLst>
              <a:ext uri="{FF2B5EF4-FFF2-40B4-BE49-F238E27FC236}">
                <a16:creationId xmlns:a16="http://schemas.microsoft.com/office/drawing/2014/main" id="{A7AEFBD8-954F-11C6-056B-648460DF7FF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6069943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157A8-5DE9-B9A2-F265-A468638C5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EA0B0-5778-4B66-04FA-A45D677851E4}"/>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010D32ED-5832-45FA-44CE-93ABA51CA732}"/>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FE66423A-C7F7-E5B3-C924-7DE3CE9DBAE7}"/>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4</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AE1CBF85-9CDB-1F5A-C6B4-8BF91C067B2F}"/>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62E3D69E-C56E-C451-DF80-61EC930FD954}"/>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746D8E1F-1094-7985-6B6A-B0D1C826CB0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150241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A6A3D38-C33A-AC43-7811-C86BE181331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D2C34BCA-C814-D195-5354-6EA71647EC16}"/>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C35C3EBB-ECA6-CF23-DBAC-5A6996E281F3}"/>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5</a:t>
            </a:r>
          </a:p>
        </p:txBody>
      </p:sp>
      <p:sp>
        <p:nvSpPr>
          <p:cNvPr id="4" name="Action Button: Go Forward or Next 3">
            <a:hlinkClick r:id="" action="ppaction://hlinkshowjump?jump=nextslide" highlightClick="1"/>
            <a:extLst>
              <a:ext uri="{FF2B5EF4-FFF2-40B4-BE49-F238E27FC236}">
                <a16:creationId xmlns:a16="http://schemas.microsoft.com/office/drawing/2014/main" id="{7A548759-3198-4B3B-3C1B-3F6AA6AD7A34}"/>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6EC410CF-1430-001D-FDFA-FCEE740AF4CE}"/>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195009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77032-1AF6-E109-143D-E9590E20C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17F130-294A-DA7F-3FC1-A0A9EF89C6D0}"/>
              </a:ext>
            </a:extLst>
          </p:cNvPr>
          <p:cNvSpPr>
            <a:spLocks noGrp="1"/>
          </p:cNvSpPr>
          <p:nvPr>
            <p:ph type="title"/>
          </p:nvPr>
        </p:nvSpPr>
        <p:spPr/>
        <p:txBody>
          <a:bodyPr/>
          <a:lstStyle/>
          <a:p>
            <a:r>
              <a:rPr lang="en-GB" noProof="0"/>
              <a:t>5 Introduction</a:t>
            </a:r>
          </a:p>
        </p:txBody>
      </p:sp>
      <p:sp>
        <p:nvSpPr>
          <p:cNvPr id="3" name="Content Placeholder 2">
            <a:extLst>
              <a:ext uri="{FF2B5EF4-FFF2-40B4-BE49-F238E27FC236}">
                <a16:creationId xmlns:a16="http://schemas.microsoft.com/office/drawing/2014/main" id="{F9C29048-76EE-4269-C472-73C29A7DC099}"/>
              </a:ext>
            </a:extLst>
          </p:cNvPr>
          <p:cNvSpPr>
            <a:spLocks noGrp="1"/>
          </p:cNvSpPr>
          <p:nvPr>
            <p:ph sz="half" idx="1"/>
          </p:nvPr>
        </p:nvSpPr>
        <p:spPr/>
        <p:txBody>
          <a:bodyPr/>
          <a:lstStyle/>
          <a:p>
            <a:r>
              <a:rPr lang="en-GB" noProof="0"/>
              <a:t>You are working as an FY1 in the emergency department.</a:t>
            </a:r>
          </a:p>
          <a:p>
            <a:r>
              <a:rPr lang="en-GB" noProof="0"/>
              <a:t>Your next patient is Solomon (56M) who has wound pain.</a:t>
            </a:r>
          </a:p>
          <a:p>
            <a:r>
              <a:rPr lang="en-GB" noProof="0"/>
              <a:t>He tells you that he had a successful inguinal hernia repair 7 days ago. Now, his wound is more painful and he is worried.</a:t>
            </a:r>
          </a:p>
          <a:p>
            <a:r>
              <a:rPr lang="en-GB" noProof="0"/>
              <a:t>You ask about his analgesia, and he says that he stopped taking it as frequently because things were initially getting better.</a:t>
            </a:r>
          </a:p>
        </p:txBody>
      </p:sp>
      <p:sp>
        <p:nvSpPr>
          <p:cNvPr id="4" name="Content Placeholder 3">
            <a:extLst>
              <a:ext uri="{FF2B5EF4-FFF2-40B4-BE49-F238E27FC236}">
                <a16:creationId xmlns:a16="http://schemas.microsoft.com/office/drawing/2014/main" id="{A13BB4AB-5A06-4774-AEEC-C8FEDD9696AC}"/>
              </a:ext>
            </a:extLst>
          </p:cNvPr>
          <p:cNvSpPr>
            <a:spLocks noGrp="1"/>
          </p:cNvSpPr>
          <p:nvPr>
            <p:ph sz="half" idx="2"/>
          </p:nvPr>
        </p:nvSpPr>
        <p:spPr/>
        <p:txBody>
          <a:bodyPr/>
          <a:lstStyle/>
          <a:p>
            <a:pPr marL="0" indent="0">
              <a:buNone/>
            </a:pPr>
            <a:r>
              <a:rPr lang="en-GB" b="1" noProof="0"/>
              <a:t>What should you do?</a:t>
            </a:r>
          </a:p>
          <a:p>
            <a:r>
              <a:rPr lang="en-GB" noProof="0">
                <a:hlinkClick r:id="rId2" action="ppaction://hlinksldjump"/>
              </a:rPr>
              <a:t>Examine the wound</a:t>
            </a:r>
            <a:endParaRPr lang="en-GB" noProof="0"/>
          </a:p>
          <a:p>
            <a:r>
              <a:rPr lang="en-GB" noProof="0">
                <a:hlinkClick r:id="rId3" action="ppaction://hlinksldjump"/>
              </a:rPr>
              <a:t>Discharge with analgesia</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B6505172-B4BE-F0AE-86B0-E016D98895C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E8C5AA8E-102A-4A1C-F194-8B48B37ACCF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79707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534E5-3825-B19A-9D8F-0FA505EA0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1E69A-6D3F-72C7-1956-7FE6691A66F1}"/>
              </a:ext>
            </a:extLst>
          </p:cNvPr>
          <p:cNvSpPr>
            <a:spLocks noGrp="1"/>
          </p:cNvSpPr>
          <p:nvPr>
            <p:ph type="title"/>
          </p:nvPr>
        </p:nvSpPr>
        <p:spPr/>
        <p:txBody>
          <a:bodyPr/>
          <a:lstStyle/>
          <a:p>
            <a:r>
              <a:rPr lang="en-GB" noProof="0"/>
              <a:t>5 You examine the wound</a:t>
            </a:r>
          </a:p>
        </p:txBody>
      </p:sp>
      <p:sp>
        <p:nvSpPr>
          <p:cNvPr id="4" name="Content Placeholder 3">
            <a:extLst>
              <a:ext uri="{FF2B5EF4-FFF2-40B4-BE49-F238E27FC236}">
                <a16:creationId xmlns:a16="http://schemas.microsoft.com/office/drawing/2014/main" id="{D90C757F-1662-679C-4CA9-1E552894DE48}"/>
              </a:ext>
            </a:extLst>
          </p:cNvPr>
          <p:cNvSpPr>
            <a:spLocks noGrp="1"/>
          </p:cNvSpPr>
          <p:nvPr>
            <p:ph sz="half" idx="2"/>
          </p:nvPr>
        </p:nvSpPr>
        <p:spPr/>
        <p:txBody>
          <a:bodyPr/>
          <a:lstStyle/>
          <a:p>
            <a:pPr marL="0" indent="0">
              <a:buNone/>
            </a:pPr>
            <a:r>
              <a:rPr lang="en-GB" b="1" noProof="0"/>
              <a:t>You examine the abdomen.</a:t>
            </a:r>
          </a:p>
          <a:p>
            <a:r>
              <a:rPr lang="en-GB" noProof="0"/>
              <a:t>The skin around one of the wounds appears slightly reddened.</a:t>
            </a:r>
          </a:p>
          <a:p>
            <a:r>
              <a:rPr lang="en-GB" noProof="0"/>
              <a:t>The abdomen is soft but tender, particularly around the umbilicus. You do not palpate any masses. There are no hernias. Percussion is normal. You hear bowel sounds in 3 places.</a:t>
            </a:r>
          </a:p>
          <a:p>
            <a:r>
              <a:rPr lang="en-GB" noProof="0"/>
              <a:t>There are no peripheral signs.</a:t>
            </a:r>
          </a:p>
        </p:txBody>
      </p:sp>
      <p:sp>
        <p:nvSpPr>
          <p:cNvPr id="5" name="Action Button: Get Information 4">
            <a:hlinkClick r:id="rId2" action="ppaction://hlinksldjump" highlightClick="1"/>
            <a:extLst>
              <a:ext uri="{FF2B5EF4-FFF2-40B4-BE49-F238E27FC236}">
                <a16:creationId xmlns:a16="http://schemas.microsoft.com/office/drawing/2014/main" id="{80553493-35CB-4191-59D6-DBD1242A7FF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2809042C-4122-19CD-53F6-A033B6D4C0F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A753A527-E0B8-3AB1-2037-6C71292C55BC}"/>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pic>
        <p:nvPicPr>
          <p:cNvPr id="12290" name="Picture 2" descr="Standard Port Positioning for Laparoscopic closure of perforated petic ...">
            <a:extLst>
              <a:ext uri="{FF2B5EF4-FFF2-40B4-BE49-F238E27FC236}">
                <a16:creationId xmlns:a16="http://schemas.microsoft.com/office/drawing/2014/main" id="{9AB9CA9D-6D70-5512-9B95-6873B8859595}"/>
              </a:ext>
            </a:extLst>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964568" y="2160588"/>
            <a:ext cx="3609651" cy="3881437"/>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Go Forward or Next 7">
            <a:hlinkClick r:id="rId6" action="ppaction://hlinksldjump"/>
            <a:extLst>
              <a:ext uri="{FF2B5EF4-FFF2-40B4-BE49-F238E27FC236}">
                <a16:creationId xmlns:a16="http://schemas.microsoft.com/office/drawing/2014/main" id="{A0F7686B-0E69-48F3-C2E8-0771E18F6776}"/>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434345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E5151-F790-39E9-DB85-8A78E8F1C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871BD-7D32-B548-3EE3-9E1A3EB1515D}"/>
              </a:ext>
            </a:extLst>
          </p:cNvPr>
          <p:cNvSpPr>
            <a:spLocks noGrp="1"/>
          </p:cNvSpPr>
          <p:nvPr>
            <p:ph type="title"/>
          </p:nvPr>
        </p:nvSpPr>
        <p:spPr/>
        <p:txBody>
          <a:bodyPr/>
          <a:lstStyle/>
          <a:p>
            <a:r>
              <a:rPr lang="en-GB" noProof="0"/>
              <a:t>5 You examine generally</a:t>
            </a:r>
          </a:p>
        </p:txBody>
      </p:sp>
      <p:sp>
        <p:nvSpPr>
          <p:cNvPr id="3" name="Content Placeholder 2">
            <a:extLst>
              <a:ext uri="{FF2B5EF4-FFF2-40B4-BE49-F238E27FC236}">
                <a16:creationId xmlns:a16="http://schemas.microsoft.com/office/drawing/2014/main" id="{CE0A5A15-35BB-4225-A6A6-FCF5A23FDE8E}"/>
              </a:ext>
            </a:extLst>
          </p:cNvPr>
          <p:cNvSpPr>
            <a:spLocks noGrp="1"/>
          </p:cNvSpPr>
          <p:nvPr>
            <p:ph sz="half" idx="1"/>
          </p:nvPr>
        </p:nvSpPr>
        <p:spPr>
          <a:xfrm>
            <a:off x="677334" y="2160589"/>
            <a:ext cx="4184035" cy="685248"/>
          </a:xfrm>
        </p:spPr>
        <p:txBody>
          <a:bodyPr/>
          <a:lstStyle/>
          <a:p>
            <a:r>
              <a:rPr lang="en-GB" noProof="0"/>
              <a:t>You review observations from triage on arrival and now</a:t>
            </a:r>
          </a:p>
        </p:txBody>
      </p:sp>
      <p:sp>
        <p:nvSpPr>
          <p:cNvPr id="4" name="Content Placeholder 3">
            <a:extLst>
              <a:ext uri="{FF2B5EF4-FFF2-40B4-BE49-F238E27FC236}">
                <a16:creationId xmlns:a16="http://schemas.microsoft.com/office/drawing/2014/main" id="{9534C137-905B-02FC-DC11-6D92F09368E9}"/>
              </a:ext>
            </a:extLst>
          </p:cNvPr>
          <p:cNvSpPr>
            <a:spLocks noGrp="1"/>
          </p:cNvSpPr>
          <p:nvPr>
            <p:ph sz="half" idx="2"/>
          </p:nvPr>
        </p:nvSpPr>
        <p:spPr/>
        <p:txBody>
          <a:bodyPr/>
          <a:lstStyle/>
          <a:p>
            <a:pPr marL="0" indent="0">
              <a:buNone/>
            </a:pPr>
            <a:r>
              <a:rPr lang="en-GB" b="1" noProof="0"/>
              <a:t>What should you do?</a:t>
            </a:r>
          </a:p>
          <a:p>
            <a:r>
              <a:rPr lang="en-GB" noProof="0">
                <a:hlinkClick r:id="rId2" action="ppaction://hlinksldjump"/>
              </a:rPr>
              <a:t>Antibiotics</a:t>
            </a:r>
            <a:endParaRPr lang="en-GB" noProof="0"/>
          </a:p>
          <a:p>
            <a:r>
              <a:rPr lang="en-GB" noProof="0">
                <a:hlinkClick r:id="rId3" action="ppaction://hlinksldjump"/>
              </a:rPr>
              <a:t>Antibiotics and swab</a:t>
            </a:r>
            <a:endParaRPr lang="en-GB" noProof="0"/>
          </a:p>
          <a:p>
            <a:r>
              <a:rPr lang="en-GB" noProof="0">
                <a:hlinkClick r:id="rId4" action="ppaction://hlinksldjump"/>
              </a:rPr>
              <a:t>Arrange admission to hospital</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8930ADAA-F47A-2C6F-807A-F1C62D38B9D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8ACB168F-2098-E332-BE99-1F02C9159099}"/>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8" name="Table 7">
            <a:extLst>
              <a:ext uri="{FF2B5EF4-FFF2-40B4-BE49-F238E27FC236}">
                <a16:creationId xmlns:a16="http://schemas.microsoft.com/office/drawing/2014/main" id="{28FA1682-CBB5-72BD-4472-9C8437B7E44E}"/>
              </a:ext>
            </a:extLst>
          </p:cNvPr>
          <p:cNvGraphicFramePr>
            <a:graphicFrameLocks noGrp="1"/>
          </p:cNvGraphicFramePr>
          <p:nvPr>
            <p:extLst>
              <p:ext uri="{D42A27DB-BD31-4B8C-83A1-F6EECF244321}">
                <p14:modId xmlns:p14="http://schemas.microsoft.com/office/powerpoint/2010/main" val="2661061630"/>
              </p:ext>
            </p:extLst>
          </p:nvPr>
        </p:nvGraphicFramePr>
        <p:xfrm>
          <a:off x="677333" y="2845837"/>
          <a:ext cx="4184034" cy="2966720"/>
        </p:xfrm>
        <a:graphic>
          <a:graphicData uri="http://schemas.openxmlformats.org/drawingml/2006/table">
            <a:tbl>
              <a:tblPr firstRow="1" bandRow="1">
                <a:tableStyleId>{5C22544A-7EE6-4342-B048-85BDC9FD1C3A}</a:tableStyleId>
              </a:tblPr>
              <a:tblGrid>
                <a:gridCol w="2112520">
                  <a:extLst>
                    <a:ext uri="{9D8B030D-6E8A-4147-A177-3AD203B41FA5}">
                      <a16:colId xmlns:a16="http://schemas.microsoft.com/office/drawing/2014/main" val="2644533057"/>
                    </a:ext>
                  </a:extLst>
                </a:gridCol>
                <a:gridCol w="1035757">
                  <a:extLst>
                    <a:ext uri="{9D8B030D-6E8A-4147-A177-3AD203B41FA5}">
                      <a16:colId xmlns:a16="http://schemas.microsoft.com/office/drawing/2014/main" val="3550888994"/>
                    </a:ext>
                  </a:extLst>
                </a:gridCol>
                <a:gridCol w="1035757">
                  <a:extLst>
                    <a:ext uri="{9D8B030D-6E8A-4147-A177-3AD203B41FA5}">
                      <a16:colId xmlns:a16="http://schemas.microsoft.com/office/drawing/2014/main" val="4205614802"/>
                    </a:ext>
                  </a:extLst>
                </a:gridCol>
              </a:tblGrid>
              <a:tr h="370840">
                <a:tc>
                  <a:txBody>
                    <a:bodyPr/>
                    <a:lstStyle/>
                    <a:p>
                      <a:endParaRPr lang="en-GB" noProof="0"/>
                    </a:p>
                  </a:txBody>
                  <a:tcPr/>
                </a:tc>
                <a:tc>
                  <a:txBody>
                    <a:bodyPr/>
                    <a:lstStyle/>
                    <a:p>
                      <a:r>
                        <a:rPr lang="en-GB" noProof="0"/>
                        <a:t>- 4:00</a:t>
                      </a:r>
                    </a:p>
                  </a:txBody>
                  <a:tcPr/>
                </a:tc>
                <a:tc>
                  <a:txBody>
                    <a:bodyPr/>
                    <a:lstStyle/>
                    <a:p>
                      <a:r>
                        <a:rPr lang="en-GB" noProof="0"/>
                        <a:t>0:00</a:t>
                      </a:r>
                    </a:p>
                  </a:txBody>
                  <a:tcPr/>
                </a:tc>
                <a:extLst>
                  <a:ext uri="{0D108BD9-81ED-4DB2-BD59-A6C34878D82A}">
                    <a16:rowId xmlns:a16="http://schemas.microsoft.com/office/drawing/2014/main" val="3366389996"/>
                  </a:ext>
                </a:extLst>
              </a:tr>
              <a:tr h="370840">
                <a:tc>
                  <a:txBody>
                    <a:bodyPr/>
                    <a:lstStyle/>
                    <a:p>
                      <a:r>
                        <a:rPr lang="en-GB" noProof="0"/>
                        <a:t>Alertness</a:t>
                      </a:r>
                    </a:p>
                  </a:txBody>
                  <a:tcPr/>
                </a:tc>
                <a:tc>
                  <a:txBody>
                    <a:bodyPr/>
                    <a:lstStyle/>
                    <a:p>
                      <a:r>
                        <a:rPr lang="en-GB" noProof="0"/>
                        <a:t>A</a:t>
                      </a:r>
                    </a:p>
                  </a:txBody>
                  <a:tcPr/>
                </a:tc>
                <a:tc>
                  <a:txBody>
                    <a:bodyPr/>
                    <a:lstStyle/>
                    <a:p>
                      <a:r>
                        <a:rPr lang="en-GB" noProof="0"/>
                        <a:t>A</a:t>
                      </a:r>
                    </a:p>
                  </a:txBody>
                  <a:tcPr/>
                </a:tc>
                <a:extLst>
                  <a:ext uri="{0D108BD9-81ED-4DB2-BD59-A6C34878D82A}">
                    <a16:rowId xmlns:a16="http://schemas.microsoft.com/office/drawing/2014/main" val="2536487395"/>
                  </a:ext>
                </a:extLst>
              </a:tr>
              <a:tr h="370840">
                <a:tc>
                  <a:txBody>
                    <a:bodyPr/>
                    <a:lstStyle/>
                    <a:p>
                      <a:r>
                        <a:rPr lang="en-GB" noProof="0"/>
                        <a:t>Respiratory rate</a:t>
                      </a:r>
                    </a:p>
                  </a:txBody>
                  <a:tcPr/>
                </a:tc>
                <a:tc>
                  <a:txBody>
                    <a:bodyPr/>
                    <a:lstStyle/>
                    <a:p>
                      <a:r>
                        <a:rPr lang="en-GB" noProof="0"/>
                        <a:t>12</a:t>
                      </a:r>
                    </a:p>
                  </a:txBody>
                  <a:tcPr/>
                </a:tc>
                <a:tc>
                  <a:txBody>
                    <a:bodyPr/>
                    <a:lstStyle/>
                    <a:p>
                      <a:r>
                        <a:rPr lang="en-GB" noProof="0"/>
                        <a:t>14</a:t>
                      </a:r>
                    </a:p>
                  </a:txBody>
                  <a:tcPr/>
                </a:tc>
                <a:extLst>
                  <a:ext uri="{0D108BD9-81ED-4DB2-BD59-A6C34878D82A}">
                    <a16:rowId xmlns:a16="http://schemas.microsoft.com/office/drawing/2014/main" val="2430280142"/>
                  </a:ext>
                </a:extLst>
              </a:tr>
              <a:tr h="370840">
                <a:tc>
                  <a:txBody>
                    <a:bodyPr/>
                    <a:lstStyle/>
                    <a:p>
                      <a:r>
                        <a:rPr lang="en-GB" noProof="0"/>
                        <a:t>Saturation</a:t>
                      </a:r>
                    </a:p>
                  </a:txBody>
                  <a:tcPr/>
                </a:tc>
                <a:tc>
                  <a:txBody>
                    <a:bodyPr/>
                    <a:lstStyle/>
                    <a:p>
                      <a:r>
                        <a:rPr lang="en-GB" noProof="0"/>
                        <a:t>98%</a:t>
                      </a:r>
                    </a:p>
                  </a:txBody>
                  <a:tcPr/>
                </a:tc>
                <a:tc>
                  <a:txBody>
                    <a:bodyPr/>
                    <a:lstStyle/>
                    <a:p>
                      <a:r>
                        <a:rPr lang="en-GB" noProof="0"/>
                        <a:t>99%</a:t>
                      </a:r>
                    </a:p>
                  </a:txBody>
                  <a:tcPr/>
                </a:tc>
                <a:extLst>
                  <a:ext uri="{0D108BD9-81ED-4DB2-BD59-A6C34878D82A}">
                    <a16:rowId xmlns:a16="http://schemas.microsoft.com/office/drawing/2014/main" val="1841440150"/>
                  </a:ext>
                </a:extLst>
              </a:tr>
              <a:tr h="370840">
                <a:tc>
                  <a:txBody>
                    <a:bodyPr/>
                    <a:lstStyle/>
                    <a:p>
                      <a:r>
                        <a:rPr lang="en-GB" noProof="0"/>
                        <a:t>Pulse</a:t>
                      </a:r>
                    </a:p>
                  </a:txBody>
                  <a:tcPr/>
                </a:tc>
                <a:tc>
                  <a:txBody>
                    <a:bodyPr/>
                    <a:lstStyle/>
                    <a:p>
                      <a:r>
                        <a:rPr lang="en-GB" b="1" noProof="0"/>
                        <a:t>105</a:t>
                      </a:r>
                    </a:p>
                  </a:txBody>
                  <a:tcPr/>
                </a:tc>
                <a:tc>
                  <a:txBody>
                    <a:bodyPr/>
                    <a:lstStyle/>
                    <a:p>
                      <a:r>
                        <a:rPr lang="en-GB" b="1" noProof="0"/>
                        <a:t>103</a:t>
                      </a:r>
                    </a:p>
                  </a:txBody>
                  <a:tcPr/>
                </a:tc>
                <a:extLst>
                  <a:ext uri="{0D108BD9-81ED-4DB2-BD59-A6C34878D82A}">
                    <a16:rowId xmlns:a16="http://schemas.microsoft.com/office/drawing/2014/main" val="737530966"/>
                  </a:ext>
                </a:extLst>
              </a:tr>
              <a:tr h="370840">
                <a:tc>
                  <a:txBody>
                    <a:bodyPr/>
                    <a:lstStyle/>
                    <a:p>
                      <a:r>
                        <a:rPr lang="en-GB" noProof="0"/>
                        <a:t>Systolic</a:t>
                      </a:r>
                    </a:p>
                  </a:txBody>
                  <a:tcPr/>
                </a:tc>
                <a:tc>
                  <a:txBody>
                    <a:bodyPr/>
                    <a:lstStyle/>
                    <a:p>
                      <a:r>
                        <a:rPr lang="en-GB" noProof="0"/>
                        <a:t>123</a:t>
                      </a:r>
                    </a:p>
                  </a:txBody>
                  <a:tcPr/>
                </a:tc>
                <a:tc>
                  <a:txBody>
                    <a:bodyPr/>
                    <a:lstStyle/>
                    <a:p>
                      <a:r>
                        <a:rPr lang="en-GB" noProof="0"/>
                        <a:t>125</a:t>
                      </a:r>
                    </a:p>
                  </a:txBody>
                  <a:tcPr/>
                </a:tc>
                <a:extLst>
                  <a:ext uri="{0D108BD9-81ED-4DB2-BD59-A6C34878D82A}">
                    <a16:rowId xmlns:a16="http://schemas.microsoft.com/office/drawing/2014/main" val="3556032164"/>
                  </a:ext>
                </a:extLst>
              </a:tr>
              <a:tr h="370840">
                <a:tc>
                  <a:txBody>
                    <a:bodyPr/>
                    <a:lstStyle/>
                    <a:p>
                      <a:r>
                        <a:rPr lang="en-GB" noProof="0"/>
                        <a:t>Diastolic</a:t>
                      </a:r>
                    </a:p>
                  </a:txBody>
                  <a:tcPr/>
                </a:tc>
                <a:tc>
                  <a:txBody>
                    <a:bodyPr/>
                    <a:lstStyle/>
                    <a:p>
                      <a:r>
                        <a:rPr lang="en-GB" noProof="0"/>
                        <a:t>71</a:t>
                      </a:r>
                    </a:p>
                  </a:txBody>
                  <a:tcPr/>
                </a:tc>
                <a:tc>
                  <a:txBody>
                    <a:bodyPr/>
                    <a:lstStyle/>
                    <a:p>
                      <a:r>
                        <a:rPr lang="en-GB" noProof="0"/>
                        <a:t>68</a:t>
                      </a:r>
                    </a:p>
                  </a:txBody>
                  <a:tcPr/>
                </a:tc>
                <a:extLst>
                  <a:ext uri="{0D108BD9-81ED-4DB2-BD59-A6C34878D82A}">
                    <a16:rowId xmlns:a16="http://schemas.microsoft.com/office/drawing/2014/main" val="1544526973"/>
                  </a:ext>
                </a:extLst>
              </a:tr>
              <a:tr h="370840">
                <a:tc>
                  <a:txBody>
                    <a:bodyPr/>
                    <a:lstStyle/>
                    <a:p>
                      <a:r>
                        <a:rPr lang="en-GB" noProof="0"/>
                        <a:t>Temperature</a:t>
                      </a:r>
                    </a:p>
                  </a:txBody>
                  <a:tcPr/>
                </a:tc>
                <a:tc>
                  <a:txBody>
                    <a:bodyPr/>
                    <a:lstStyle/>
                    <a:p>
                      <a:r>
                        <a:rPr lang="en-GB" b="1" noProof="0"/>
                        <a:t>37.9</a:t>
                      </a:r>
                    </a:p>
                  </a:txBody>
                  <a:tcPr/>
                </a:tc>
                <a:tc>
                  <a:txBody>
                    <a:bodyPr/>
                    <a:lstStyle/>
                    <a:p>
                      <a:r>
                        <a:rPr lang="en-GB" b="1" noProof="0"/>
                        <a:t>38.1</a:t>
                      </a:r>
                    </a:p>
                  </a:txBody>
                  <a:tcPr/>
                </a:tc>
                <a:extLst>
                  <a:ext uri="{0D108BD9-81ED-4DB2-BD59-A6C34878D82A}">
                    <a16:rowId xmlns:a16="http://schemas.microsoft.com/office/drawing/2014/main" val="2245572832"/>
                  </a:ext>
                </a:extLst>
              </a:tr>
            </a:tbl>
          </a:graphicData>
        </a:graphic>
      </p:graphicFrame>
      <p:sp>
        <p:nvSpPr>
          <p:cNvPr id="10" name="Action Button: Go Back or Previous 9">
            <a:hlinkClick r:id="" action="ppaction://hlinkshowjump?jump=previousslide" highlightClick="1"/>
            <a:extLst>
              <a:ext uri="{FF2B5EF4-FFF2-40B4-BE49-F238E27FC236}">
                <a16:creationId xmlns:a16="http://schemas.microsoft.com/office/drawing/2014/main" id="{B514D2E3-8482-91B9-53E0-1D2A5D023F75}"/>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1532898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2A50F-1F48-ADBE-96DB-BCE374508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D1728-88B4-CDB8-BA35-624BE928C713}"/>
              </a:ext>
            </a:extLst>
          </p:cNvPr>
          <p:cNvSpPr>
            <a:spLocks noGrp="1"/>
          </p:cNvSpPr>
          <p:nvPr>
            <p:ph type="title"/>
          </p:nvPr>
        </p:nvSpPr>
        <p:spPr>
          <a:xfrm>
            <a:off x="677334" y="609600"/>
            <a:ext cx="8596668" cy="720000"/>
          </a:xfrm>
        </p:spPr>
        <p:txBody>
          <a:bodyPr/>
          <a:lstStyle/>
          <a:p>
            <a:r>
              <a:rPr lang="en-GB" noProof="0"/>
              <a:t>5 Swab taken</a:t>
            </a:r>
          </a:p>
        </p:txBody>
      </p:sp>
      <p:sp>
        <p:nvSpPr>
          <p:cNvPr id="3" name="Content Placeholder 2">
            <a:extLst>
              <a:ext uri="{FF2B5EF4-FFF2-40B4-BE49-F238E27FC236}">
                <a16:creationId xmlns:a16="http://schemas.microsoft.com/office/drawing/2014/main" id="{EFAB4720-549B-84B0-E0F8-11571C906908}"/>
              </a:ext>
            </a:extLst>
          </p:cNvPr>
          <p:cNvSpPr>
            <a:spLocks noGrp="1"/>
          </p:cNvSpPr>
          <p:nvPr>
            <p:ph sz="half" idx="1"/>
          </p:nvPr>
        </p:nvSpPr>
        <p:spPr>
          <a:xfrm>
            <a:off x="677334" y="1334229"/>
            <a:ext cx="4184035" cy="1268411"/>
          </a:xfrm>
        </p:spPr>
        <p:txBody>
          <a:bodyPr/>
          <a:lstStyle/>
          <a:p>
            <a:r>
              <a:rPr lang="en-GB" noProof="0"/>
              <a:t>You take a swab of each of the 4 wounds to be comprehensive, marking the one you think is most likely infected.</a:t>
            </a:r>
          </a:p>
        </p:txBody>
      </p:sp>
      <p:sp>
        <p:nvSpPr>
          <p:cNvPr id="4" name="Content Placeholder 3">
            <a:extLst>
              <a:ext uri="{FF2B5EF4-FFF2-40B4-BE49-F238E27FC236}">
                <a16:creationId xmlns:a16="http://schemas.microsoft.com/office/drawing/2014/main" id="{E6753879-4215-EDE3-8989-A0EC945E6CDE}"/>
              </a:ext>
            </a:extLst>
          </p:cNvPr>
          <p:cNvSpPr>
            <a:spLocks noGrp="1"/>
          </p:cNvSpPr>
          <p:nvPr>
            <p:ph sz="half" idx="2"/>
          </p:nvPr>
        </p:nvSpPr>
        <p:spPr>
          <a:xfrm>
            <a:off x="5089968" y="1338858"/>
            <a:ext cx="4184034" cy="1268411"/>
          </a:xfrm>
        </p:spPr>
        <p:txBody>
          <a:bodyPr/>
          <a:lstStyle/>
          <a:p>
            <a:r>
              <a:rPr lang="en-GB" noProof="0"/>
              <a:t>The swabs are sent for culture and sensitivities, although the results will not be back for at least 2 days.</a:t>
            </a:r>
          </a:p>
        </p:txBody>
      </p:sp>
      <p:sp>
        <p:nvSpPr>
          <p:cNvPr id="5" name="Action Button: Get Information 4">
            <a:hlinkClick r:id="rId2" action="ppaction://hlinksldjump" highlightClick="1"/>
            <a:extLst>
              <a:ext uri="{FF2B5EF4-FFF2-40B4-BE49-F238E27FC236}">
                <a16:creationId xmlns:a16="http://schemas.microsoft.com/office/drawing/2014/main" id="{E0AF9773-1CF5-E2C3-5AD9-1321E969649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A7ACD6E9-2265-91F3-38EF-EC13E7F0BA1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4D9AA993-F411-4724-E576-47896292538D}"/>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4D9DACAD-44B0-6C9E-910C-481BF94CB03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3316" name="Picture 4" descr="undefined">
            <a:extLst>
              <a:ext uri="{FF2B5EF4-FFF2-40B4-BE49-F238E27FC236}">
                <a16:creationId xmlns:a16="http://schemas.microsoft.com/office/drawing/2014/main" id="{79B8894F-E75F-D72D-7B7C-2CA3295562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8302" y="2703872"/>
            <a:ext cx="6574731" cy="3794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239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1BED7-53B5-77EB-1B06-0950E91A9C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5E77D-6F81-DACB-C188-E8EFDC72F261}"/>
              </a:ext>
            </a:extLst>
          </p:cNvPr>
          <p:cNvSpPr>
            <a:spLocks noGrp="1"/>
          </p:cNvSpPr>
          <p:nvPr>
            <p:ph type="title"/>
          </p:nvPr>
        </p:nvSpPr>
        <p:spPr/>
        <p:txBody>
          <a:bodyPr/>
          <a:lstStyle/>
          <a:p>
            <a:r>
              <a:rPr lang="en-GB" noProof="0"/>
              <a:t>5 No swab taken</a:t>
            </a:r>
          </a:p>
        </p:txBody>
      </p:sp>
      <p:sp>
        <p:nvSpPr>
          <p:cNvPr id="3" name="Content Placeholder 2">
            <a:extLst>
              <a:ext uri="{FF2B5EF4-FFF2-40B4-BE49-F238E27FC236}">
                <a16:creationId xmlns:a16="http://schemas.microsoft.com/office/drawing/2014/main" id="{2A57ACAF-57F1-6F7E-8D03-7D4C5DD2B971}"/>
              </a:ext>
            </a:extLst>
          </p:cNvPr>
          <p:cNvSpPr>
            <a:spLocks noGrp="1"/>
          </p:cNvSpPr>
          <p:nvPr>
            <p:ph sz="half" idx="1"/>
          </p:nvPr>
        </p:nvSpPr>
        <p:spPr/>
        <p:txBody>
          <a:bodyPr/>
          <a:lstStyle/>
          <a:p>
            <a:r>
              <a:rPr lang="en-GB" noProof="0"/>
              <a:t>You decide against swabs. You can treat empirically following local guidelines.</a:t>
            </a:r>
          </a:p>
          <a:p>
            <a:r>
              <a:rPr lang="en-GB" noProof="0"/>
              <a:t>Additionally, each swab can cost up to £50 depending on complexity – do you really want to spend £200 on your clinical suspicion?</a:t>
            </a:r>
          </a:p>
        </p:txBody>
      </p:sp>
      <p:sp>
        <p:nvSpPr>
          <p:cNvPr id="5" name="Action Button: Get Information 4">
            <a:hlinkClick r:id="rId2" action="ppaction://hlinksldjump" highlightClick="1"/>
            <a:extLst>
              <a:ext uri="{FF2B5EF4-FFF2-40B4-BE49-F238E27FC236}">
                <a16:creationId xmlns:a16="http://schemas.microsoft.com/office/drawing/2014/main" id="{45F21150-9408-CD19-C0FC-29B2AD1B2D5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5FF083A-3173-2DD8-8BCC-71B1AA4231C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F0753AB0-E9FD-A065-13B3-EE6F03D1736E}"/>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A4E8D018-BC12-9EF8-AA6A-39CC543578C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2">
            <a:extLst>
              <a:ext uri="{FF2B5EF4-FFF2-40B4-BE49-F238E27FC236}">
                <a16:creationId xmlns:a16="http://schemas.microsoft.com/office/drawing/2014/main" id="{F5CF62AB-F705-041C-009C-24AC6EE805C1}"/>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5089525" y="2669372"/>
            <a:ext cx="4184650" cy="2863869"/>
          </a:xfrm>
          <a:prstGeom prst="rect">
            <a:avLst/>
          </a:prstGeom>
          <a:noFill/>
          <a:extLst>
            <a:ext uri="{909E8E84-426E-40DD-AFC4-6F175D3DCCD1}">
              <a14:hiddenFill xmlns:a14="http://schemas.microsoft.com/office/drawing/2010/main">
                <a:solidFill>
                  <a:srgbClr val="FFFFFF"/>
                </a:solidFill>
              </a14:hiddenFill>
            </a:ext>
          </a:extLst>
        </p:spPr>
      </p:pic>
      <p:sp>
        <p:nvSpPr>
          <p:cNvPr id="10" name="&quot;Not Allowed&quot; Symbol 9">
            <a:extLst>
              <a:ext uri="{FF2B5EF4-FFF2-40B4-BE49-F238E27FC236}">
                <a16:creationId xmlns:a16="http://schemas.microsoft.com/office/drawing/2014/main" id="{508918CD-2B8B-BAAF-1D40-F0FB221430AD}"/>
              </a:ext>
            </a:extLst>
          </p:cNvPr>
          <p:cNvSpPr/>
          <p:nvPr/>
        </p:nvSpPr>
        <p:spPr>
          <a:xfrm flipH="1">
            <a:off x="5741850" y="2669372"/>
            <a:ext cx="2880000" cy="2880000"/>
          </a:xfrm>
          <a:prstGeom prst="noSmoking">
            <a:avLst>
              <a:gd name="adj" fmla="val 10223"/>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Tree>
    <p:extLst>
      <p:ext uri="{BB962C8B-B14F-4D97-AF65-F5344CB8AC3E}">
        <p14:creationId xmlns:p14="http://schemas.microsoft.com/office/powerpoint/2010/main" val="29736936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A5C8F-28E8-E4D0-564A-53F50BC3A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4500A-8003-88B0-6932-D6C26C7DEFA9}"/>
              </a:ext>
            </a:extLst>
          </p:cNvPr>
          <p:cNvSpPr>
            <a:spLocks noGrp="1"/>
          </p:cNvSpPr>
          <p:nvPr>
            <p:ph type="title"/>
          </p:nvPr>
        </p:nvSpPr>
        <p:spPr/>
        <p:txBody>
          <a:bodyPr/>
          <a:lstStyle/>
          <a:p>
            <a:r>
              <a:rPr lang="en-GB" noProof="0"/>
              <a:t>5 Consider admission</a:t>
            </a:r>
          </a:p>
        </p:txBody>
      </p:sp>
      <p:sp>
        <p:nvSpPr>
          <p:cNvPr id="3" name="Content Placeholder 2">
            <a:extLst>
              <a:ext uri="{FF2B5EF4-FFF2-40B4-BE49-F238E27FC236}">
                <a16:creationId xmlns:a16="http://schemas.microsoft.com/office/drawing/2014/main" id="{45989120-91A8-0ED7-7B95-39FB3ED3AA79}"/>
              </a:ext>
            </a:extLst>
          </p:cNvPr>
          <p:cNvSpPr>
            <a:spLocks noGrp="1"/>
          </p:cNvSpPr>
          <p:nvPr>
            <p:ph sz="half" idx="1"/>
          </p:nvPr>
        </p:nvSpPr>
        <p:spPr/>
        <p:txBody>
          <a:bodyPr/>
          <a:lstStyle/>
          <a:p>
            <a:r>
              <a:rPr lang="en-GB" noProof="0"/>
              <a:t>You call the medical registrar to discuss the case.</a:t>
            </a:r>
          </a:p>
          <a:p>
            <a:r>
              <a:rPr lang="en-GB" noProof="0"/>
              <a:t>The medical registrar seems to be annoyed that you considered this a case requiring hospital admission. They patiently take you through the safety and efficacy of treatment in the community, and how you can safety-net the patient effectively.</a:t>
            </a:r>
          </a:p>
        </p:txBody>
      </p:sp>
      <p:sp>
        <p:nvSpPr>
          <p:cNvPr id="4" name="Content Placeholder 3">
            <a:extLst>
              <a:ext uri="{FF2B5EF4-FFF2-40B4-BE49-F238E27FC236}">
                <a16:creationId xmlns:a16="http://schemas.microsoft.com/office/drawing/2014/main" id="{72531A83-F8C1-4BFD-8ECD-91A405818636}"/>
              </a:ext>
            </a:extLst>
          </p:cNvPr>
          <p:cNvSpPr>
            <a:spLocks noGrp="1"/>
          </p:cNvSpPr>
          <p:nvPr>
            <p:ph sz="half" idx="2"/>
          </p:nvPr>
        </p:nvSpPr>
        <p:spPr/>
        <p:txBody>
          <a:bodyPr/>
          <a:lstStyle/>
          <a:p>
            <a:r>
              <a:rPr lang="en-GB" noProof="0"/>
              <a:t>You reflect on the case. If you’re worried about infection, perhaps you could take a swab?</a:t>
            </a:r>
          </a:p>
          <a:p>
            <a:r>
              <a:rPr lang="en-GB" noProof="0"/>
              <a:t>You decide to consult your local prescribing guidelines to see which antibiotic you should prescribe, as the postoperative prophylactic antibiotics might not have worked.</a:t>
            </a:r>
          </a:p>
        </p:txBody>
      </p:sp>
      <p:sp>
        <p:nvSpPr>
          <p:cNvPr id="5" name="Action Button: Get Information 4">
            <a:hlinkClick r:id="rId2" action="ppaction://hlinksldjump" highlightClick="1"/>
            <a:extLst>
              <a:ext uri="{FF2B5EF4-FFF2-40B4-BE49-F238E27FC236}">
                <a16:creationId xmlns:a16="http://schemas.microsoft.com/office/drawing/2014/main" id="{A076E470-5C91-3770-8E70-C9917D8C16A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BA3AF153-592B-0D32-6E45-128DD9B9CC8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3CDA85AB-BF7B-EE3B-C449-CAD5FB46324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71FC64E8-A5ED-7256-26DB-897D36CA7DAA}"/>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6150301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56652-F5E5-0B1A-B8F1-65003EE3F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7C145-E5EE-E406-FFF9-E5F8A919A8D6}"/>
              </a:ext>
            </a:extLst>
          </p:cNvPr>
          <p:cNvSpPr>
            <a:spLocks noGrp="1"/>
          </p:cNvSpPr>
          <p:nvPr>
            <p:ph type="title"/>
          </p:nvPr>
        </p:nvSpPr>
        <p:spPr/>
        <p:txBody>
          <a:bodyPr/>
          <a:lstStyle/>
          <a:p>
            <a:r>
              <a:rPr lang="en-GB" noProof="0"/>
              <a:t>5 Antibiotics</a:t>
            </a:r>
          </a:p>
        </p:txBody>
      </p:sp>
      <p:sp>
        <p:nvSpPr>
          <p:cNvPr id="3" name="Content Placeholder 2">
            <a:extLst>
              <a:ext uri="{FF2B5EF4-FFF2-40B4-BE49-F238E27FC236}">
                <a16:creationId xmlns:a16="http://schemas.microsoft.com/office/drawing/2014/main" id="{29B1757F-0343-E8F2-0E57-F826C505D2C5}"/>
              </a:ext>
            </a:extLst>
          </p:cNvPr>
          <p:cNvSpPr>
            <a:spLocks noGrp="1"/>
          </p:cNvSpPr>
          <p:nvPr>
            <p:ph sz="half" idx="1"/>
          </p:nvPr>
        </p:nvSpPr>
        <p:spPr/>
        <p:txBody>
          <a:bodyPr/>
          <a:lstStyle/>
          <a:p>
            <a:r>
              <a:rPr lang="en-GB" noProof="0"/>
              <a:t>You come to prescribing antibiotics.</a:t>
            </a:r>
          </a:p>
          <a:p>
            <a:r>
              <a:rPr lang="en-GB" noProof="0"/>
              <a:t>The original antibiotic prophylaxis provided was cefuroxime, in accordance with local guidelines.</a:t>
            </a:r>
          </a:p>
        </p:txBody>
      </p:sp>
      <p:sp>
        <p:nvSpPr>
          <p:cNvPr id="4" name="Content Placeholder 3">
            <a:extLst>
              <a:ext uri="{FF2B5EF4-FFF2-40B4-BE49-F238E27FC236}">
                <a16:creationId xmlns:a16="http://schemas.microsoft.com/office/drawing/2014/main" id="{E7E2556C-750E-0DBF-7BCE-2D83433C64C4}"/>
              </a:ext>
            </a:extLst>
          </p:cNvPr>
          <p:cNvSpPr>
            <a:spLocks noGrp="1"/>
          </p:cNvSpPr>
          <p:nvPr>
            <p:ph sz="half" idx="2"/>
          </p:nvPr>
        </p:nvSpPr>
        <p:spPr/>
        <p:txBody>
          <a:bodyPr/>
          <a:lstStyle/>
          <a:p>
            <a:pPr marL="0" indent="0">
              <a:buNone/>
            </a:pPr>
            <a:r>
              <a:rPr lang="en-GB" b="1" noProof="0"/>
              <a:t>What antibiotic should you prescribe?</a:t>
            </a:r>
          </a:p>
          <a:p>
            <a:r>
              <a:rPr lang="en-GB" noProof="0">
                <a:hlinkClick r:id="rId2" action="ppaction://hlinksldjump"/>
              </a:rPr>
              <a:t>Amoxicillin 500 mg TDS PO</a:t>
            </a:r>
            <a:endParaRPr lang="en-GB" noProof="0"/>
          </a:p>
          <a:p>
            <a:r>
              <a:rPr lang="en-GB" noProof="0">
                <a:hlinkClick r:id="rId2" action="ppaction://hlinksldjump"/>
              </a:rPr>
              <a:t>Co-amoxiclav 625 mg TDS PO</a:t>
            </a:r>
            <a:endParaRPr lang="en-GB" noProof="0"/>
          </a:p>
          <a:p>
            <a:r>
              <a:rPr lang="en-GB" noProof="0">
                <a:hlinkClick r:id="rId3" action="ppaction://hlinksldjump"/>
              </a:rPr>
              <a:t>Doxycycline 200 mg once, then 100 mg OD</a:t>
            </a:r>
            <a:endParaRPr lang="en-GB" noProof="0"/>
          </a:p>
          <a:p>
            <a:r>
              <a:rPr lang="en-GB" noProof="0">
                <a:hlinkClick r:id="rId2" action="ppaction://hlinksldjump"/>
              </a:rPr>
              <a:t>Erythromycin 500 mg QDS PO</a:t>
            </a:r>
            <a:endParaRPr lang="en-GB" noProof="0"/>
          </a:p>
          <a:p>
            <a:r>
              <a:rPr lang="en-GB" noProof="0">
                <a:hlinkClick r:id="rId2" action="ppaction://hlinksldjump"/>
              </a:rPr>
              <a:t>Flucloxacillin 500 mg QDS PO</a:t>
            </a:r>
            <a:endParaRPr lang="en-GB" noProof="0"/>
          </a:p>
          <a:p>
            <a:r>
              <a:rPr lang="en-GB" noProof="0">
                <a:hlinkClick r:id="rId2" action="ppaction://hlinksldjump"/>
              </a:rPr>
              <a:t>Vancomycin 125 mg QDS PO</a:t>
            </a:r>
            <a:endParaRPr lang="en-GB" noProof="0"/>
          </a:p>
          <a:p>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A34FF30E-2567-8E69-189A-6EE21EF9238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41A02737-8360-A8B4-4097-C68EC3BF701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06EEDB45-BF64-B618-8E90-2A49D1991C3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pic>
        <p:nvPicPr>
          <p:cNvPr id="8" name="Picture 2" descr="BNF + BNFC on the App Store">
            <a:hlinkClick r:id="rId7"/>
            <a:extLst>
              <a:ext uri="{FF2B5EF4-FFF2-40B4-BE49-F238E27FC236}">
                <a16:creationId xmlns:a16="http://schemas.microsoft.com/office/drawing/2014/main" id="{C185DED8-81BD-A2D9-A39D-0E418A6A8F6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2952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5EB0E-0A28-8D15-122D-7186BABC7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F44E23-7BDE-0910-C538-2868B0DAEC40}"/>
              </a:ext>
            </a:extLst>
          </p:cNvPr>
          <p:cNvSpPr>
            <a:spLocks noGrp="1"/>
          </p:cNvSpPr>
          <p:nvPr>
            <p:ph type="title"/>
          </p:nvPr>
        </p:nvSpPr>
        <p:spPr/>
        <p:txBody>
          <a:bodyPr/>
          <a:lstStyle/>
          <a:p>
            <a:r>
              <a:rPr lang="en-GB" noProof="0"/>
              <a:t>5 Correct antibiotic</a:t>
            </a:r>
          </a:p>
        </p:txBody>
      </p:sp>
      <p:sp>
        <p:nvSpPr>
          <p:cNvPr id="3" name="Content Placeholder 2">
            <a:extLst>
              <a:ext uri="{FF2B5EF4-FFF2-40B4-BE49-F238E27FC236}">
                <a16:creationId xmlns:a16="http://schemas.microsoft.com/office/drawing/2014/main" id="{898294B9-6A76-75DC-A01E-FCDF39F98899}"/>
              </a:ext>
            </a:extLst>
          </p:cNvPr>
          <p:cNvSpPr>
            <a:spLocks noGrp="1"/>
          </p:cNvSpPr>
          <p:nvPr>
            <p:ph sz="half" idx="1"/>
          </p:nvPr>
        </p:nvSpPr>
        <p:spPr/>
        <p:txBody>
          <a:bodyPr/>
          <a:lstStyle/>
          <a:p>
            <a:r>
              <a:rPr lang="en-GB" noProof="0"/>
              <a:t>You prescribe the antibiotic.</a:t>
            </a:r>
          </a:p>
          <a:p>
            <a:r>
              <a:rPr lang="en-GB" noProof="0"/>
              <a:t>As you are an FY1 in the emergency department, a senior doctor reviews all your prescriptions.</a:t>
            </a:r>
          </a:p>
          <a:p>
            <a:r>
              <a:rPr lang="en-GB" noProof="0"/>
              <a:t>Your consultant is happy with your choice of antibiotic, and praises your diligence. The original prophylaxis was a narrow-spectrum </a:t>
            </a:r>
            <a:r>
              <a:rPr lang="en-GB" noProof="0">
                <a:latin typeface="Calibri" panose="020F0502020204030204" pitchFamily="34" charset="0"/>
                <a:ea typeface="Calibri" panose="020F0502020204030204" pitchFamily="34" charset="0"/>
                <a:cs typeface="Calibri" panose="020F0502020204030204" pitchFamily="34" charset="0"/>
              </a:rPr>
              <a:t>β-</a:t>
            </a:r>
            <a:r>
              <a:rPr lang="en-GB" noProof="0"/>
              <a:t>lactam, so prescribing a first-line macrolide to cover for resistant strains is sensible.</a:t>
            </a:r>
          </a:p>
        </p:txBody>
      </p:sp>
      <p:sp>
        <p:nvSpPr>
          <p:cNvPr id="5" name="Action Button: Get Information 4">
            <a:hlinkClick r:id="rId2" action="ppaction://hlinksldjump" highlightClick="1"/>
            <a:extLst>
              <a:ext uri="{FF2B5EF4-FFF2-40B4-BE49-F238E27FC236}">
                <a16:creationId xmlns:a16="http://schemas.microsoft.com/office/drawing/2014/main" id="{E3753E17-EFC8-3B35-9C8F-832B030C295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92340AC8-65C3-2AF9-F80F-4362645723B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CCA09D17-7A6D-9532-4232-69155F90B70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8629B18A-4D27-F3BE-58A4-A9F23B5D967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Content Placeholder 8">
            <a:extLst>
              <a:ext uri="{FF2B5EF4-FFF2-40B4-BE49-F238E27FC236}">
                <a16:creationId xmlns:a16="http://schemas.microsoft.com/office/drawing/2014/main" id="{2B69AEE2-2108-8A11-7BEE-3DDCD641ED09}"/>
              </a:ext>
            </a:extLst>
          </p:cNvPr>
          <p:cNvPicPr>
            <a:picLocks noGrp="1" noChangeAspect="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5980922" y="1651518"/>
            <a:ext cx="2825436" cy="4260811"/>
          </a:xfrm>
          <a:prstGeom prst="rect">
            <a:avLst/>
          </a:prstGeom>
          <a:noFill/>
          <a:ln>
            <a:noFill/>
          </a:ln>
        </p:spPr>
      </p:pic>
      <p:sp>
        <p:nvSpPr>
          <p:cNvPr id="10" name="L-Shape 9">
            <a:extLst>
              <a:ext uri="{FF2B5EF4-FFF2-40B4-BE49-F238E27FC236}">
                <a16:creationId xmlns:a16="http://schemas.microsoft.com/office/drawing/2014/main" id="{19DAE56A-D3F2-808A-6CB8-1DF7CB57A39B}"/>
              </a:ext>
            </a:extLst>
          </p:cNvPr>
          <p:cNvSpPr/>
          <p:nvPr/>
        </p:nvSpPr>
        <p:spPr>
          <a:xfrm rot="18740987">
            <a:off x="5986405" y="4017399"/>
            <a:ext cx="2814472" cy="1511559"/>
          </a:xfrm>
          <a:prstGeom prst="corner">
            <a:avLst>
              <a:gd name="adj1" fmla="val 25316"/>
              <a:gd name="adj2" fmla="val 26582"/>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23793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8DC34-6899-2EB3-F7FC-D85F6DBE2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E9C29-6ACC-6214-173F-B6FC3BA6AB63}"/>
              </a:ext>
            </a:extLst>
          </p:cNvPr>
          <p:cNvSpPr>
            <a:spLocks noGrp="1"/>
          </p:cNvSpPr>
          <p:nvPr>
            <p:ph type="title"/>
          </p:nvPr>
        </p:nvSpPr>
        <p:spPr>
          <a:xfrm>
            <a:off x="677334" y="609600"/>
            <a:ext cx="8596668" cy="720000"/>
          </a:xfrm>
        </p:spPr>
        <p:txBody>
          <a:bodyPr/>
          <a:lstStyle/>
          <a:p>
            <a:r>
              <a:rPr lang="en-GB" noProof="0"/>
              <a:t>5 Incorrect antibiotic</a:t>
            </a:r>
          </a:p>
        </p:txBody>
      </p:sp>
      <p:sp>
        <p:nvSpPr>
          <p:cNvPr id="3" name="Content Placeholder 2">
            <a:extLst>
              <a:ext uri="{FF2B5EF4-FFF2-40B4-BE49-F238E27FC236}">
                <a16:creationId xmlns:a16="http://schemas.microsoft.com/office/drawing/2014/main" id="{F86BF1CE-E294-8678-8F66-5C2150BE700C}"/>
              </a:ext>
            </a:extLst>
          </p:cNvPr>
          <p:cNvSpPr>
            <a:spLocks noGrp="1"/>
          </p:cNvSpPr>
          <p:nvPr>
            <p:ph sz="half" idx="1"/>
          </p:nvPr>
        </p:nvSpPr>
        <p:spPr>
          <a:xfrm>
            <a:off x="677334" y="1329599"/>
            <a:ext cx="4184035" cy="5388441"/>
          </a:xfrm>
        </p:spPr>
        <p:txBody>
          <a:bodyPr>
            <a:normAutofit/>
          </a:bodyPr>
          <a:lstStyle/>
          <a:p>
            <a:r>
              <a:rPr lang="en-GB" noProof="0"/>
              <a:t>You prescribe the antibiotic.</a:t>
            </a:r>
          </a:p>
          <a:p>
            <a:r>
              <a:rPr lang="en-GB" noProof="0"/>
              <a:t>As you are an FY1 in the emergency department, a senior doctor reviews all your prescriptions.</a:t>
            </a:r>
          </a:p>
          <a:p>
            <a:r>
              <a:rPr lang="en-GB" noProof="0"/>
              <a:t>Unfortunately, that prescription was not the best, and your consultant advises you on how to correct it as part of your ongoing training.</a:t>
            </a:r>
          </a:p>
          <a:p>
            <a:r>
              <a:rPr lang="en-GB" noProof="0"/>
              <a:t>It’s a minor mistake, expected at this stage – don’t worry!</a:t>
            </a:r>
          </a:p>
          <a:p>
            <a:r>
              <a:rPr lang="en-GB" noProof="0"/>
              <a:t>The original prophylaxis was a narrow-spectrum </a:t>
            </a:r>
            <a:r>
              <a:rPr lang="en-GB" noProof="0">
                <a:latin typeface="Calibri" panose="020F0502020204030204" pitchFamily="34" charset="0"/>
                <a:ea typeface="Calibri" panose="020F0502020204030204" pitchFamily="34" charset="0"/>
                <a:cs typeface="Calibri" panose="020F0502020204030204" pitchFamily="34" charset="0"/>
              </a:rPr>
              <a:t>β-</a:t>
            </a:r>
            <a:r>
              <a:rPr lang="en-GB" noProof="0"/>
              <a:t>lactam, so prescribing a first-line macrolide to cover for resistant strains is sensible.</a:t>
            </a:r>
          </a:p>
        </p:txBody>
      </p:sp>
      <p:sp>
        <p:nvSpPr>
          <p:cNvPr id="5" name="Action Button: Get Information 4">
            <a:hlinkClick r:id="rId2" action="ppaction://hlinksldjump" highlightClick="1"/>
            <a:extLst>
              <a:ext uri="{FF2B5EF4-FFF2-40B4-BE49-F238E27FC236}">
                <a16:creationId xmlns:a16="http://schemas.microsoft.com/office/drawing/2014/main" id="{C688B37F-EB69-7181-F5CB-750398F9C4E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6145FAA4-4C55-9811-0292-3AD6AB3968B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108AA344-78D9-7B4C-050D-9549BB27E82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7F9DA1E7-430C-C608-9F3B-F9B25AD96EEB}"/>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2" name="Content Placeholder 8">
            <a:extLst>
              <a:ext uri="{FF2B5EF4-FFF2-40B4-BE49-F238E27FC236}">
                <a16:creationId xmlns:a16="http://schemas.microsoft.com/office/drawing/2014/main" id="{C0265845-77E0-D99C-60B5-DBA12960E430}"/>
              </a:ext>
            </a:extLst>
          </p:cNvPr>
          <p:cNvPicPr>
            <a:picLocks noGrp="1" noChangeAspect="1"/>
          </p:cNvPicPr>
          <p:nvPr>
            <p:ph sz="half" idx="2"/>
          </p:nvPr>
        </p:nvPicPr>
        <p:blipFill>
          <a:blip r:embed="rId6" cstate="print">
            <a:extLst>
              <a:ext uri="{28A0092B-C50C-407E-A947-70E740481C1C}">
                <a14:useLocalDpi xmlns:a14="http://schemas.microsoft.com/office/drawing/2010/main" val="0"/>
              </a:ext>
            </a:extLst>
          </a:blip>
          <a:srcRect/>
          <a:stretch>
            <a:fillRect/>
          </a:stretch>
        </p:blipFill>
        <p:spPr bwMode="auto">
          <a:xfrm>
            <a:off x="5980922" y="1651518"/>
            <a:ext cx="2825436" cy="4260811"/>
          </a:xfrm>
          <a:prstGeom prst="rect">
            <a:avLst/>
          </a:prstGeom>
          <a:noFill/>
          <a:ln>
            <a:noFill/>
          </a:ln>
        </p:spPr>
      </p:pic>
      <p:sp>
        <p:nvSpPr>
          <p:cNvPr id="13" name="Multiplication Sign 12">
            <a:extLst>
              <a:ext uri="{FF2B5EF4-FFF2-40B4-BE49-F238E27FC236}">
                <a16:creationId xmlns:a16="http://schemas.microsoft.com/office/drawing/2014/main" id="{F968C330-BF0A-A8BF-AE3B-5E33ECD9F2BC}"/>
              </a:ext>
            </a:extLst>
          </p:cNvPr>
          <p:cNvSpPr/>
          <p:nvPr/>
        </p:nvSpPr>
        <p:spPr>
          <a:xfrm>
            <a:off x="5551591" y="3591423"/>
            <a:ext cx="3558083" cy="3543300"/>
          </a:xfrm>
          <a:prstGeom prst="mathMultiply">
            <a:avLst>
              <a:gd name="adj1" fmla="val 12599"/>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34113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174E0-03AB-01F7-0926-A67EC94FE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C5C15-C8E3-05BB-4C1E-940407FF15BC}"/>
              </a:ext>
            </a:extLst>
          </p:cNvPr>
          <p:cNvSpPr>
            <a:spLocks noGrp="1"/>
          </p:cNvSpPr>
          <p:nvPr>
            <p:ph type="title"/>
          </p:nvPr>
        </p:nvSpPr>
        <p:spPr>
          <a:xfrm>
            <a:off x="677334" y="609600"/>
            <a:ext cx="8596668" cy="720000"/>
          </a:xfrm>
        </p:spPr>
        <p:txBody>
          <a:bodyPr/>
          <a:lstStyle/>
          <a:p>
            <a:r>
              <a:rPr lang="en-GB" noProof="0"/>
              <a:t>5 Safety-netting</a:t>
            </a:r>
          </a:p>
        </p:txBody>
      </p:sp>
      <p:sp>
        <p:nvSpPr>
          <p:cNvPr id="3" name="Content Placeholder 2">
            <a:extLst>
              <a:ext uri="{FF2B5EF4-FFF2-40B4-BE49-F238E27FC236}">
                <a16:creationId xmlns:a16="http://schemas.microsoft.com/office/drawing/2014/main" id="{4AF55C92-0F4C-7907-2CF9-FFE172311ED6}"/>
              </a:ext>
            </a:extLst>
          </p:cNvPr>
          <p:cNvSpPr>
            <a:spLocks noGrp="1"/>
          </p:cNvSpPr>
          <p:nvPr>
            <p:ph sz="half" idx="1"/>
          </p:nvPr>
        </p:nvSpPr>
        <p:spPr/>
        <p:txBody>
          <a:bodyPr/>
          <a:lstStyle/>
          <a:p>
            <a:r>
              <a:rPr lang="en-GB" noProof="0"/>
              <a:t>After you give the prescription to Solomon, you explain reasons to return to hospital, particularly if his symptoms worsen rather than getting better.</a:t>
            </a:r>
          </a:p>
        </p:txBody>
      </p:sp>
      <p:sp>
        <p:nvSpPr>
          <p:cNvPr id="5" name="Action Button: Get Information 4">
            <a:hlinkClick r:id="rId2" action="ppaction://hlinksldjump" highlightClick="1"/>
            <a:extLst>
              <a:ext uri="{FF2B5EF4-FFF2-40B4-BE49-F238E27FC236}">
                <a16:creationId xmlns:a16="http://schemas.microsoft.com/office/drawing/2014/main" id="{2D50653B-456A-502C-9C57-2D4362FA710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4D623184-66B9-27FC-A1DF-C26DA1D5FF4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68EA1529-0FFC-DD71-64E4-EA3DC126C550}"/>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sp>
        <p:nvSpPr>
          <p:cNvPr id="8" name="Action Button: Go Forward or Next 7">
            <a:hlinkClick r:id="rId5" action="ppaction://hlinksldjump"/>
            <a:extLst>
              <a:ext uri="{FF2B5EF4-FFF2-40B4-BE49-F238E27FC236}">
                <a16:creationId xmlns:a16="http://schemas.microsoft.com/office/drawing/2014/main" id="{A55F9599-C27B-E9F2-694D-A12B6513BF31}"/>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Content Placeholder 8">
            <a:extLst>
              <a:ext uri="{FF2B5EF4-FFF2-40B4-BE49-F238E27FC236}">
                <a16:creationId xmlns:a16="http://schemas.microsoft.com/office/drawing/2014/main" id="{664D6F99-9AE4-6D58-9276-6BC279E61DD9}"/>
              </a:ext>
            </a:extLst>
          </p:cNvPr>
          <p:cNvSpPr>
            <a:spLocks noGrp="1"/>
          </p:cNvSpPr>
          <p:nvPr>
            <p:ph sz="half" idx="2"/>
          </p:nvPr>
        </p:nvSpPr>
        <p:spPr/>
        <p:txBody>
          <a:bodyPr/>
          <a:lstStyle/>
          <a:p>
            <a:r>
              <a:rPr lang="en-GB" noProof="0"/>
              <a:t>You go into detail about how symptoms could worsen, including:</a:t>
            </a:r>
          </a:p>
          <a:p>
            <a:pPr lvl="1"/>
            <a:r>
              <a:rPr lang="en-GB" noProof="0"/>
              <a:t>Increasing pain</a:t>
            </a:r>
          </a:p>
          <a:p>
            <a:pPr lvl="1"/>
            <a:r>
              <a:rPr lang="en-GB" noProof="0"/>
              <a:t>Redness</a:t>
            </a:r>
          </a:p>
          <a:p>
            <a:pPr lvl="1"/>
            <a:r>
              <a:rPr lang="en-GB" noProof="0"/>
              <a:t>Purulent discharge</a:t>
            </a:r>
          </a:p>
          <a:p>
            <a:pPr lvl="1"/>
            <a:r>
              <a:rPr lang="en-GB" noProof="0"/>
              <a:t>Other worsening abdominal pain</a:t>
            </a:r>
          </a:p>
        </p:txBody>
      </p:sp>
    </p:spTree>
    <p:extLst>
      <p:ext uri="{BB962C8B-B14F-4D97-AF65-F5344CB8AC3E}">
        <p14:creationId xmlns:p14="http://schemas.microsoft.com/office/powerpoint/2010/main" val="4039748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F7EEF-24F6-F242-F6B7-4680ED53D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FF667-346C-50AE-B726-6A1B52F6BBA4}"/>
              </a:ext>
            </a:extLst>
          </p:cNvPr>
          <p:cNvSpPr>
            <a:spLocks noGrp="1"/>
          </p:cNvSpPr>
          <p:nvPr>
            <p:ph type="title"/>
          </p:nvPr>
        </p:nvSpPr>
        <p:spPr>
          <a:xfrm>
            <a:off x="677334" y="609600"/>
            <a:ext cx="8596668" cy="720000"/>
          </a:xfrm>
        </p:spPr>
        <p:txBody>
          <a:bodyPr/>
          <a:lstStyle/>
          <a:p>
            <a:r>
              <a:rPr lang="en-GB" noProof="0"/>
              <a:t>5 Patient returns</a:t>
            </a:r>
          </a:p>
        </p:txBody>
      </p:sp>
      <p:sp>
        <p:nvSpPr>
          <p:cNvPr id="3" name="Content Placeholder 2">
            <a:extLst>
              <a:ext uri="{FF2B5EF4-FFF2-40B4-BE49-F238E27FC236}">
                <a16:creationId xmlns:a16="http://schemas.microsoft.com/office/drawing/2014/main" id="{F3E71D42-1D78-1281-F462-220DB205DB2E}"/>
              </a:ext>
            </a:extLst>
          </p:cNvPr>
          <p:cNvSpPr>
            <a:spLocks noGrp="1"/>
          </p:cNvSpPr>
          <p:nvPr>
            <p:ph sz="half" idx="1"/>
          </p:nvPr>
        </p:nvSpPr>
        <p:spPr>
          <a:xfrm>
            <a:off x="677334" y="1329600"/>
            <a:ext cx="4184035" cy="3404325"/>
          </a:xfrm>
        </p:spPr>
        <p:txBody>
          <a:bodyPr/>
          <a:lstStyle/>
          <a:p>
            <a:r>
              <a:rPr lang="en-GB" noProof="0"/>
              <a:t>Despite your best efforts, the patient returns 2 days later with worsening infection.</a:t>
            </a:r>
          </a:p>
          <a:p>
            <a:r>
              <a:rPr lang="en-GB" noProof="0"/>
              <a:t>Observations are worse, the umbilical wound is red and leaking a small amount of white pus, and the abdomen is more tender.</a:t>
            </a:r>
          </a:p>
          <a:p>
            <a:pPr marL="0" indent="0">
              <a:buNone/>
            </a:pPr>
            <a:r>
              <a:rPr lang="en-GB" b="1" noProof="0"/>
              <a:t>If you took a swab originally, you may access the below microbiology report (only recently received).</a:t>
            </a:r>
          </a:p>
        </p:txBody>
      </p:sp>
      <p:sp>
        <p:nvSpPr>
          <p:cNvPr id="4" name="Content Placeholder 3">
            <a:extLst>
              <a:ext uri="{FF2B5EF4-FFF2-40B4-BE49-F238E27FC236}">
                <a16:creationId xmlns:a16="http://schemas.microsoft.com/office/drawing/2014/main" id="{1BA57DFD-7447-2EE1-A512-CA89A7EC4466}"/>
              </a:ext>
            </a:extLst>
          </p:cNvPr>
          <p:cNvSpPr>
            <a:spLocks noGrp="1"/>
          </p:cNvSpPr>
          <p:nvPr>
            <p:ph sz="half" idx="2"/>
          </p:nvPr>
        </p:nvSpPr>
        <p:spPr>
          <a:xfrm>
            <a:off x="5089970" y="1329601"/>
            <a:ext cx="4184034" cy="4711762"/>
          </a:xfrm>
        </p:spPr>
        <p:txBody>
          <a:bodyPr/>
          <a:lstStyle/>
          <a:p>
            <a:pPr marL="0" indent="0">
              <a:buNone/>
            </a:pPr>
            <a:r>
              <a:rPr lang="en-GB" b="1" noProof="0"/>
              <a:t>What antibiotic should you prescribe?</a:t>
            </a:r>
          </a:p>
          <a:p>
            <a:r>
              <a:rPr lang="en-GB" noProof="0">
                <a:hlinkClick r:id="rId2" action="ppaction://hlinksldjump"/>
              </a:rPr>
              <a:t>Ceftriaxone 2 g OD IV*</a:t>
            </a:r>
            <a:endParaRPr lang="en-GB" noProof="0"/>
          </a:p>
          <a:p>
            <a:r>
              <a:rPr lang="en-GB" noProof="0">
                <a:hlinkClick r:id="rId3" action="ppaction://hlinksldjump"/>
              </a:rPr>
              <a:t>Ciprofloxacin 500 mg BD oral</a:t>
            </a:r>
            <a:endParaRPr lang="en-GB" noProof="0"/>
          </a:p>
          <a:p>
            <a:r>
              <a:rPr lang="en-GB" noProof="0">
                <a:hlinkClick r:id="rId4" action="ppaction://hlinksldjump"/>
              </a:rPr>
              <a:t>Clarithromycin 500 mg BD oral</a:t>
            </a:r>
            <a:endParaRPr lang="en-GB" noProof="0"/>
          </a:p>
          <a:p>
            <a:r>
              <a:rPr lang="en-GB" noProof="0">
                <a:hlinkClick r:id="rId4" action="ppaction://hlinksldjump"/>
              </a:rPr>
              <a:t>Co-amoxiclav 375 mg TDS oral</a:t>
            </a:r>
            <a:endParaRPr lang="en-GB" noProof="0"/>
          </a:p>
          <a:p>
            <a:r>
              <a:rPr lang="en-GB" noProof="0">
                <a:hlinkClick r:id="rId4" action="ppaction://hlinksldjump"/>
              </a:rPr>
              <a:t>Flucloxacillin 500 mg QDS oral</a:t>
            </a:r>
            <a:endParaRPr lang="en-GB" noProof="0"/>
          </a:p>
          <a:p>
            <a:r>
              <a:rPr lang="en-GB" noProof="0">
                <a:hlinkClick r:id="rId2" action="ppaction://hlinksldjump"/>
              </a:rPr>
              <a:t>Meropenem 1 g 8-hourly IV*</a:t>
            </a:r>
            <a:endParaRPr lang="en-GB" noProof="0"/>
          </a:p>
          <a:p>
            <a:r>
              <a:rPr lang="en-GB" noProof="0">
                <a:hlinkClick r:id="rId2" action="ppaction://hlinksldjump"/>
              </a:rPr>
              <a:t>Tazocin 4.5 g TDS IV*</a:t>
            </a:r>
            <a:endParaRPr lang="en-GB" noProof="0"/>
          </a:p>
          <a:p>
            <a:pPr marL="0" indent="0">
              <a:buNone/>
            </a:pPr>
            <a:r>
              <a:rPr lang="en-GB" noProof="0"/>
              <a:t>* these require admission to hospital</a:t>
            </a:r>
          </a:p>
        </p:txBody>
      </p:sp>
      <p:sp>
        <p:nvSpPr>
          <p:cNvPr id="5" name="Action Button: Get Information 4">
            <a:hlinkClick r:id="rId5" action="ppaction://hlinksldjump" highlightClick="1"/>
            <a:extLst>
              <a:ext uri="{FF2B5EF4-FFF2-40B4-BE49-F238E27FC236}">
                <a16:creationId xmlns:a16="http://schemas.microsoft.com/office/drawing/2014/main" id="{8177028D-441C-3B2C-15E3-DF587F5D6AD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4CA5873B-C0D6-4D97-C833-7B42D95ACE3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7"/>
            <a:extLst>
              <a:ext uri="{FF2B5EF4-FFF2-40B4-BE49-F238E27FC236}">
                <a16:creationId xmlns:a16="http://schemas.microsoft.com/office/drawing/2014/main" id="{E6E07FE5-6C5C-1EF1-0BB4-FC786A6025A3}"/>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pic>
        <p:nvPicPr>
          <p:cNvPr id="8" name="Picture 2" descr="BNF + BNFC on the App Store">
            <a:hlinkClick r:id="rId8"/>
            <a:extLst>
              <a:ext uri="{FF2B5EF4-FFF2-40B4-BE49-F238E27FC236}">
                <a16:creationId xmlns:a16="http://schemas.microsoft.com/office/drawing/2014/main" id="{7C3AA58F-D0CE-A7DD-C867-E9449522CAF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9" name="Action Button: Document 8">
            <a:hlinkClick r:id="rId10" action="ppaction://hlinksldjump"/>
            <a:extLst>
              <a:ext uri="{FF2B5EF4-FFF2-40B4-BE49-F238E27FC236}">
                <a16:creationId xmlns:a16="http://schemas.microsoft.com/office/drawing/2014/main" id="{77F0B967-EDED-A77F-8232-3B954EEDD90D}"/>
              </a:ext>
            </a:extLst>
          </p:cNvPr>
          <p:cNvSpPr/>
          <p:nvPr/>
        </p:nvSpPr>
        <p:spPr>
          <a:xfrm>
            <a:off x="1869351" y="4827450"/>
            <a:ext cx="1800000" cy="1800000"/>
          </a:xfrm>
          <a:prstGeom prst="actionButtonDocument">
            <a:avLst/>
          </a:prstGeom>
          <a:solidFill>
            <a:schemeClr val="accent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noProof="0">
                <a:solidFill>
                  <a:schemeClr val="tx1"/>
                </a:solidFill>
              </a:rPr>
              <a:t>Micro-</a:t>
            </a:r>
          </a:p>
          <a:p>
            <a:pPr algn="ctr"/>
            <a:r>
              <a:rPr lang="en-GB" sz="2000" noProof="0">
                <a:solidFill>
                  <a:schemeClr val="tx1"/>
                </a:solidFill>
              </a:rPr>
              <a:t>biology</a:t>
            </a:r>
          </a:p>
          <a:p>
            <a:pPr algn="ctr"/>
            <a:r>
              <a:rPr lang="en-GB" sz="2000" noProof="0">
                <a:solidFill>
                  <a:schemeClr val="tx1"/>
                </a:solidFill>
              </a:rPr>
              <a:t>Report</a:t>
            </a:r>
          </a:p>
        </p:txBody>
      </p:sp>
    </p:spTree>
    <p:extLst>
      <p:ext uri="{BB962C8B-B14F-4D97-AF65-F5344CB8AC3E}">
        <p14:creationId xmlns:p14="http://schemas.microsoft.com/office/powerpoint/2010/main" val="2605871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051A-EE0D-32D4-8A11-10A120819D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8AEEA-E84B-1BA4-1FF4-68229E10C19C}"/>
              </a:ext>
            </a:extLst>
          </p:cNvPr>
          <p:cNvSpPr>
            <a:spLocks noGrp="1"/>
          </p:cNvSpPr>
          <p:nvPr>
            <p:ph type="title"/>
          </p:nvPr>
        </p:nvSpPr>
        <p:spPr>
          <a:xfrm>
            <a:off x="677334" y="609600"/>
            <a:ext cx="8596668" cy="720000"/>
          </a:xfrm>
        </p:spPr>
        <p:txBody>
          <a:bodyPr/>
          <a:lstStyle/>
          <a:p>
            <a:r>
              <a:rPr lang="en-GB" noProof="0"/>
              <a:t>5 Microbiology report</a:t>
            </a:r>
          </a:p>
        </p:txBody>
      </p:sp>
      <p:sp>
        <p:nvSpPr>
          <p:cNvPr id="3" name="Content Placeholder 2">
            <a:extLst>
              <a:ext uri="{FF2B5EF4-FFF2-40B4-BE49-F238E27FC236}">
                <a16:creationId xmlns:a16="http://schemas.microsoft.com/office/drawing/2014/main" id="{045BD0B6-C1F8-B03A-E52B-368BCD131CEC}"/>
              </a:ext>
            </a:extLst>
          </p:cNvPr>
          <p:cNvSpPr>
            <a:spLocks noGrp="1"/>
          </p:cNvSpPr>
          <p:nvPr>
            <p:ph sz="half" idx="1"/>
          </p:nvPr>
        </p:nvSpPr>
        <p:spPr>
          <a:xfrm>
            <a:off x="677334" y="1329600"/>
            <a:ext cx="4184035" cy="4711762"/>
          </a:xfrm>
        </p:spPr>
        <p:txBody>
          <a:bodyPr/>
          <a:lstStyle/>
          <a:p>
            <a:pPr marL="0" indent="0">
              <a:buNone/>
            </a:pPr>
            <a:r>
              <a:rPr lang="en-GB" b="1" noProof="0"/>
              <a:t>Reporting</a:t>
            </a:r>
            <a:r>
              <a:rPr lang="en-GB" noProof="0"/>
              <a:t>: Dr. Bernard Spilsbury</a:t>
            </a:r>
          </a:p>
          <a:p>
            <a:pPr marL="0" indent="0">
              <a:buNone/>
            </a:pPr>
            <a:r>
              <a:rPr lang="en-GB" b="1" noProof="0"/>
              <a:t>Request</a:t>
            </a:r>
            <a:r>
              <a:rPr lang="en-GB" noProof="0"/>
              <a:t>: 1 week post op (laparoscopic inguinal hernia repair); painful tender incision wound with fever and tachycardia</a:t>
            </a:r>
          </a:p>
          <a:p>
            <a:pPr marL="0" indent="0">
              <a:buNone/>
            </a:pPr>
            <a:r>
              <a:rPr lang="en-GB" b="1" noProof="0"/>
              <a:t>Sample</a:t>
            </a:r>
            <a:r>
              <a:rPr lang="en-GB" noProof="0"/>
              <a:t>: wound swab</a:t>
            </a:r>
            <a:endParaRPr lang="en-GB" b="1" noProof="0"/>
          </a:p>
          <a:p>
            <a:pPr marL="0" indent="0">
              <a:buNone/>
            </a:pPr>
            <a:r>
              <a:rPr lang="en-GB" b="1" noProof="0"/>
              <a:t>Sample received</a:t>
            </a:r>
            <a:r>
              <a:rPr lang="en-GB" noProof="0"/>
              <a:t>: 25 October</a:t>
            </a:r>
          </a:p>
          <a:p>
            <a:pPr marL="0" indent="0">
              <a:buNone/>
            </a:pPr>
            <a:r>
              <a:rPr lang="en-GB" b="1" noProof="0"/>
              <a:t>Result</a:t>
            </a:r>
            <a:r>
              <a:rPr lang="en-GB" noProof="0"/>
              <a:t>: 27 October</a:t>
            </a:r>
            <a:endParaRPr lang="en-GB" b="1" noProof="0"/>
          </a:p>
        </p:txBody>
      </p:sp>
      <p:sp>
        <p:nvSpPr>
          <p:cNvPr id="4" name="Content Placeholder 3">
            <a:extLst>
              <a:ext uri="{FF2B5EF4-FFF2-40B4-BE49-F238E27FC236}">
                <a16:creationId xmlns:a16="http://schemas.microsoft.com/office/drawing/2014/main" id="{0BFEA82B-B408-3D6C-F239-2CBAF23D5BB5}"/>
              </a:ext>
            </a:extLst>
          </p:cNvPr>
          <p:cNvSpPr>
            <a:spLocks noGrp="1"/>
          </p:cNvSpPr>
          <p:nvPr>
            <p:ph sz="half" idx="2"/>
          </p:nvPr>
        </p:nvSpPr>
        <p:spPr>
          <a:xfrm>
            <a:off x="5089970" y="1329600"/>
            <a:ext cx="4184034" cy="5108521"/>
          </a:xfrm>
        </p:spPr>
        <p:txBody>
          <a:bodyPr/>
          <a:lstStyle/>
          <a:p>
            <a:pPr marL="0" indent="0">
              <a:buNone/>
            </a:pPr>
            <a:r>
              <a:rPr lang="en-GB" b="1" noProof="0"/>
              <a:t>Culture</a:t>
            </a:r>
            <a:endParaRPr lang="en-GB" noProof="0"/>
          </a:p>
          <a:p>
            <a:pPr marL="0" indent="0">
              <a:buNone/>
            </a:pPr>
            <a:r>
              <a:rPr lang="en-GB" noProof="0"/>
              <a:t>Gram-positive cocci in grape-like clusters. Coagulase positive.</a:t>
            </a:r>
          </a:p>
          <a:p>
            <a:pPr marL="0" indent="0">
              <a:buNone/>
            </a:pPr>
            <a:r>
              <a:rPr lang="en-GB" noProof="0"/>
              <a:t>Consistent with </a:t>
            </a:r>
            <a:r>
              <a:rPr lang="en-GB" i="1" noProof="0"/>
              <a:t>Staph. aureus</a:t>
            </a:r>
            <a:endParaRPr lang="en-GB" noProof="0"/>
          </a:p>
          <a:p>
            <a:pPr marL="0" indent="0">
              <a:buNone/>
            </a:pPr>
            <a:r>
              <a:rPr lang="en-GB" b="1" noProof="0"/>
              <a:t>Sensitivities </a:t>
            </a:r>
            <a:r>
              <a:rPr lang="en-GB" sz="1400" b="1" noProof="0"/>
              <a:t>(S = sensitive, R = resistant)</a:t>
            </a:r>
            <a:endParaRPr lang="en-GB" sz="1400" noProof="0"/>
          </a:p>
          <a:p>
            <a:r>
              <a:rPr lang="en-GB" noProof="0"/>
              <a:t>Flucloxacillin – R</a:t>
            </a:r>
          </a:p>
          <a:p>
            <a:r>
              <a:rPr lang="en-GB" noProof="0"/>
              <a:t>Clarithromycin – R</a:t>
            </a:r>
          </a:p>
          <a:p>
            <a:r>
              <a:rPr lang="en-GB" noProof="0"/>
              <a:t>Amoxicillin - R</a:t>
            </a:r>
          </a:p>
          <a:p>
            <a:r>
              <a:rPr lang="en-GB" noProof="0"/>
              <a:t>Methicillin – R</a:t>
            </a:r>
          </a:p>
          <a:p>
            <a:r>
              <a:rPr lang="en-GB" noProof="0"/>
              <a:t>Meropenem – S</a:t>
            </a:r>
          </a:p>
          <a:p>
            <a:r>
              <a:rPr lang="en-GB" noProof="0"/>
              <a:t>Ciprofloxacin – S</a:t>
            </a:r>
          </a:p>
          <a:p>
            <a:r>
              <a:rPr lang="en-GB" noProof="0"/>
              <a:t>Ceftriaxone - S</a:t>
            </a:r>
          </a:p>
        </p:txBody>
      </p:sp>
      <p:sp>
        <p:nvSpPr>
          <p:cNvPr id="5" name="Action Button: Get Information 4">
            <a:hlinkClick r:id="rId2" action="ppaction://hlinksldjump" highlightClick="1"/>
            <a:extLst>
              <a:ext uri="{FF2B5EF4-FFF2-40B4-BE49-F238E27FC236}">
                <a16:creationId xmlns:a16="http://schemas.microsoft.com/office/drawing/2014/main" id="{E7DABB89-C574-8C28-5258-ADCB6BAA9EB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95E13B84-1C14-E09F-68B7-51DE48F42D87}"/>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o Back or Previous 9">
            <a:hlinkClick r:id="" action="ppaction://hlinkshowjump?jump=lastslideviewed" highlightClick="1"/>
            <a:extLst>
              <a:ext uri="{FF2B5EF4-FFF2-40B4-BE49-F238E27FC236}">
                <a16:creationId xmlns:a16="http://schemas.microsoft.com/office/drawing/2014/main" id="{7D619DEC-EF13-4FC4-127A-41353710D519}"/>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981967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14554-9BBB-8421-E561-D146CF5C0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66B03-1E04-E018-6FA8-59B5DC80CA1B}"/>
              </a:ext>
            </a:extLst>
          </p:cNvPr>
          <p:cNvSpPr>
            <a:spLocks noGrp="1"/>
          </p:cNvSpPr>
          <p:nvPr>
            <p:ph type="title"/>
          </p:nvPr>
        </p:nvSpPr>
        <p:spPr>
          <a:xfrm>
            <a:off x="677334" y="609600"/>
            <a:ext cx="8596668" cy="720000"/>
          </a:xfrm>
        </p:spPr>
        <p:txBody>
          <a:bodyPr/>
          <a:lstStyle/>
          <a:p>
            <a:r>
              <a:rPr lang="en-GB" noProof="0"/>
              <a:t>5 Admission to hospital</a:t>
            </a:r>
          </a:p>
        </p:txBody>
      </p:sp>
      <p:sp>
        <p:nvSpPr>
          <p:cNvPr id="3" name="Content Placeholder 2">
            <a:extLst>
              <a:ext uri="{FF2B5EF4-FFF2-40B4-BE49-F238E27FC236}">
                <a16:creationId xmlns:a16="http://schemas.microsoft.com/office/drawing/2014/main" id="{9CE3DC6E-5D30-1772-AACC-5BFEA89D5180}"/>
              </a:ext>
            </a:extLst>
          </p:cNvPr>
          <p:cNvSpPr>
            <a:spLocks noGrp="1"/>
          </p:cNvSpPr>
          <p:nvPr>
            <p:ph sz="half" idx="1"/>
          </p:nvPr>
        </p:nvSpPr>
        <p:spPr>
          <a:xfrm>
            <a:off x="677334" y="2160563"/>
            <a:ext cx="4184035" cy="3880800"/>
          </a:xfrm>
        </p:spPr>
        <p:txBody>
          <a:bodyPr/>
          <a:lstStyle/>
          <a:p>
            <a:r>
              <a:rPr lang="en-GB" noProof="0"/>
              <a:t>As with earlier, your consultant reviews your prescription.</a:t>
            </a:r>
          </a:p>
          <a:p>
            <a:r>
              <a:rPr lang="en-GB" noProof="0"/>
              <a:t>They don’t think that Solomon needs to be admitted to hospital, and so don’t want you to give an IV antibiotic if an oral option is available to take out (TTO).</a:t>
            </a:r>
          </a:p>
        </p:txBody>
      </p:sp>
      <p:sp>
        <p:nvSpPr>
          <p:cNvPr id="4" name="Content Placeholder 3">
            <a:extLst>
              <a:ext uri="{FF2B5EF4-FFF2-40B4-BE49-F238E27FC236}">
                <a16:creationId xmlns:a16="http://schemas.microsoft.com/office/drawing/2014/main" id="{0DD64599-3C2A-EABD-84FD-C22D8FC90D6A}"/>
              </a:ext>
            </a:extLst>
          </p:cNvPr>
          <p:cNvSpPr>
            <a:spLocks noGrp="1"/>
          </p:cNvSpPr>
          <p:nvPr>
            <p:ph sz="half" idx="2"/>
          </p:nvPr>
        </p:nvSpPr>
        <p:spPr>
          <a:xfrm>
            <a:off x="5089970" y="2160563"/>
            <a:ext cx="4184034" cy="3880800"/>
          </a:xfrm>
        </p:spPr>
        <p:txBody>
          <a:bodyPr/>
          <a:lstStyle/>
          <a:p>
            <a:pPr marL="0" indent="0">
              <a:buNone/>
            </a:pPr>
            <a:r>
              <a:rPr lang="en-GB" b="1" noProof="0"/>
              <a:t>Reconsider your options!</a:t>
            </a:r>
          </a:p>
        </p:txBody>
      </p:sp>
      <p:sp>
        <p:nvSpPr>
          <p:cNvPr id="5" name="Action Button: Get Information 4">
            <a:hlinkClick r:id="rId2" action="ppaction://hlinksldjump" highlightClick="1"/>
            <a:extLst>
              <a:ext uri="{FF2B5EF4-FFF2-40B4-BE49-F238E27FC236}">
                <a16:creationId xmlns:a16="http://schemas.microsoft.com/office/drawing/2014/main" id="{7365CE40-7949-A97B-D100-C14854C7494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CABB2224-FA13-8D69-47E5-30A54FE1FD6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Action Button: Go Back or Previous 9">
            <a:hlinkClick r:id="rId4" action="ppaction://hlinksldjump" highlightClick="1"/>
            <a:extLst>
              <a:ext uri="{FF2B5EF4-FFF2-40B4-BE49-F238E27FC236}">
                <a16:creationId xmlns:a16="http://schemas.microsoft.com/office/drawing/2014/main" id="{32A9C520-8E29-1F42-3874-EF9910D008F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459336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119067F2-8EAD-B015-2AE0-724220E42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532EE-785A-734C-5BC2-C6BDBD4D41AA}"/>
              </a:ext>
            </a:extLst>
          </p:cNvPr>
          <p:cNvSpPr>
            <a:spLocks noGrp="1"/>
          </p:cNvSpPr>
          <p:nvPr>
            <p:ph type="title"/>
          </p:nvPr>
        </p:nvSpPr>
        <p:spPr>
          <a:xfrm>
            <a:off x="677334" y="609600"/>
            <a:ext cx="8596668" cy="720000"/>
          </a:xfrm>
        </p:spPr>
        <p:txBody>
          <a:bodyPr/>
          <a:lstStyle/>
          <a:p>
            <a:r>
              <a:rPr lang="en-GB" noProof="0"/>
              <a:t>5 Correct antibiotic</a:t>
            </a:r>
          </a:p>
        </p:txBody>
      </p:sp>
      <p:sp>
        <p:nvSpPr>
          <p:cNvPr id="3" name="Content Placeholder 2">
            <a:extLst>
              <a:ext uri="{FF2B5EF4-FFF2-40B4-BE49-F238E27FC236}">
                <a16:creationId xmlns:a16="http://schemas.microsoft.com/office/drawing/2014/main" id="{3D69C0CC-87A0-8399-0B5F-340E3C3AEABB}"/>
              </a:ext>
            </a:extLst>
          </p:cNvPr>
          <p:cNvSpPr>
            <a:spLocks noGrp="1"/>
          </p:cNvSpPr>
          <p:nvPr>
            <p:ph sz="half" idx="1"/>
          </p:nvPr>
        </p:nvSpPr>
        <p:spPr>
          <a:xfrm>
            <a:off x="677334" y="1329600"/>
            <a:ext cx="4184035" cy="4711761"/>
          </a:xfrm>
        </p:spPr>
        <p:txBody>
          <a:bodyPr>
            <a:normAutofit/>
          </a:bodyPr>
          <a:lstStyle/>
          <a:p>
            <a:r>
              <a:rPr lang="en-GB" noProof="0"/>
              <a:t>Solomon is discharged. Microbiology track the case for public health efforts, and report back to you that Solomon’s infection resolved completely (it’s unusual for you to hear about this in an emergency department job).</a:t>
            </a:r>
          </a:p>
          <a:p>
            <a:r>
              <a:rPr lang="en-GB" noProof="0"/>
              <a:t>Your choice of antibiotic was suitable for this case.</a:t>
            </a:r>
          </a:p>
          <a:p>
            <a:r>
              <a:rPr lang="en-GB" noProof="0"/>
              <a:t>You reflect on your choice of antibiotic and whether you protected second-line antibiotics like meropenem or not.</a:t>
            </a:r>
          </a:p>
        </p:txBody>
      </p:sp>
      <p:sp>
        <p:nvSpPr>
          <p:cNvPr id="4" name="Content Placeholder 3">
            <a:extLst>
              <a:ext uri="{FF2B5EF4-FFF2-40B4-BE49-F238E27FC236}">
                <a16:creationId xmlns:a16="http://schemas.microsoft.com/office/drawing/2014/main" id="{91915CAA-24E0-E481-269F-72B3D6E81B90}"/>
              </a:ext>
            </a:extLst>
          </p:cNvPr>
          <p:cNvSpPr>
            <a:spLocks noGrp="1"/>
          </p:cNvSpPr>
          <p:nvPr>
            <p:ph sz="half" idx="2"/>
          </p:nvPr>
        </p:nvSpPr>
        <p:spPr>
          <a:xfrm>
            <a:off x="5089970" y="1329601"/>
            <a:ext cx="4184034" cy="4711762"/>
          </a:xfrm>
        </p:spPr>
        <p:txBody>
          <a:bodyPr>
            <a:normAutofit/>
          </a:bodyPr>
          <a:lstStyle/>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A61ADCD0-3C29-7898-FCB2-E0708EA1FAB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7F5267D3-A774-3BD5-46B2-43742A77964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7F89AE91-DAA1-7133-1D5B-F2754B8AC228}"/>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Box 8">
            <a:extLst>
              <a:ext uri="{FF2B5EF4-FFF2-40B4-BE49-F238E27FC236}">
                <a16:creationId xmlns:a16="http://schemas.microsoft.com/office/drawing/2014/main" id="{C433FDC4-EDDD-D944-2E05-8EDF231210BA}"/>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spTree>
    <p:extLst>
      <p:ext uri="{BB962C8B-B14F-4D97-AF65-F5344CB8AC3E}">
        <p14:creationId xmlns:p14="http://schemas.microsoft.com/office/powerpoint/2010/main" val="3523169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58757-161B-CF24-B285-1D314B638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D6382-F215-5C3F-EC50-567B77ACA877}"/>
              </a:ext>
            </a:extLst>
          </p:cNvPr>
          <p:cNvSpPr>
            <a:spLocks noGrp="1"/>
          </p:cNvSpPr>
          <p:nvPr>
            <p:ph type="title"/>
          </p:nvPr>
        </p:nvSpPr>
        <p:spPr>
          <a:xfrm>
            <a:off x="677334" y="609600"/>
            <a:ext cx="8596668" cy="720000"/>
          </a:xfrm>
        </p:spPr>
        <p:txBody>
          <a:bodyPr/>
          <a:lstStyle/>
          <a:p>
            <a:r>
              <a:rPr lang="en-GB" noProof="0"/>
              <a:t>5 Incorrect antibiotic</a:t>
            </a:r>
          </a:p>
        </p:txBody>
      </p:sp>
      <p:sp>
        <p:nvSpPr>
          <p:cNvPr id="3" name="Content Placeholder 2">
            <a:extLst>
              <a:ext uri="{FF2B5EF4-FFF2-40B4-BE49-F238E27FC236}">
                <a16:creationId xmlns:a16="http://schemas.microsoft.com/office/drawing/2014/main" id="{B1CD14F9-E95C-932C-DD2F-64299D163959}"/>
              </a:ext>
            </a:extLst>
          </p:cNvPr>
          <p:cNvSpPr>
            <a:spLocks noGrp="1"/>
          </p:cNvSpPr>
          <p:nvPr>
            <p:ph sz="half" idx="1"/>
          </p:nvPr>
        </p:nvSpPr>
        <p:spPr>
          <a:xfrm>
            <a:off x="677334" y="1329600"/>
            <a:ext cx="4184035" cy="4711761"/>
          </a:xfrm>
        </p:spPr>
        <p:txBody>
          <a:bodyPr/>
          <a:lstStyle/>
          <a:p>
            <a:r>
              <a:rPr lang="en-GB" noProof="0"/>
              <a:t>Unfortunately, the antibiotic you initially chose does not cover MRSA, the pathogen the patient has.</a:t>
            </a:r>
          </a:p>
          <a:p>
            <a:r>
              <a:rPr lang="en-GB" noProof="0"/>
              <a:t>The patient returns to the emergency department again, and you need to change your antibiotic choice quickly.</a:t>
            </a:r>
          </a:p>
          <a:p>
            <a:pPr marL="0" indent="0">
              <a:buNone/>
            </a:pPr>
            <a:r>
              <a:rPr lang="en-GB" b="1" noProof="0"/>
              <a:t>If you have not already, review the microbiology report.</a:t>
            </a:r>
          </a:p>
        </p:txBody>
      </p:sp>
      <p:sp>
        <p:nvSpPr>
          <p:cNvPr id="4" name="Content Placeholder 3">
            <a:extLst>
              <a:ext uri="{FF2B5EF4-FFF2-40B4-BE49-F238E27FC236}">
                <a16:creationId xmlns:a16="http://schemas.microsoft.com/office/drawing/2014/main" id="{56D05B35-1DB7-ECB3-CC4F-E8F354425E9F}"/>
              </a:ext>
            </a:extLst>
          </p:cNvPr>
          <p:cNvSpPr>
            <a:spLocks noGrp="1"/>
          </p:cNvSpPr>
          <p:nvPr>
            <p:ph sz="half" idx="2"/>
          </p:nvPr>
        </p:nvSpPr>
        <p:spPr>
          <a:xfrm>
            <a:off x="5089970" y="1329601"/>
            <a:ext cx="4184034" cy="4711762"/>
          </a:xfrm>
        </p:spPr>
        <p:txBody>
          <a:bodyPr/>
          <a:lstStyle/>
          <a:p>
            <a:pPr marL="0" indent="0">
              <a:buNone/>
            </a:pPr>
            <a:r>
              <a:rPr lang="en-GB" b="1" noProof="0"/>
              <a:t>What antibiotic should you prescribe?</a:t>
            </a:r>
          </a:p>
          <a:p>
            <a:r>
              <a:rPr lang="en-GB" noProof="0">
                <a:hlinkClick r:id="rId2" action="ppaction://hlinksldjump"/>
              </a:rPr>
              <a:t>Ceftriaxone 2 g OD IV*</a:t>
            </a:r>
            <a:endParaRPr lang="en-GB" noProof="0"/>
          </a:p>
          <a:p>
            <a:r>
              <a:rPr lang="en-GB" noProof="0">
                <a:hlinkClick r:id="rId2" action="ppaction://hlinksldjump"/>
              </a:rPr>
              <a:t>Ciprofloxacin 500 mg BD oral</a:t>
            </a:r>
            <a:endParaRPr lang="en-GB" noProof="0"/>
          </a:p>
          <a:p>
            <a:r>
              <a:rPr lang="en-GB" noProof="0">
                <a:hlinkClick r:id="rId3" action="ppaction://hlinksldjump"/>
              </a:rPr>
              <a:t>Clarithromycin 500 mg BD oral</a:t>
            </a:r>
            <a:endParaRPr lang="en-GB" noProof="0"/>
          </a:p>
          <a:p>
            <a:r>
              <a:rPr lang="en-GB" noProof="0">
                <a:hlinkClick r:id="rId3" action="ppaction://hlinksldjump"/>
              </a:rPr>
              <a:t>Co-amoxiclav 375 mg TDS oral</a:t>
            </a:r>
            <a:endParaRPr lang="en-GB" noProof="0"/>
          </a:p>
          <a:p>
            <a:r>
              <a:rPr lang="en-GB" noProof="0">
                <a:hlinkClick r:id="rId3" action="ppaction://hlinksldjump"/>
              </a:rPr>
              <a:t>Flucloxacillin 500 mg QDS oral</a:t>
            </a:r>
            <a:endParaRPr lang="en-GB" noProof="0"/>
          </a:p>
          <a:p>
            <a:r>
              <a:rPr lang="en-GB" noProof="0">
                <a:hlinkClick r:id="rId2" action="ppaction://hlinksldjump"/>
              </a:rPr>
              <a:t>Meropenem 1 g 8-hourly IV*</a:t>
            </a:r>
            <a:endParaRPr lang="en-GB" noProof="0"/>
          </a:p>
          <a:p>
            <a:r>
              <a:rPr lang="en-GB" noProof="0">
                <a:hlinkClick r:id="rId2" action="ppaction://hlinksldjump"/>
              </a:rPr>
              <a:t>Tazocin 4.5 g TDS IV*</a:t>
            </a:r>
            <a:endParaRPr lang="en-GB" noProof="0"/>
          </a:p>
          <a:p>
            <a:pPr marL="0" indent="0">
              <a:buNone/>
            </a:pPr>
            <a:r>
              <a:rPr lang="en-GB" noProof="0"/>
              <a:t>* these require admission to hospital</a:t>
            </a:r>
          </a:p>
        </p:txBody>
      </p:sp>
      <p:sp>
        <p:nvSpPr>
          <p:cNvPr id="5" name="Action Button: Get Information 4">
            <a:hlinkClick r:id="rId4" action="ppaction://hlinksldjump" highlightClick="1"/>
            <a:extLst>
              <a:ext uri="{FF2B5EF4-FFF2-40B4-BE49-F238E27FC236}">
                <a16:creationId xmlns:a16="http://schemas.microsoft.com/office/drawing/2014/main" id="{49AD0CAB-1B45-F448-1815-1F37977F5FE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798D074A-39B8-5DAD-1F8F-17F97278BFF4}"/>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2A2F3CDE-5312-1EC1-0112-C34647B19591}"/>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pic>
        <p:nvPicPr>
          <p:cNvPr id="8" name="Picture 2" descr="BNF + BNFC on the App Store">
            <a:hlinkClick r:id="rId7"/>
            <a:extLst>
              <a:ext uri="{FF2B5EF4-FFF2-40B4-BE49-F238E27FC236}">
                <a16:creationId xmlns:a16="http://schemas.microsoft.com/office/drawing/2014/main" id="{1C3E79AC-37CF-94E3-80D0-EE6ACE682FC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10" name="Action Button: Document 9">
            <a:hlinkClick r:id="rId9" action="ppaction://hlinksldjump"/>
            <a:extLst>
              <a:ext uri="{FF2B5EF4-FFF2-40B4-BE49-F238E27FC236}">
                <a16:creationId xmlns:a16="http://schemas.microsoft.com/office/drawing/2014/main" id="{511D8338-A422-FB22-47DD-86459A261D3D}"/>
              </a:ext>
            </a:extLst>
          </p:cNvPr>
          <p:cNvSpPr/>
          <p:nvPr/>
        </p:nvSpPr>
        <p:spPr>
          <a:xfrm>
            <a:off x="1869351" y="4827450"/>
            <a:ext cx="1800000" cy="1800000"/>
          </a:xfrm>
          <a:prstGeom prst="actionButtonDocument">
            <a:avLst/>
          </a:prstGeom>
          <a:solidFill>
            <a:schemeClr val="accent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noProof="0">
                <a:solidFill>
                  <a:schemeClr val="tx1"/>
                </a:solidFill>
              </a:rPr>
              <a:t>Micro-</a:t>
            </a:r>
          </a:p>
          <a:p>
            <a:pPr algn="ctr"/>
            <a:r>
              <a:rPr lang="en-GB" sz="2000" noProof="0">
                <a:solidFill>
                  <a:schemeClr val="tx1"/>
                </a:solidFill>
              </a:rPr>
              <a:t>biology</a:t>
            </a:r>
          </a:p>
          <a:p>
            <a:pPr algn="ctr"/>
            <a:r>
              <a:rPr lang="en-GB" sz="2000" noProof="0">
                <a:solidFill>
                  <a:schemeClr val="tx1"/>
                </a:solidFill>
              </a:rPr>
              <a:t>Report</a:t>
            </a:r>
          </a:p>
        </p:txBody>
      </p:sp>
    </p:spTree>
    <p:extLst>
      <p:ext uri="{BB962C8B-B14F-4D97-AF65-F5344CB8AC3E}">
        <p14:creationId xmlns:p14="http://schemas.microsoft.com/office/powerpoint/2010/main" val="112813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716E1A1-9F39-1939-CD70-FB760CAFBC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1C5792-4D64-4E2E-44EE-73CBD690B2E0}"/>
              </a:ext>
            </a:extLst>
          </p:cNvPr>
          <p:cNvSpPr>
            <a:spLocks noGrp="1"/>
          </p:cNvSpPr>
          <p:nvPr>
            <p:ph type="title"/>
          </p:nvPr>
        </p:nvSpPr>
        <p:spPr>
          <a:xfrm>
            <a:off x="677334" y="609600"/>
            <a:ext cx="8596668" cy="720000"/>
          </a:xfrm>
        </p:spPr>
        <p:txBody>
          <a:bodyPr/>
          <a:lstStyle/>
          <a:p>
            <a:r>
              <a:rPr lang="en-GB" noProof="0"/>
              <a:t>5 Correct antibiotic, mistakes made</a:t>
            </a:r>
          </a:p>
        </p:txBody>
      </p:sp>
      <p:sp>
        <p:nvSpPr>
          <p:cNvPr id="3" name="Content Placeholder 2">
            <a:extLst>
              <a:ext uri="{FF2B5EF4-FFF2-40B4-BE49-F238E27FC236}">
                <a16:creationId xmlns:a16="http://schemas.microsoft.com/office/drawing/2014/main" id="{2AD60BC0-58B7-A630-A083-7DBBC419B7DD}"/>
              </a:ext>
            </a:extLst>
          </p:cNvPr>
          <p:cNvSpPr>
            <a:spLocks noGrp="1"/>
          </p:cNvSpPr>
          <p:nvPr>
            <p:ph sz="half" idx="1"/>
          </p:nvPr>
        </p:nvSpPr>
        <p:spPr>
          <a:xfrm>
            <a:off x="677334" y="1329600"/>
            <a:ext cx="4184035" cy="4711761"/>
          </a:xfrm>
        </p:spPr>
        <p:txBody>
          <a:bodyPr>
            <a:normAutofit/>
          </a:bodyPr>
          <a:lstStyle/>
          <a:p>
            <a:endParaRPr lang="en-GB" noProof="0"/>
          </a:p>
          <a:p>
            <a:r>
              <a:rPr lang="en-GB" noProof="0"/>
              <a:t>If you got to this stage, you either chose an incorrect antibiotic on Solomon’s second A&amp;E presentation, or didn’t take a wound swab initially. Think about how you could avoid these errors in future.</a:t>
            </a:r>
          </a:p>
          <a:p>
            <a:r>
              <a:rPr lang="en-GB" noProof="0"/>
              <a:t>You reflect on your choice of antibiotic and whether you protected second-line antibiotics like meropenem or not, and whether IV antibiotics are actually superior in this case.</a:t>
            </a:r>
          </a:p>
          <a:p>
            <a:pPr marL="0" indent="0">
              <a:buNone/>
            </a:pPr>
            <a:endParaRPr lang="en-GB" noProof="0"/>
          </a:p>
        </p:txBody>
      </p:sp>
      <p:sp>
        <p:nvSpPr>
          <p:cNvPr id="4" name="Content Placeholder 3">
            <a:extLst>
              <a:ext uri="{FF2B5EF4-FFF2-40B4-BE49-F238E27FC236}">
                <a16:creationId xmlns:a16="http://schemas.microsoft.com/office/drawing/2014/main" id="{315CCB02-AD2B-68C8-7120-C4F2A866B4F0}"/>
              </a:ext>
            </a:extLst>
          </p:cNvPr>
          <p:cNvSpPr>
            <a:spLocks noGrp="1"/>
          </p:cNvSpPr>
          <p:nvPr>
            <p:ph sz="half" idx="2"/>
          </p:nvPr>
        </p:nvSpPr>
        <p:spPr>
          <a:xfrm>
            <a:off x="5089970" y="1329601"/>
            <a:ext cx="4184034" cy="4711762"/>
          </a:xfrm>
        </p:spPr>
        <p:txBody>
          <a:bodyPr>
            <a:normAutofit/>
          </a:bodyPr>
          <a:lstStyle/>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8BB737EC-789A-5B79-5832-A1252B8E21F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266DBB73-57CD-739F-7A5F-2E7E7EA6414F}"/>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EE58C6C5-67AB-49C4-C915-E62C5750D437}"/>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0B9956F2-6C5F-09C7-2A78-62A667D81390}"/>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154F3ED2-B1F3-9993-8046-448F0B0407A1}"/>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2847756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19F9ABB-D2F8-E50B-ECF7-0B41A6F41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6219FF-60ED-F609-F753-480F25A2E13A}"/>
              </a:ext>
            </a:extLst>
          </p:cNvPr>
          <p:cNvSpPr>
            <a:spLocks noGrp="1"/>
          </p:cNvSpPr>
          <p:nvPr>
            <p:ph type="title"/>
          </p:nvPr>
        </p:nvSpPr>
        <p:spPr>
          <a:xfrm>
            <a:off x="677334" y="609600"/>
            <a:ext cx="8596668" cy="646331"/>
          </a:xfrm>
        </p:spPr>
        <p:txBody>
          <a:bodyPr/>
          <a:lstStyle/>
          <a:p>
            <a:r>
              <a:rPr lang="en-GB" noProof="0"/>
              <a:t>5 Serious deterioration</a:t>
            </a:r>
          </a:p>
        </p:txBody>
      </p:sp>
      <p:sp>
        <p:nvSpPr>
          <p:cNvPr id="3" name="Content Placeholder 2">
            <a:extLst>
              <a:ext uri="{FF2B5EF4-FFF2-40B4-BE49-F238E27FC236}">
                <a16:creationId xmlns:a16="http://schemas.microsoft.com/office/drawing/2014/main" id="{9380BD9E-46EB-79E0-5218-AD421A7F3591}"/>
              </a:ext>
            </a:extLst>
          </p:cNvPr>
          <p:cNvSpPr>
            <a:spLocks noGrp="1"/>
          </p:cNvSpPr>
          <p:nvPr>
            <p:ph sz="half" idx="1"/>
          </p:nvPr>
        </p:nvSpPr>
        <p:spPr>
          <a:xfrm>
            <a:off x="677334" y="1255931"/>
            <a:ext cx="4184035" cy="4785430"/>
          </a:xfrm>
        </p:spPr>
        <p:txBody>
          <a:bodyPr/>
          <a:lstStyle/>
          <a:p>
            <a:r>
              <a:rPr lang="en-GB" noProof="0" dirty="0"/>
              <a:t>Whilst being monitored in the department, Solomon deteriorates. Your consultant eventually gets round to reviewing your prescription, and realises that your choice of antibiotic doesn’t cover MRSA that Solomon has.</a:t>
            </a:r>
          </a:p>
          <a:p>
            <a:r>
              <a:rPr lang="en-GB" noProof="0" dirty="0"/>
              <a:t>Solomon now has sepsis, and so you follow the Sepsis 6 protocol and arrange admission to hospital. This could all have been avoided.</a:t>
            </a:r>
          </a:p>
          <a:p>
            <a:r>
              <a:rPr lang="en-GB" noProof="0" dirty="0"/>
              <a:t>However, your safety-netting earlier meant that Solomon at least sought help early for all of these worsenings.</a:t>
            </a:r>
          </a:p>
        </p:txBody>
      </p:sp>
      <p:sp>
        <p:nvSpPr>
          <p:cNvPr id="4" name="Content Placeholder 3">
            <a:extLst>
              <a:ext uri="{FF2B5EF4-FFF2-40B4-BE49-F238E27FC236}">
                <a16:creationId xmlns:a16="http://schemas.microsoft.com/office/drawing/2014/main" id="{9C860572-1295-A89E-7B48-3B62FF06F870}"/>
              </a:ext>
            </a:extLst>
          </p:cNvPr>
          <p:cNvSpPr>
            <a:spLocks noGrp="1"/>
          </p:cNvSpPr>
          <p:nvPr>
            <p:ph sz="half" idx="2"/>
          </p:nvPr>
        </p:nvSpPr>
        <p:spPr>
          <a:xfrm>
            <a:off x="5089970" y="1255931"/>
            <a:ext cx="4184034" cy="4785431"/>
          </a:xfrm>
        </p:spPr>
        <p:txBody>
          <a:bodyPr/>
          <a:lstStyle/>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2DF4E20B-F176-6C1C-AD3F-959F83A7639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3912178-1DB3-22FE-CE77-ACF77DB603C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5EBEFA7C-7EB7-20DF-E389-8BFEB5BDB4D3}"/>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65C5E29F-2E97-CAC2-7A62-103E37E7DED0}"/>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448CC032-8873-1D0E-7C33-1CA5323020CD}"/>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1191754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FA9D2-E20A-0C0A-8F44-3AA75A7145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E8587-DA7D-77C2-605F-AC743262F35A}"/>
              </a:ext>
            </a:extLst>
          </p:cNvPr>
          <p:cNvSpPr>
            <a:spLocks noGrp="1"/>
          </p:cNvSpPr>
          <p:nvPr>
            <p:ph type="title"/>
          </p:nvPr>
        </p:nvSpPr>
        <p:spPr>
          <a:xfrm>
            <a:off x="677334" y="609600"/>
            <a:ext cx="8596668" cy="720000"/>
          </a:xfrm>
        </p:spPr>
        <p:txBody>
          <a:bodyPr/>
          <a:lstStyle/>
          <a:p>
            <a:r>
              <a:rPr lang="en-GB" noProof="0"/>
              <a:t>5 Discharged</a:t>
            </a:r>
          </a:p>
        </p:txBody>
      </p:sp>
      <p:sp>
        <p:nvSpPr>
          <p:cNvPr id="3" name="Content Placeholder 2">
            <a:extLst>
              <a:ext uri="{FF2B5EF4-FFF2-40B4-BE49-F238E27FC236}">
                <a16:creationId xmlns:a16="http://schemas.microsoft.com/office/drawing/2014/main" id="{8B5F791A-61E2-74AB-BE55-666AD0BC573C}"/>
              </a:ext>
            </a:extLst>
          </p:cNvPr>
          <p:cNvSpPr>
            <a:spLocks noGrp="1"/>
          </p:cNvSpPr>
          <p:nvPr>
            <p:ph sz="half" idx="1"/>
          </p:nvPr>
        </p:nvSpPr>
        <p:spPr>
          <a:xfrm>
            <a:off x="677334" y="1329600"/>
            <a:ext cx="4184035" cy="4711761"/>
          </a:xfrm>
        </p:spPr>
        <p:txBody>
          <a:bodyPr/>
          <a:lstStyle/>
          <a:p>
            <a:r>
              <a:rPr lang="en-GB" noProof="0"/>
              <a:t>You discharge Solomon, confident that the pain is normal postsurgical pain.</a:t>
            </a:r>
          </a:p>
          <a:p>
            <a:r>
              <a:rPr lang="en-GB" noProof="0"/>
              <a:t>Many days later, on another shift, you see the Solomon again, this time very unwell. He is systemically unwell, with a NEWS2 of 9, </a:t>
            </a:r>
          </a:p>
          <a:p>
            <a:r>
              <a:rPr lang="en-GB" noProof="0"/>
              <a:t>You perform the Sepsis 6 and prepare for admission, and wish to prescribe antibiotics.</a:t>
            </a:r>
          </a:p>
        </p:txBody>
      </p:sp>
      <p:sp>
        <p:nvSpPr>
          <p:cNvPr id="4" name="Content Placeholder 3">
            <a:extLst>
              <a:ext uri="{FF2B5EF4-FFF2-40B4-BE49-F238E27FC236}">
                <a16:creationId xmlns:a16="http://schemas.microsoft.com/office/drawing/2014/main" id="{406CE51C-5258-EC8B-F0B5-80B5399DF07F}"/>
              </a:ext>
            </a:extLst>
          </p:cNvPr>
          <p:cNvSpPr>
            <a:spLocks noGrp="1"/>
          </p:cNvSpPr>
          <p:nvPr>
            <p:ph sz="half" idx="2"/>
          </p:nvPr>
        </p:nvSpPr>
        <p:spPr>
          <a:xfrm>
            <a:off x="5089970" y="1329601"/>
            <a:ext cx="4184034" cy="4711762"/>
          </a:xfrm>
        </p:spPr>
        <p:txBody>
          <a:bodyPr/>
          <a:lstStyle/>
          <a:p>
            <a:pPr marL="0" indent="0">
              <a:buNone/>
            </a:pPr>
            <a:r>
              <a:rPr lang="en-GB" b="1" noProof="0"/>
              <a:t>What is the most appropriate antibiotic to prescribe?</a:t>
            </a:r>
          </a:p>
          <a:p>
            <a:r>
              <a:rPr lang="en-GB" noProof="0">
                <a:hlinkClick r:id="rId2" action="ppaction://hlinksldjump"/>
              </a:rPr>
              <a:t>Ceftriaxone 2 g OD IV</a:t>
            </a:r>
            <a:endParaRPr lang="en-GB" noProof="0"/>
          </a:p>
          <a:p>
            <a:r>
              <a:rPr lang="en-GB" noProof="0">
                <a:hlinkClick r:id="rId3" action="ppaction://hlinksldjump"/>
              </a:rPr>
              <a:t>Ciprofloxacin 500 mg BD oral</a:t>
            </a:r>
            <a:endParaRPr lang="en-GB" noProof="0"/>
          </a:p>
          <a:p>
            <a:r>
              <a:rPr lang="en-GB" noProof="0">
                <a:hlinkClick r:id="rId2" action="ppaction://hlinksldjump"/>
              </a:rPr>
              <a:t>Clarithromycin 500 mg BD oral</a:t>
            </a:r>
            <a:endParaRPr lang="en-GB" noProof="0"/>
          </a:p>
          <a:p>
            <a:r>
              <a:rPr lang="en-GB" noProof="0">
                <a:hlinkClick r:id="rId2" action="ppaction://hlinksldjump"/>
              </a:rPr>
              <a:t>Co-amoxiclav 375 mg TDS oral</a:t>
            </a:r>
            <a:endParaRPr lang="en-GB" noProof="0"/>
          </a:p>
          <a:p>
            <a:r>
              <a:rPr lang="en-GB" noProof="0">
                <a:hlinkClick r:id="rId2" action="ppaction://hlinksldjump"/>
              </a:rPr>
              <a:t>Flucloxacillin 500 mg QDS oral</a:t>
            </a:r>
            <a:endParaRPr lang="en-GB" noProof="0"/>
          </a:p>
          <a:p>
            <a:r>
              <a:rPr lang="en-GB" noProof="0">
                <a:hlinkClick r:id="rId3" action="ppaction://hlinksldjump"/>
              </a:rPr>
              <a:t>Meropenem 1 g 8-hourly IV</a:t>
            </a:r>
            <a:endParaRPr lang="en-GB" noProof="0"/>
          </a:p>
          <a:p>
            <a:r>
              <a:rPr lang="en-GB" noProof="0">
                <a:hlinkClick r:id="rId2" action="ppaction://hlinksldjump"/>
              </a:rPr>
              <a:t>Tazocin 4.5 g TDS IV</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B8FC6765-1C64-D8E5-2EC6-98BB719F659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DBB978BB-1107-8861-EE6B-EE66D419E61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F144F821-8816-CEE4-F105-13A82F719C85}"/>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5</a:t>
            </a:r>
          </a:p>
        </p:txBody>
      </p:sp>
      <p:pic>
        <p:nvPicPr>
          <p:cNvPr id="8" name="Picture 2" descr="BNF + BNFC on the App Store">
            <a:hlinkClick r:id="rId7"/>
            <a:extLst>
              <a:ext uri="{FF2B5EF4-FFF2-40B4-BE49-F238E27FC236}">
                <a16:creationId xmlns:a16="http://schemas.microsoft.com/office/drawing/2014/main" id="{360D87A7-F794-A269-98DF-DCEEECBF2C9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734" t="13265" r="31660" b="13510"/>
          <a:stretch>
            <a:fillRect/>
          </a:stretch>
        </p:blipFill>
        <p:spPr bwMode="auto">
          <a:xfrm>
            <a:off x="11472000" y="2160000"/>
            <a:ext cx="719870" cy="7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593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54EFD31-21DF-5747-5F89-9F217569F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7D1DC8-F628-1422-A558-7B603C3CD360}"/>
              </a:ext>
            </a:extLst>
          </p:cNvPr>
          <p:cNvSpPr>
            <a:spLocks noGrp="1"/>
          </p:cNvSpPr>
          <p:nvPr>
            <p:ph type="title"/>
          </p:nvPr>
        </p:nvSpPr>
        <p:spPr/>
        <p:txBody>
          <a:bodyPr/>
          <a:lstStyle/>
          <a:p>
            <a:r>
              <a:rPr lang="en-GB" noProof="0"/>
              <a:t>5 Good response, good antibiotic</a:t>
            </a:r>
          </a:p>
        </p:txBody>
      </p:sp>
      <p:sp>
        <p:nvSpPr>
          <p:cNvPr id="3" name="Content Placeholder 2">
            <a:extLst>
              <a:ext uri="{FF2B5EF4-FFF2-40B4-BE49-F238E27FC236}">
                <a16:creationId xmlns:a16="http://schemas.microsoft.com/office/drawing/2014/main" id="{D07749D3-6A78-8D9C-DF89-59656F6E1CCB}"/>
              </a:ext>
            </a:extLst>
          </p:cNvPr>
          <p:cNvSpPr>
            <a:spLocks noGrp="1"/>
          </p:cNvSpPr>
          <p:nvPr>
            <p:ph sz="half" idx="1"/>
          </p:nvPr>
        </p:nvSpPr>
        <p:spPr/>
        <p:txBody>
          <a:bodyPr/>
          <a:lstStyle/>
          <a:p>
            <a:r>
              <a:rPr lang="en-GB" noProof="0"/>
              <a:t>You administer a broad-spectrum antibiotic that covers even most resistant pathogens. This was a good decision, as the swab later came back positive for MRSA.</a:t>
            </a:r>
          </a:p>
          <a:p>
            <a:r>
              <a:rPr lang="en-GB" noProof="0"/>
              <a:t>Solomon spent many days in hospital recovering from sepsis, but his diagnosis came early enough that he avoids any long-term consequences, and is discharged safely home.</a:t>
            </a:r>
          </a:p>
        </p:txBody>
      </p:sp>
      <p:sp>
        <p:nvSpPr>
          <p:cNvPr id="4" name="Content Placeholder 3">
            <a:extLst>
              <a:ext uri="{FF2B5EF4-FFF2-40B4-BE49-F238E27FC236}">
                <a16:creationId xmlns:a16="http://schemas.microsoft.com/office/drawing/2014/main" id="{726BB171-B676-49D9-C2B7-FC2799A2C314}"/>
              </a:ext>
            </a:extLst>
          </p:cNvPr>
          <p:cNvSpPr>
            <a:spLocks noGrp="1"/>
          </p:cNvSpPr>
          <p:nvPr>
            <p:ph sz="half" idx="2"/>
          </p:nvPr>
        </p:nvSpPr>
        <p:spPr/>
        <p:txBody>
          <a:bodyPr/>
          <a:lstStyle/>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F54FD7E5-CE8C-2EAE-A71C-6B241E59429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CEC5040-5ACC-A6A2-786C-D687DD8483ED}"/>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894E0215-D066-4C5B-FB9C-6578DC8EC870}"/>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FAA6F161-831A-A0A1-31E7-D8241AF4C5D1}"/>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36F3CEB1-3956-B082-424E-9F9A52EA76CC}"/>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8667668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3A87479-FF1E-3B46-1A43-4778DAE88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28B6F-A8F8-36DE-D265-832379B44190}"/>
              </a:ext>
            </a:extLst>
          </p:cNvPr>
          <p:cNvSpPr>
            <a:spLocks noGrp="1"/>
          </p:cNvSpPr>
          <p:nvPr>
            <p:ph type="title"/>
          </p:nvPr>
        </p:nvSpPr>
        <p:spPr/>
        <p:txBody>
          <a:bodyPr/>
          <a:lstStyle/>
          <a:p>
            <a:r>
              <a:rPr lang="en-GB" noProof="0"/>
              <a:t>5 Deterioration</a:t>
            </a:r>
          </a:p>
        </p:txBody>
      </p:sp>
      <p:sp>
        <p:nvSpPr>
          <p:cNvPr id="3" name="Content Placeholder 2">
            <a:extLst>
              <a:ext uri="{FF2B5EF4-FFF2-40B4-BE49-F238E27FC236}">
                <a16:creationId xmlns:a16="http://schemas.microsoft.com/office/drawing/2014/main" id="{C3079104-13C0-25C4-75E8-98BDD3363DD8}"/>
              </a:ext>
            </a:extLst>
          </p:cNvPr>
          <p:cNvSpPr>
            <a:spLocks noGrp="1"/>
          </p:cNvSpPr>
          <p:nvPr>
            <p:ph sz="half" idx="1"/>
          </p:nvPr>
        </p:nvSpPr>
        <p:spPr>
          <a:xfrm>
            <a:off x="677334" y="1268963"/>
            <a:ext cx="4184035" cy="4772398"/>
          </a:xfrm>
        </p:spPr>
        <p:txBody>
          <a:bodyPr/>
          <a:lstStyle/>
          <a:p>
            <a:r>
              <a:rPr lang="en-GB" noProof="0"/>
              <a:t>You prescribe a narrower-spectrum antibiotic. Unfortunately, the antibiotic you chose did not cover the pathogen causing the infection.</a:t>
            </a:r>
          </a:p>
          <a:p>
            <a:r>
              <a:rPr lang="en-GB" noProof="0"/>
              <a:t>Solomon continued to deteriorate in the emergency department, and eventually went into cardiac arrest. After nearly an hour of resuscitation efforts, Solomon was pronounced dead.</a:t>
            </a:r>
          </a:p>
          <a:p>
            <a:r>
              <a:rPr lang="en-GB" noProof="0"/>
              <a:t>Post-mortem examination identifies that Solomon had MRSA, and should have had a wound swab when he initially presented to hospital.</a:t>
            </a:r>
          </a:p>
        </p:txBody>
      </p:sp>
      <p:sp>
        <p:nvSpPr>
          <p:cNvPr id="4" name="Content Placeholder 3">
            <a:extLst>
              <a:ext uri="{FF2B5EF4-FFF2-40B4-BE49-F238E27FC236}">
                <a16:creationId xmlns:a16="http://schemas.microsoft.com/office/drawing/2014/main" id="{A7979A6B-4F59-4B6A-1797-4F29E4CC5A05}"/>
              </a:ext>
            </a:extLst>
          </p:cNvPr>
          <p:cNvSpPr>
            <a:spLocks noGrp="1"/>
          </p:cNvSpPr>
          <p:nvPr>
            <p:ph sz="half" idx="2"/>
          </p:nvPr>
        </p:nvSpPr>
        <p:spPr>
          <a:xfrm>
            <a:off x="5089970" y="1268963"/>
            <a:ext cx="4184034" cy="4772399"/>
          </a:xfrm>
        </p:spPr>
        <p:txBody>
          <a:bodyPr/>
          <a:lstStyle/>
          <a:p>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0D115A8E-EC9C-F210-E322-4941C2D9A59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7627DB99-FA75-0B25-2C79-C9EF6628281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91F625C4-BD7D-49B5-0218-7B077F58A90C}"/>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Go to Beginning 8">
            <a:hlinkClick r:id="rId4" action="ppaction://hlinksldjump" highlightClick="1"/>
            <a:extLst>
              <a:ext uri="{FF2B5EF4-FFF2-40B4-BE49-F238E27FC236}">
                <a16:creationId xmlns:a16="http://schemas.microsoft.com/office/drawing/2014/main" id="{DF63C5E4-E197-B938-05D9-CF69BE4B0F8E}"/>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Box 9">
            <a:extLst>
              <a:ext uri="{FF2B5EF4-FFF2-40B4-BE49-F238E27FC236}">
                <a16:creationId xmlns:a16="http://schemas.microsoft.com/office/drawing/2014/main" id="{3EE2E804-2D45-74D3-5BA7-2A5C84563F0E}"/>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Tree>
    <p:extLst>
      <p:ext uri="{BB962C8B-B14F-4D97-AF65-F5344CB8AC3E}">
        <p14:creationId xmlns:p14="http://schemas.microsoft.com/office/powerpoint/2010/main" val="77991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05A2488-F585-C4EB-3FCD-8A1CCD22A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367C7-FB9A-0102-0C72-CE313BD8F40D}"/>
              </a:ext>
            </a:extLst>
          </p:cNvPr>
          <p:cNvSpPr>
            <a:spLocks noGrp="1"/>
          </p:cNvSpPr>
          <p:nvPr>
            <p:ph type="title"/>
          </p:nvPr>
        </p:nvSpPr>
        <p:spPr/>
        <p:txBody>
          <a:bodyPr/>
          <a:lstStyle/>
          <a:p>
            <a:r>
              <a:rPr lang="en-GB" noProof="0"/>
              <a:t>Wound Infection - Overview</a:t>
            </a:r>
          </a:p>
        </p:txBody>
      </p:sp>
      <p:sp>
        <p:nvSpPr>
          <p:cNvPr id="3" name="Content Placeholder 2">
            <a:extLst>
              <a:ext uri="{FF2B5EF4-FFF2-40B4-BE49-F238E27FC236}">
                <a16:creationId xmlns:a16="http://schemas.microsoft.com/office/drawing/2014/main" id="{0EDF95E7-BCE1-AB8F-C2B2-832434694D92}"/>
              </a:ext>
            </a:extLst>
          </p:cNvPr>
          <p:cNvSpPr>
            <a:spLocks noGrp="1"/>
          </p:cNvSpPr>
          <p:nvPr>
            <p:ph idx="1"/>
          </p:nvPr>
        </p:nvSpPr>
        <p:spPr/>
        <p:txBody>
          <a:bodyPr/>
          <a:lstStyle/>
          <a:p>
            <a:r>
              <a:rPr lang="en-GB" noProof="0">
                <a:solidFill>
                  <a:schemeClr val="bg1"/>
                </a:solidFill>
              </a:rPr>
              <a:t>Onset: often a number of days after surgery (usually at least 1 week)</a:t>
            </a:r>
          </a:p>
          <a:p>
            <a:r>
              <a:rPr lang="en-GB" noProof="0">
                <a:solidFill>
                  <a:schemeClr val="bg1"/>
                </a:solidFill>
              </a:rPr>
              <a:t>Wound infection is a common complication of surgery.</a:t>
            </a:r>
          </a:p>
          <a:p>
            <a:pPr lvl="1"/>
            <a:r>
              <a:rPr lang="en-GB" noProof="0">
                <a:solidFill>
                  <a:schemeClr val="bg1"/>
                </a:solidFill>
              </a:rPr>
              <a:t>All patients should be counselled about how to recognise infection, and who they should contact if it occurs.</a:t>
            </a:r>
          </a:p>
          <a:p>
            <a:r>
              <a:rPr lang="en-GB" noProof="0">
                <a:solidFill>
                  <a:schemeClr val="bg1"/>
                </a:solidFill>
              </a:rPr>
              <a:t>As part of the WHO checklist, a decision is made and confirmed about whether antibiotics are given before, during, or after a procedure (when needed for prophylaxis).</a:t>
            </a:r>
          </a:p>
          <a:p>
            <a:pPr lvl="1"/>
            <a:r>
              <a:rPr lang="en-GB" noProof="0">
                <a:solidFill>
                  <a:schemeClr val="bg1"/>
                </a:solidFill>
              </a:rPr>
              <a:t>Sometimes, decisions are wrong.</a:t>
            </a:r>
          </a:p>
          <a:p>
            <a:pPr lvl="1"/>
            <a:r>
              <a:rPr lang="en-GB" noProof="0">
                <a:solidFill>
                  <a:schemeClr val="bg1"/>
                </a:solidFill>
              </a:rPr>
              <a:t>Sometimes, decisions are omitted despite best practice.</a:t>
            </a:r>
          </a:p>
          <a:p>
            <a:pPr lvl="1"/>
            <a:r>
              <a:rPr lang="en-GB" noProof="0">
                <a:solidFill>
                  <a:schemeClr val="bg1"/>
                </a:solidFill>
              </a:rPr>
              <a:t>More often, wound infection occurs despite best efforts, often with resistant organisms that evade prophylaxis.</a:t>
            </a:r>
          </a:p>
        </p:txBody>
      </p:sp>
      <p:sp>
        <p:nvSpPr>
          <p:cNvPr id="4" name="Action Button: Go Forward or Next 3">
            <a:hlinkClick r:id="" action="ppaction://hlinkshowjump?jump=nextslide" highlightClick="1"/>
            <a:extLst>
              <a:ext uri="{FF2B5EF4-FFF2-40B4-BE49-F238E27FC236}">
                <a16:creationId xmlns:a16="http://schemas.microsoft.com/office/drawing/2014/main" id="{3D86A2E7-7D7D-917E-CF6C-437F218E202B}"/>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9602D55D-7220-A924-E5D6-BF24231B63F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553050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2DCC9E3-7556-2B3C-F51D-C9C4154E0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F79A0-0BB6-4FDA-8A59-736E08ACCDC4}"/>
              </a:ext>
            </a:extLst>
          </p:cNvPr>
          <p:cNvSpPr>
            <a:spLocks noGrp="1"/>
          </p:cNvSpPr>
          <p:nvPr>
            <p:ph type="title"/>
          </p:nvPr>
        </p:nvSpPr>
        <p:spPr>
          <a:xfrm>
            <a:off x="677334" y="609600"/>
            <a:ext cx="8596668" cy="762001"/>
          </a:xfrm>
        </p:spPr>
        <p:txBody>
          <a:bodyPr/>
          <a:lstStyle/>
          <a:p>
            <a:r>
              <a:rPr lang="en-GB" noProof="0"/>
              <a:t>Wound Infection - Aetiology</a:t>
            </a:r>
          </a:p>
        </p:txBody>
      </p:sp>
      <p:sp>
        <p:nvSpPr>
          <p:cNvPr id="3" name="Content Placeholder 2">
            <a:extLst>
              <a:ext uri="{FF2B5EF4-FFF2-40B4-BE49-F238E27FC236}">
                <a16:creationId xmlns:a16="http://schemas.microsoft.com/office/drawing/2014/main" id="{0372B970-4FCB-EFCF-F4C7-1F6DD568A387}"/>
              </a:ext>
            </a:extLst>
          </p:cNvPr>
          <p:cNvSpPr>
            <a:spLocks noGrp="1"/>
          </p:cNvSpPr>
          <p:nvPr>
            <p:ph sz="half" idx="1"/>
          </p:nvPr>
        </p:nvSpPr>
        <p:spPr>
          <a:xfrm>
            <a:off x="677334" y="1371599"/>
            <a:ext cx="4184035" cy="4669762"/>
          </a:xfrm>
        </p:spPr>
        <p:txBody>
          <a:bodyPr>
            <a:normAutofit/>
          </a:bodyPr>
          <a:lstStyle/>
          <a:p>
            <a:r>
              <a:rPr lang="en-GB" noProof="0">
                <a:solidFill>
                  <a:schemeClr val="bg1"/>
                </a:solidFill>
              </a:rPr>
              <a:t>Some operations are high risk for infection (particularly bowel operations, which perforate the GI tract and so bring gut flora into the abdomen).</a:t>
            </a:r>
          </a:p>
          <a:p>
            <a:r>
              <a:rPr lang="en-GB" noProof="0">
                <a:solidFill>
                  <a:schemeClr val="bg1"/>
                </a:solidFill>
              </a:rPr>
              <a:t>A wound may be co-infected with multiple bacteria.</a:t>
            </a:r>
          </a:p>
          <a:p>
            <a:r>
              <a:rPr lang="en-GB" noProof="0">
                <a:solidFill>
                  <a:schemeClr val="bg1"/>
                </a:solidFill>
              </a:rPr>
              <a:t>Hospitals often offer routine MRSA screening for elective surgical patients to allow for decolonisation before admission (reducing self-infection and spread to others)</a:t>
            </a:r>
          </a:p>
        </p:txBody>
      </p:sp>
      <p:sp>
        <p:nvSpPr>
          <p:cNvPr id="5" name="Action Button: Go Forward or Next 4">
            <a:hlinkClick r:id="" action="ppaction://hlinkshowjump?jump=nextslide" highlightClick="1"/>
            <a:extLst>
              <a:ext uri="{FF2B5EF4-FFF2-40B4-BE49-F238E27FC236}">
                <a16:creationId xmlns:a16="http://schemas.microsoft.com/office/drawing/2014/main" id="{E0B226CC-3494-4839-A4D0-7FA8E046546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FFB58778-A427-9061-F8E2-BB06A95061D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3">
            <a:extLst>
              <a:ext uri="{FF2B5EF4-FFF2-40B4-BE49-F238E27FC236}">
                <a16:creationId xmlns:a16="http://schemas.microsoft.com/office/drawing/2014/main" id="{A983DB54-0A30-B763-6DC0-4EB812AFEA66}"/>
              </a:ext>
            </a:extLst>
          </p:cNvPr>
          <p:cNvSpPr>
            <a:spLocks noGrp="1"/>
          </p:cNvSpPr>
          <p:nvPr>
            <p:ph sz="half" idx="2"/>
          </p:nvPr>
        </p:nvSpPr>
        <p:spPr>
          <a:xfrm>
            <a:off x="5089970" y="1371601"/>
            <a:ext cx="4184034" cy="4669762"/>
          </a:xfrm>
          <a:solidFill>
            <a:schemeClr val="bg1"/>
          </a:solidFill>
          <a:ln>
            <a:solidFill>
              <a:schemeClr val="bg1"/>
            </a:solidFill>
          </a:ln>
        </p:spPr>
        <p:txBody>
          <a:bodyPr>
            <a:normAutofit/>
          </a:bodyPr>
          <a:lstStyle/>
          <a:p>
            <a:pPr marL="0" indent="0">
              <a:buNone/>
            </a:pPr>
            <a:r>
              <a:rPr lang="en-GB" noProof="0">
                <a:solidFill>
                  <a:schemeClr val="tx1"/>
                </a:solidFill>
              </a:rPr>
              <a:t>Common pathogens include:</a:t>
            </a:r>
          </a:p>
          <a:p>
            <a:r>
              <a:rPr lang="en-GB" i="1" noProof="0">
                <a:solidFill>
                  <a:schemeClr val="tx1"/>
                </a:solidFill>
              </a:rPr>
              <a:t>Staphylococcus aureus</a:t>
            </a:r>
            <a:endParaRPr lang="en-GB" b="1" i="1" noProof="0">
              <a:solidFill>
                <a:schemeClr val="tx1"/>
              </a:solidFill>
            </a:endParaRPr>
          </a:p>
          <a:p>
            <a:pPr lvl="1"/>
            <a:r>
              <a:rPr lang="en-GB" noProof="0">
                <a:solidFill>
                  <a:schemeClr val="tx1"/>
                </a:solidFill>
              </a:rPr>
              <a:t>Gram +, cocci, coagulase +</a:t>
            </a:r>
          </a:p>
          <a:p>
            <a:r>
              <a:rPr lang="en-GB" i="1" noProof="0">
                <a:solidFill>
                  <a:schemeClr val="tx1"/>
                </a:solidFill>
              </a:rPr>
              <a:t>Escherichia coli</a:t>
            </a:r>
            <a:endParaRPr lang="en-GB" noProof="0">
              <a:solidFill>
                <a:schemeClr val="tx1"/>
              </a:solidFill>
            </a:endParaRPr>
          </a:p>
          <a:p>
            <a:pPr lvl="1"/>
            <a:r>
              <a:rPr lang="en-GB" noProof="0">
                <a:solidFill>
                  <a:schemeClr val="tx1"/>
                </a:solidFill>
              </a:rPr>
              <a:t>Gram -, rod</a:t>
            </a:r>
          </a:p>
          <a:p>
            <a:r>
              <a:rPr lang="en-GB" i="1" noProof="0">
                <a:solidFill>
                  <a:schemeClr val="tx1"/>
                </a:solidFill>
              </a:rPr>
              <a:t>Pseudomonas aeruginosa</a:t>
            </a:r>
            <a:endParaRPr lang="en-GB" noProof="0">
              <a:solidFill>
                <a:schemeClr val="tx1"/>
              </a:solidFill>
            </a:endParaRPr>
          </a:p>
          <a:p>
            <a:pPr lvl="1"/>
            <a:r>
              <a:rPr lang="en-GB" noProof="0">
                <a:solidFill>
                  <a:schemeClr val="tx1"/>
                </a:solidFill>
              </a:rPr>
              <a:t>Gram -, rod, drug resistant</a:t>
            </a:r>
          </a:p>
          <a:p>
            <a:r>
              <a:rPr lang="en-GB" i="1" noProof="0">
                <a:solidFill>
                  <a:schemeClr val="tx1"/>
                </a:solidFill>
              </a:rPr>
              <a:t>Proteus mirabilis</a:t>
            </a:r>
          </a:p>
          <a:p>
            <a:pPr lvl="1"/>
            <a:r>
              <a:rPr lang="en-GB" noProof="0">
                <a:solidFill>
                  <a:schemeClr val="tx1"/>
                </a:solidFill>
              </a:rPr>
              <a:t>Gram -, rod</a:t>
            </a:r>
          </a:p>
          <a:p>
            <a:r>
              <a:rPr lang="en-GB" i="1" noProof="0">
                <a:solidFill>
                  <a:schemeClr val="tx1"/>
                </a:solidFill>
              </a:rPr>
              <a:t>Staphylococcus epidermidis</a:t>
            </a:r>
          </a:p>
          <a:p>
            <a:pPr lvl="1"/>
            <a:r>
              <a:rPr lang="en-GB" noProof="0">
                <a:solidFill>
                  <a:schemeClr val="tx1"/>
                </a:solidFill>
              </a:rPr>
              <a:t>Gram +, cocci, coagulase –</a:t>
            </a:r>
          </a:p>
          <a:p>
            <a:pPr lvl="1"/>
            <a:endParaRPr lang="en-GB" noProof="0">
              <a:solidFill>
                <a:schemeClr val="tx1"/>
              </a:solidFill>
            </a:endParaRPr>
          </a:p>
        </p:txBody>
      </p:sp>
      <p:sp>
        <p:nvSpPr>
          <p:cNvPr id="7" name="Action Button: Get Information 6">
            <a:hlinkClick r:id="rId2" action="ppaction://hlinksldjump" highlightClick="1"/>
            <a:extLst>
              <a:ext uri="{FF2B5EF4-FFF2-40B4-BE49-F238E27FC236}">
                <a16:creationId xmlns:a16="http://schemas.microsoft.com/office/drawing/2014/main" id="{24D0C5EE-0F9F-1385-D17B-A219E296B03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255824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DF00FEE-4C91-DF8A-B7B7-3F1848A3E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BB861-D869-8220-D9D6-9D19872C1E8B}"/>
              </a:ext>
            </a:extLst>
          </p:cNvPr>
          <p:cNvSpPr>
            <a:spLocks noGrp="1"/>
          </p:cNvSpPr>
          <p:nvPr>
            <p:ph type="title"/>
          </p:nvPr>
        </p:nvSpPr>
        <p:spPr>
          <a:xfrm>
            <a:off x="677334" y="609600"/>
            <a:ext cx="8596668" cy="734008"/>
          </a:xfrm>
        </p:spPr>
        <p:txBody>
          <a:bodyPr/>
          <a:lstStyle/>
          <a:p>
            <a:r>
              <a:rPr lang="en-GB" noProof="0"/>
              <a:t>Wound Infection - Diagnosis</a:t>
            </a:r>
          </a:p>
        </p:txBody>
      </p:sp>
      <p:sp>
        <p:nvSpPr>
          <p:cNvPr id="3" name="Content Placeholder 2">
            <a:extLst>
              <a:ext uri="{FF2B5EF4-FFF2-40B4-BE49-F238E27FC236}">
                <a16:creationId xmlns:a16="http://schemas.microsoft.com/office/drawing/2014/main" id="{5B8ECBAA-FD40-2C35-03B5-C05B627D95EB}"/>
              </a:ext>
            </a:extLst>
          </p:cNvPr>
          <p:cNvSpPr>
            <a:spLocks noGrp="1"/>
          </p:cNvSpPr>
          <p:nvPr>
            <p:ph sz="half" idx="1"/>
          </p:nvPr>
        </p:nvSpPr>
        <p:spPr>
          <a:xfrm>
            <a:off x="677334" y="1343608"/>
            <a:ext cx="4184035" cy="4697753"/>
          </a:xfrm>
        </p:spPr>
        <p:txBody>
          <a:bodyPr>
            <a:normAutofit/>
          </a:bodyPr>
          <a:lstStyle/>
          <a:p>
            <a:r>
              <a:rPr lang="en-GB" b="1" noProof="0">
                <a:solidFill>
                  <a:schemeClr val="bg1"/>
                </a:solidFill>
              </a:rPr>
              <a:t>Take a wound swab</a:t>
            </a:r>
            <a:r>
              <a:rPr lang="en-GB" noProof="0">
                <a:solidFill>
                  <a:schemeClr val="bg1"/>
                </a:solidFill>
              </a:rPr>
              <a:t> in all cases unless there is a good reason not to.</a:t>
            </a:r>
          </a:p>
          <a:p>
            <a:pPr lvl="1"/>
            <a:r>
              <a:rPr lang="en-GB" noProof="0">
                <a:solidFill>
                  <a:schemeClr val="bg1"/>
                </a:solidFill>
              </a:rPr>
              <a:t>Wound infections are serious.</a:t>
            </a:r>
          </a:p>
          <a:p>
            <a:pPr lvl="1"/>
            <a:r>
              <a:rPr lang="en-GB" noProof="0">
                <a:solidFill>
                  <a:schemeClr val="bg1"/>
                </a:solidFill>
              </a:rPr>
              <a:t>Bugs (especially in hospital) may be atypical or resistant.</a:t>
            </a:r>
          </a:p>
          <a:p>
            <a:r>
              <a:rPr lang="en-GB" noProof="0">
                <a:solidFill>
                  <a:schemeClr val="bg1"/>
                </a:solidFill>
              </a:rPr>
              <a:t>Swabs can be used for many things:</a:t>
            </a:r>
          </a:p>
          <a:p>
            <a:pPr lvl="1"/>
            <a:r>
              <a:rPr lang="en-GB" noProof="0">
                <a:solidFill>
                  <a:schemeClr val="bg1"/>
                </a:solidFill>
              </a:rPr>
              <a:t>Culture (and sensitivity)</a:t>
            </a:r>
          </a:p>
          <a:p>
            <a:pPr lvl="1"/>
            <a:r>
              <a:rPr lang="en-GB" noProof="0">
                <a:solidFill>
                  <a:schemeClr val="bg1"/>
                </a:solidFill>
              </a:rPr>
              <a:t>PCR</a:t>
            </a:r>
          </a:p>
          <a:p>
            <a:pPr lvl="1"/>
            <a:r>
              <a:rPr lang="en-GB" noProof="0">
                <a:solidFill>
                  <a:schemeClr val="bg1"/>
                </a:solidFill>
              </a:rPr>
              <a:t>NAAT</a:t>
            </a:r>
          </a:p>
          <a:p>
            <a:r>
              <a:rPr lang="en-GB" noProof="0">
                <a:solidFill>
                  <a:schemeClr val="bg1"/>
                </a:solidFill>
              </a:rPr>
              <a:t>Assess systemic symptoms.</a:t>
            </a:r>
          </a:p>
          <a:p>
            <a:pPr lvl="1"/>
            <a:r>
              <a:rPr lang="en-GB" noProof="0">
                <a:solidFill>
                  <a:schemeClr val="bg1"/>
                </a:solidFill>
              </a:rPr>
              <a:t>Take a full set of observations.</a:t>
            </a:r>
          </a:p>
          <a:p>
            <a:pPr lvl="1"/>
            <a:r>
              <a:rPr lang="en-GB" noProof="0">
                <a:solidFill>
                  <a:schemeClr val="bg1"/>
                </a:solidFill>
              </a:rPr>
              <a:t>Top-to-toe assessment</a:t>
            </a:r>
          </a:p>
        </p:txBody>
      </p:sp>
      <p:sp>
        <p:nvSpPr>
          <p:cNvPr id="5" name="Action Button: Go Forward or Next 4">
            <a:hlinkClick r:id="" action="ppaction://hlinkshowjump?jump=nextslide" highlightClick="1"/>
            <a:extLst>
              <a:ext uri="{FF2B5EF4-FFF2-40B4-BE49-F238E27FC236}">
                <a16:creationId xmlns:a16="http://schemas.microsoft.com/office/drawing/2014/main" id="{AAD6C13F-8D05-B846-4F50-DB96FBA9633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A54113CB-5885-1578-48D3-522628D8116C}"/>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a:extLst>
              <a:ext uri="{FF2B5EF4-FFF2-40B4-BE49-F238E27FC236}">
                <a16:creationId xmlns:a16="http://schemas.microsoft.com/office/drawing/2014/main" id="{4834DABB-C833-6488-47A7-AE84BC02638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89525" y="2260590"/>
            <a:ext cx="4184650" cy="2863869"/>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54FFED13-E31D-8EE7-7545-E15D2CD9A57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129383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0BD8FD-FF8A-6FB4-643A-3FF837591BD7}"/>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 name="Straight Connector 13">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9"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0"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1"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2" name="Isosceles Triangle 21">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3" name="Isosceles Triangle 22">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5" name="Rectangle 2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Rectangle 26">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Isosceles Triangle 2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 name="Title 1">
            <a:extLst>
              <a:ext uri="{FF2B5EF4-FFF2-40B4-BE49-F238E27FC236}">
                <a16:creationId xmlns:a16="http://schemas.microsoft.com/office/drawing/2014/main" id="{AB29726F-4977-CD16-ADF8-4CB0E4BC2F8F}"/>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GB" noProof="0"/>
              <a:t>Wound Infection - Treatment</a:t>
            </a:r>
          </a:p>
        </p:txBody>
      </p:sp>
      <p:sp>
        <p:nvSpPr>
          <p:cNvPr id="3" name="Content Placeholder 2">
            <a:extLst>
              <a:ext uri="{FF2B5EF4-FFF2-40B4-BE49-F238E27FC236}">
                <a16:creationId xmlns:a16="http://schemas.microsoft.com/office/drawing/2014/main" id="{CD1B99CB-0264-CF04-229F-F0CB8E66EEAE}"/>
              </a:ext>
            </a:extLst>
          </p:cNvPr>
          <p:cNvSpPr>
            <a:spLocks noGrp="1"/>
          </p:cNvSpPr>
          <p:nvPr>
            <p:ph sz="half" idx="1"/>
          </p:nvPr>
        </p:nvSpPr>
        <p:spPr>
          <a:xfrm>
            <a:off x="673754" y="2160590"/>
            <a:ext cx="3973943" cy="3440110"/>
          </a:xfrm>
        </p:spPr>
        <p:txBody>
          <a:bodyPr vert="horz" lIns="91440" tIns="45720" rIns="91440" bIns="45720" rtlCol="0">
            <a:normAutofit/>
          </a:bodyPr>
          <a:lstStyle/>
          <a:p>
            <a:r>
              <a:rPr lang="en-GB" noProof="0">
                <a:solidFill>
                  <a:schemeClr val="bg1"/>
                </a:solidFill>
              </a:rPr>
              <a:t>Follow your local guidance on prescribing guidelines.</a:t>
            </a:r>
          </a:p>
          <a:p>
            <a:pPr lvl="1"/>
            <a:r>
              <a:rPr lang="en-GB" noProof="0">
                <a:solidFill>
                  <a:schemeClr val="bg1"/>
                </a:solidFill>
              </a:rPr>
              <a:t>Flucloxacillin is great for </a:t>
            </a:r>
            <a:r>
              <a:rPr lang="en-GB" i="1" noProof="0">
                <a:solidFill>
                  <a:schemeClr val="bg1"/>
                </a:solidFill>
              </a:rPr>
              <a:t>Staph</a:t>
            </a:r>
            <a:r>
              <a:rPr lang="en-GB" noProof="0">
                <a:solidFill>
                  <a:schemeClr val="bg1"/>
                </a:solidFill>
              </a:rPr>
              <a:t> and </a:t>
            </a:r>
            <a:r>
              <a:rPr lang="en-GB" i="1" noProof="0">
                <a:solidFill>
                  <a:schemeClr val="bg1"/>
                </a:solidFill>
              </a:rPr>
              <a:t>Strep</a:t>
            </a:r>
            <a:r>
              <a:rPr lang="en-GB" noProof="0">
                <a:solidFill>
                  <a:schemeClr val="bg1"/>
                </a:solidFill>
              </a:rPr>
              <a:t>.</a:t>
            </a:r>
          </a:p>
          <a:p>
            <a:pPr lvl="1"/>
            <a:r>
              <a:rPr lang="en-GB" noProof="0">
                <a:solidFill>
                  <a:schemeClr val="bg1"/>
                </a:solidFill>
              </a:rPr>
              <a:t>Co-amoxiclav and Tazocin are great for most Gram-negatives.</a:t>
            </a:r>
          </a:p>
          <a:p>
            <a:r>
              <a:rPr lang="en-GB" noProof="0">
                <a:solidFill>
                  <a:schemeClr val="bg1"/>
                </a:solidFill>
              </a:rPr>
              <a:t>Remember that wound infection may weaken tissues and lead to dehiscence, requiring revision surgery.</a:t>
            </a:r>
          </a:p>
        </p:txBody>
      </p:sp>
      <p:pic>
        <p:nvPicPr>
          <p:cNvPr id="8" name="Content Placeholder 7" descr="A diagram of a structure&#10;&#10;AI-generated content may be incorrect.">
            <a:extLst>
              <a:ext uri="{FF2B5EF4-FFF2-40B4-BE49-F238E27FC236}">
                <a16:creationId xmlns:a16="http://schemas.microsoft.com/office/drawing/2014/main" id="{9ECBF57B-9741-FF03-C482-2F9E3D70BCB8}"/>
              </a:ext>
            </a:extLst>
          </p:cNvPr>
          <p:cNvPicPr>
            <a:picLocks noGrp="1" noChangeAspect="1"/>
          </p:cNvPicPr>
          <p:nvPr>
            <p:ph sz="half" idx="2"/>
          </p:nvPr>
        </p:nvPicPr>
        <p:blipFill>
          <a:blip r:embed="rId2"/>
          <a:stretch>
            <a:fillRect/>
          </a:stretch>
        </p:blipFill>
        <p:spPr>
          <a:xfrm>
            <a:off x="6096001" y="1770393"/>
            <a:ext cx="5143500" cy="3304699"/>
          </a:xfrm>
          <a:prstGeom prst="rect">
            <a:avLst/>
          </a:prstGeom>
        </p:spPr>
      </p:pic>
      <p:sp>
        <p:nvSpPr>
          <p:cNvPr id="31" name="Isosceles Triangle 3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B78D8E10-4A23-9057-6C26-730F375A8F38}"/>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4D5D5DE0-0C24-F943-47C9-2E8C96E1B29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3" action="ppaction://hlinksldjump" highlightClick="1"/>
            <a:extLst>
              <a:ext uri="{FF2B5EF4-FFF2-40B4-BE49-F238E27FC236}">
                <a16:creationId xmlns:a16="http://schemas.microsoft.com/office/drawing/2014/main" id="{F16A5102-9C0C-B547-62E9-6989CE5AEBE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2379345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33919-6A3B-7635-73AB-891C2A49AF8A}"/>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06C323AE-3334-C28C-445A-E67B057761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 name="Straight Connector 13">
              <a:extLst>
                <a:ext uri="{FF2B5EF4-FFF2-40B4-BE49-F238E27FC236}">
                  <a16:creationId xmlns:a16="http://schemas.microsoft.com/office/drawing/2014/main" id="{8B2714BC-F7C2-9D8E-6F6C-98ACF677B6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D873EC3-7F5D-AB3F-E131-12A71055CB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D01BED03-DF12-4988-573B-871FC7BEF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Rectangle 25">
              <a:extLst>
                <a:ext uri="{FF2B5EF4-FFF2-40B4-BE49-F238E27FC236}">
                  <a16:creationId xmlns:a16="http://schemas.microsoft.com/office/drawing/2014/main" id="{1CDC21D7-9B1E-6134-DED7-9F41E7735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2950F2DA-7770-D10F-6D64-7D5244D111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9" name="Rectangle 27">
              <a:extLst>
                <a:ext uri="{FF2B5EF4-FFF2-40B4-BE49-F238E27FC236}">
                  <a16:creationId xmlns:a16="http://schemas.microsoft.com/office/drawing/2014/main" id="{74BBF042-5E58-ACAD-2709-257E785B9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0" name="Rectangle 28">
              <a:extLst>
                <a:ext uri="{FF2B5EF4-FFF2-40B4-BE49-F238E27FC236}">
                  <a16:creationId xmlns:a16="http://schemas.microsoft.com/office/drawing/2014/main" id="{4DFD2D34-8AF1-35A9-E299-50C4772AF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1" name="Rectangle 29">
              <a:extLst>
                <a:ext uri="{FF2B5EF4-FFF2-40B4-BE49-F238E27FC236}">
                  <a16:creationId xmlns:a16="http://schemas.microsoft.com/office/drawing/2014/main" id="{64BF122B-F8D0-CDBA-8DCA-A89D6D89F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2" name="Isosceles Triangle 21">
              <a:extLst>
                <a:ext uri="{FF2B5EF4-FFF2-40B4-BE49-F238E27FC236}">
                  <a16:creationId xmlns:a16="http://schemas.microsoft.com/office/drawing/2014/main" id="{3C3278F4-0894-F4DC-77DE-5E9A74028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3" name="Isosceles Triangle 22">
              <a:extLst>
                <a:ext uri="{FF2B5EF4-FFF2-40B4-BE49-F238E27FC236}">
                  <a16:creationId xmlns:a16="http://schemas.microsoft.com/office/drawing/2014/main" id="{5052ACE5-9EE6-D734-2739-EB69AFB39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5" name="Rectangle 24">
            <a:extLst>
              <a:ext uri="{FF2B5EF4-FFF2-40B4-BE49-F238E27FC236}">
                <a16:creationId xmlns:a16="http://schemas.microsoft.com/office/drawing/2014/main" id="{15724276-7955-6399-71D6-B9857F4F1F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Rectangle 26">
            <a:extLst>
              <a:ext uri="{FF2B5EF4-FFF2-40B4-BE49-F238E27FC236}">
                <a16:creationId xmlns:a16="http://schemas.microsoft.com/office/drawing/2014/main" id="{10E18868-7472-84CC-3BB9-2E40C1C7F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Isosceles Triangle 28">
            <a:extLst>
              <a:ext uri="{FF2B5EF4-FFF2-40B4-BE49-F238E27FC236}">
                <a16:creationId xmlns:a16="http://schemas.microsoft.com/office/drawing/2014/main" id="{053A4AE1-9187-7C51-A228-D7269BE6D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 name="Title 1">
            <a:extLst>
              <a:ext uri="{FF2B5EF4-FFF2-40B4-BE49-F238E27FC236}">
                <a16:creationId xmlns:a16="http://schemas.microsoft.com/office/drawing/2014/main" id="{99221213-2D65-3997-2818-64BA6E13ED06}"/>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GB" noProof="0"/>
              <a:t>Wound Infection - Treatment</a:t>
            </a:r>
          </a:p>
        </p:txBody>
      </p:sp>
      <p:sp>
        <p:nvSpPr>
          <p:cNvPr id="3" name="Content Placeholder 2">
            <a:extLst>
              <a:ext uri="{FF2B5EF4-FFF2-40B4-BE49-F238E27FC236}">
                <a16:creationId xmlns:a16="http://schemas.microsoft.com/office/drawing/2014/main" id="{CAB6050F-59C6-04C9-13D7-828F681E5DD3}"/>
              </a:ext>
            </a:extLst>
          </p:cNvPr>
          <p:cNvSpPr>
            <a:spLocks noGrp="1"/>
          </p:cNvSpPr>
          <p:nvPr>
            <p:ph sz="half" idx="1"/>
          </p:nvPr>
        </p:nvSpPr>
        <p:spPr>
          <a:xfrm>
            <a:off x="673754" y="2160590"/>
            <a:ext cx="3973943" cy="3440110"/>
          </a:xfrm>
        </p:spPr>
        <p:txBody>
          <a:bodyPr vert="horz" lIns="91440" tIns="45720" rIns="91440" bIns="45720" rtlCol="0">
            <a:normAutofit/>
          </a:bodyPr>
          <a:lstStyle/>
          <a:p>
            <a:r>
              <a:rPr lang="en-GB" noProof="0">
                <a:solidFill>
                  <a:schemeClr val="bg1"/>
                </a:solidFill>
              </a:rPr>
              <a:t>Treating resistant pathogens can be trickier.</a:t>
            </a:r>
          </a:p>
          <a:p>
            <a:r>
              <a:rPr lang="en-GB" noProof="0">
                <a:solidFill>
                  <a:schemeClr val="bg1"/>
                </a:solidFill>
              </a:rPr>
              <a:t>Don’t be afraid to consult microbiology about these cases.</a:t>
            </a:r>
          </a:p>
          <a:p>
            <a:r>
              <a:rPr lang="en-GB" noProof="0">
                <a:solidFill>
                  <a:schemeClr val="bg1"/>
                </a:solidFill>
              </a:rPr>
              <a:t>Order culture and sensitivity tests for swabs and samples.</a:t>
            </a:r>
          </a:p>
          <a:p>
            <a:pPr lvl="1"/>
            <a:r>
              <a:rPr lang="en-GB" noProof="0">
                <a:solidFill>
                  <a:schemeClr val="bg1"/>
                </a:solidFill>
              </a:rPr>
              <a:t>Update treatment accordingly, including changing to narrow-spectrum antibiotics when possible.</a:t>
            </a:r>
          </a:p>
          <a:p>
            <a:endParaRPr lang="en-GB" noProof="0">
              <a:solidFill>
                <a:schemeClr val="bg1"/>
              </a:solidFill>
            </a:endParaRPr>
          </a:p>
        </p:txBody>
      </p:sp>
      <p:sp>
        <p:nvSpPr>
          <p:cNvPr id="31" name="Isosceles Triangle 30">
            <a:extLst>
              <a:ext uri="{FF2B5EF4-FFF2-40B4-BE49-F238E27FC236}">
                <a16:creationId xmlns:a16="http://schemas.microsoft.com/office/drawing/2014/main" id="{0F925BC7-02A0-E9CD-F38A-78A4CEC10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53BC5B2B-9BE4-176C-FB6A-BCB06DB0E0C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C25D373-5A3C-2A93-11DA-669551C8882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2" action="ppaction://hlinksldjump" highlightClick="1"/>
            <a:extLst>
              <a:ext uri="{FF2B5EF4-FFF2-40B4-BE49-F238E27FC236}">
                <a16:creationId xmlns:a16="http://schemas.microsoft.com/office/drawing/2014/main" id="{6597680B-88A6-F4A4-E4FC-6150D923B24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122" name="Picture 2" descr="See caption.">
            <a:extLst>
              <a:ext uri="{FF2B5EF4-FFF2-40B4-BE49-F238E27FC236}">
                <a16:creationId xmlns:a16="http://schemas.microsoft.com/office/drawing/2014/main" id="{03EEB438-ED3A-E26F-D2E2-B8B7B7844C5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20945" y="1268697"/>
            <a:ext cx="4683502" cy="4642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600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C819F7A-4CF1-DEE6-0DC2-693E0E5CE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D857F-C22B-D996-ED32-D85AC65FE0E8}"/>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DE956A39-9192-FE9B-BA1F-78CF7C7C7139}"/>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(Puca et al., 24 September 2021) “Microbial Species Isolated from Infected Wounds and Antimicrobial Resistance Analysis: Data Emerging from a Three-Years Retrospective Study” </a:t>
            </a:r>
            <a:r>
              <a:rPr lang="en-GB" sz="1100" i="1" noProof="0">
                <a:solidFill>
                  <a:schemeClr val="bg1"/>
                </a:solidFill>
              </a:rPr>
              <a:t>Antibiotics (Basel) </a:t>
            </a:r>
            <a:r>
              <a:rPr lang="en-GB" sz="1100" b="1" noProof="0">
                <a:solidFill>
                  <a:schemeClr val="bg1"/>
                </a:solidFill>
              </a:rPr>
              <a:t>10</a:t>
            </a:r>
            <a:r>
              <a:rPr lang="en-GB" sz="1100" noProof="0">
                <a:solidFill>
                  <a:schemeClr val="bg1"/>
                </a:solidFill>
              </a:rPr>
              <a:t>(10):1162</a:t>
            </a:r>
            <a:br>
              <a:rPr lang="en-GB" sz="1100" noProof="0">
                <a:solidFill>
                  <a:schemeClr val="bg1"/>
                </a:solidFill>
              </a:rPr>
            </a:br>
            <a:r>
              <a:rPr lang="en-GB" sz="1100" noProof="0">
                <a:solidFill>
                  <a:schemeClr val="bg1"/>
                </a:solidFill>
                <a:hlinkClick r:id="rId2"/>
              </a:rPr>
              <a:t>https://doi.org/10.3390/antibiotics10101162</a:t>
            </a:r>
            <a:endParaRPr lang="en-GB" sz="1100" noProof="0">
              <a:solidFill>
                <a:schemeClr val="bg1"/>
              </a:solidFill>
            </a:endParaRPr>
          </a:p>
          <a:p>
            <a:r>
              <a:rPr lang="en-GB" sz="1100" noProof="0">
                <a:solidFill>
                  <a:schemeClr val="bg1"/>
                </a:solidFill>
              </a:rPr>
              <a:t>(NICE, 11 April 2019) “Surgical site infections: prevention and treatment” </a:t>
            </a:r>
            <a:r>
              <a:rPr lang="en-GB" sz="1100" i="1" noProof="0">
                <a:solidFill>
                  <a:schemeClr val="bg1"/>
                </a:solidFill>
              </a:rPr>
              <a:t>NICE Guidance</a:t>
            </a:r>
            <a:r>
              <a:rPr lang="en-GB" sz="1100" noProof="0">
                <a:solidFill>
                  <a:schemeClr val="bg1"/>
                </a:solidFill>
              </a:rPr>
              <a:t> NG125 [Accessed: 9 October 2025]</a:t>
            </a:r>
            <a:br>
              <a:rPr lang="en-GB" sz="1100" noProof="0">
                <a:solidFill>
                  <a:schemeClr val="bg1"/>
                </a:solidFill>
              </a:rPr>
            </a:br>
            <a:r>
              <a:rPr lang="en-GB" sz="1100" noProof="0">
                <a:solidFill>
                  <a:schemeClr val="bg1"/>
                </a:solidFill>
                <a:hlinkClick r:id="rId3"/>
              </a:rPr>
              <a:t>https://www.nice.org.uk/guidance/ng125/chapter/Recommendations#postoperative-phase</a:t>
            </a:r>
            <a:endParaRPr lang="en-GB" sz="1100" noProof="0">
              <a:solidFill>
                <a:schemeClr val="bg1"/>
              </a:solidFill>
            </a:endParaRPr>
          </a:p>
          <a:p>
            <a:endParaRPr lang="en-GB" sz="1100" noProof="0">
              <a:solidFill>
                <a:schemeClr val="bg1"/>
              </a:solidFill>
            </a:endParaRPr>
          </a:p>
          <a:p>
            <a:r>
              <a:rPr lang="en-GB" sz="1100" noProof="0">
                <a:solidFill>
                  <a:schemeClr val="bg1"/>
                </a:solidFill>
              </a:rPr>
              <a:t>(Golash, October 2008) “Ten-Year Retrospective Comparative Analysis of Laparoscopic Repair versus Open Closure of Perforated” </a:t>
            </a:r>
            <a:r>
              <a:rPr lang="en-GB" sz="1100" i="1" noProof="0">
                <a:solidFill>
                  <a:schemeClr val="bg1"/>
                </a:solidFill>
              </a:rPr>
              <a:t>Open Medical Journal</a:t>
            </a:r>
            <a:r>
              <a:rPr lang="en-GB" sz="1100" noProof="0">
                <a:solidFill>
                  <a:schemeClr val="bg1"/>
                </a:solidFill>
              </a:rPr>
              <a:t> </a:t>
            </a:r>
            <a:r>
              <a:rPr lang="en-GB" sz="1100" b="1" noProof="0">
                <a:solidFill>
                  <a:schemeClr val="bg1"/>
                </a:solidFill>
              </a:rPr>
              <a:t>23</a:t>
            </a:r>
            <a:r>
              <a:rPr lang="en-GB" sz="1100" noProof="0">
                <a:solidFill>
                  <a:schemeClr val="bg1"/>
                </a:solidFill>
              </a:rPr>
              <a:t>(4): 241-246</a:t>
            </a:r>
            <a:br>
              <a:rPr lang="en-GB" sz="1100" noProof="0">
                <a:solidFill>
                  <a:schemeClr val="bg1"/>
                </a:solidFill>
              </a:rPr>
            </a:br>
            <a:r>
              <a:rPr lang="en-GB" sz="1100" noProof="0">
                <a:solidFill>
                  <a:schemeClr val="bg1"/>
                </a:solidFill>
                <a:hlinkClick r:id="rId4"/>
              </a:rPr>
              <a:t>https://pubmed.ncbi.nlm.nih.gov/22334835/</a:t>
            </a:r>
            <a:endParaRPr lang="en-GB" sz="1100" noProof="0">
              <a:solidFill>
                <a:schemeClr val="bg1"/>
              </a:solidFill>
            </a:endParaRPr>
          </a:p>
          <a:p>
            <a:r>
              <a:rPr lang="en-GB" sz="1100" noProof="0">
                <a:solidFill>
                  <a:schemeClr val="bg1"/>
                </a:solidFill>
              </a:rPr>
              <a:t>(HansN., 4 June 2019) “File:Staphylococcus aureus appearance on agar plates.jpg” </a:t>
            </a:r>
            <a:r>
              <a:rPr lang="en-GB" sz="1100" i="1" noProof="0">
                <a:solidFill>
                  <a:schemeClr val="bg1"/>
                </a:solidFill>
              </a:rPr>
              <a:t>Wikimedia Commons</a:t>
            </a:r>
            <a:r>
              <a:rPr lang="en-GB" sz="1100" noProof="0">
                <a:solidFill>
                  <a:schemeClr val="bg1"/>
                </a:solidFill>
              </a:rPr>
              <a:t> CC BY 3.0</a:t>
            </a:r>
            <a:br>
              <a:rPr lang="en-GB" sz="1100" noProof="0">
                <a:solidFill>
                  <a:schemeClr val="bg1"/>
                </a:solidFill>
              </a:rPr>
            </a:br>
            <a:r>
              <a:rPr lang="en-GB" sz="1100" noProof="0">
                <a:solidFill>
                  <a:schemeClr val="bg1"/>
                </a:solidFill>
                <a:hlinkClick r:id="rId5"/>
              </a:rPr>
              <a:t>https://commons.wikimedia.org/wiki/File:Staphylococcus_aureus_appearance_on_agar_plates.jpg</a:t>
            </a:r>
            <a:endParaRPr lang="en-GB" sz="1100" noProof="0">
              <a:solidFill>
                <a:schemeClr val="bg1"/>
              </a:solidFill>
            </a:endParaRPr>
          </a:p>
          <a:p>
            <a:r>
              <a:rPr lang="en-GB" sz="1100" noProof="0">
                <a:solidFill>
                  <a:schemeClr val="bg1"/>
                </a:solidFill>
              </a:rPr>
              <a:t>(Whispyhistory, 13 April 2020) “File:Sterile charcoal transport swab.jpg”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6"/>
              </a:rPr>
              <a:t>https://commons.wikimedia.org/wiki/File:Sterile_charcoal_transport_swab.jpg</a:t>
            </a:r>
            <a:endParaRPr lang="en-GB" sz="1100" noProof="0">
              <a:solidFill>
                <a:schemeClr val="bg1"/>
              </a:solidFill>
            </a:endParaRPr>
          </a:p>
          <a:p>
            <a:r>
              <a:rPr lang="en-GB" sz="1100" noProof="0">
                <a:solidFill>
                  <a:schemeClr val="bg1"/>
                </a:solidFill>
              </a:rPr>
              <a:t>(Duncan Ritchie, 29 February 2020) “Prescribing in Primary Care: Blank FP10” </a:t>
            </a:r>
            <a:r>
              <a:rPr lang="en-GB" sz="1100" i="1" noProof="0">
                <a:solidFill>
                  <a:schemeClr val="bg1"/>
                </a:solidFill>
              </a:rPr>
              <a:t>GeekyMedics</a:t>
            </a:r>
            <a:br>
              <a:rPr lang="en-GB" sz="1100" i="1" noProof="0">
                <a:solidFill>
                  <a:schemeClr val="bg1"/>
                </a:solidFill>
              </a:rPr>
            </a:br>
            <a:r>
              <a:rPr lang="en-GB" sz="1100" noProof="0">
                <a:solidFill>
                  <a:schemeClr val="bg1"/>
                </a:solidFill>
                <a:hlinkClick r:id="rId7"/>
              </a:rPr>
              <a:t>https://geekymedics.com/prescribing-in-primary-care/</a:t>
            </a:r>
            <a:endParaRPr lang="en-GB" sz="1100" noProof="0">
              <a:solidFill>
                <a:schemeClr val="bg1"/>
              </a:solidFill>
            </a:endParaRPr>
          </a:p>
          <a:p>
            <a:r>
              <a:rPr lang="en-GB" sz="1100" noProof="0">
                <a:solidFill>
                  <a:schemeClr val="bg1"/>
                </a:solidFill>
              </a:rPr>
              <a:t>(Duncan Ritchie, 29 February 2020) “Prescribing in Primary Care: Blank FP10” </a:t>
            </a:r>
            <a:r>
              <a:rPr lang="en-GB" sz="1100" i="1" noProof="0">
                <a:solidFill>
                  <a:schemeClr val="bg1"/>
                </a:solidFill>
              </a:rPr>
              <a:t>GeekyMedics</a:t>
            </a:r>
            <a:br>
              <a:rPr lang="en-GB" sz="1100" i="1" noProof="0">
                <a:solidFill>
                  <a:schemeClr val="bg1"/>
                </a:solidFill>
              </a:rPr>
            </a:br>
            <a:r>
              <a:rPr lang="en-GB" sz="1100" noProof="0">
                <a:solidFill>
                  <a:schemeClr val="bg1"/>
                </a:solidFill>
                <a:hlinkClick r:id="rId7"/>
              </a:rPr>
              <a:t>https://geekymedics.com/prescribing-in-primary-care/</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781DE78B-577F-1286-C8C5-CE25D50B0D5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70E659D-5ED2-5BB5-6539-58B7238B73C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8" action="ppaction://hlinksldjump" highlightClick="1"/>
            <a:extLst>
              <a:ext uri="{FF2B5EF4-FFF2-40B4-BE49-F238E27FC236}">
                <a16:creationId xmlns:a16="http://schemas.microsoft.com/office/drawing/2014/main" id="{FFBC5094-B6E5-564A-6EC6-79E88C80798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31873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7DD2201-A1FC-022B-D19A-6CCCBB398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2F626-E3F4-D59C-4681-B8691A868D92}"/>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14514393-060A-B9C9-71CA-8568091E7B36}"/>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(Whispyhistory, 13 April 2020) “File:Sterile charcoal transport swab.jpg”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2"/>
              </a:rPr>
              <a:t>https://commons.wikimedia.org/wiki/File:Sterile_charcoal_transport_swab.jpg</a:t>
            </a:r>
            <a:endParaRPr lang="en-GB" sz="1100" noProof="0">
              <a:solidFill>
                <a:schemeClr val="bg1"/>
              </a:solidFill>
            </a:endParaRPr>
          </a:p>
          <a:p>
            <a:r>
              <a:rPr lang="en-GB" sz="1100" noProof="0">
                <a:solidFill>
                  <a:schemeClr val="bg1"/>
                </a:solidFill>
              </a:rPr>
              <a:t>(James Bibey, 4 October 2025) “Penicillins discovery tier list” Own work (based on original by registrar from Addenbrooke’s Hospital, Cambridge University Hospitals)</a:t>
            </a:r>
          </a:p>
          <a:p>
            <a:r>
              <a:rPr lang="en-GB" sz="1100">
                <a:solidFill>
                  <a:schemeClr val="bg1"/>
                </a:solidFill>
              </a:rPr>
              <a:t>(Graham Beards, 11 June 2020) “</a:t>
            </a:r>
            <a:r>
              <a:rPr lang="en-US" sz="1100">
                <a:solidFill>
                  <a:schemeClr val="bg1"/>
                </a:solidFill>
              </a:rPr>
              <a:t>File:Antibiotic sensitivity test.jpg</a:t>
            </a:r>
            <a:r>
              <a:rPr lang="en-GB" sz="1100">
                <a:solidFill>
                  <a:schemeClr val="bg1"/>
                </a:solidFill>
              </a:rPr>
              <a:t>” </a:t>
            </a:r>
            <a:r>
              <a:rPr lang="en-GB" sz="1100" i="1">
                <a:solidFill>
                  <a:schemeClr val="bg1"/>
                </a:solidFill>
              </a:rPr>
              <a:t>Wikimedia Commons</a:t>
            </a:r>
            <a:r>
              <a:rPr lang="en-GB" sz="1100">
                <a:solidFill>
                  <a:schemeClr val="bg1"/>
                </a:solidFill>
              </a:rPr>
              <a:t> CC BY-SA 4.0</a:t>
            </a:r>
            <a:br>
              <a:rPr lang="en-GB" sz="1100">
                <a:solidFill>
                  <a:schemeClr val="bg1"/>
                </a:solidFill>
              </a:rPr>
            </a:br>
            <a:r>
              <a:rPr lang="en-GB" sz="1100">
                <a:solidFill>
                  <a:schemeClr val="bg1"/>
                </a:solidFill>
                <a:hlinkClick r:id="rId3"/>
              </a:rPr>
              <a:t>https://commons.wikimedia.org/wiki/File:Antibiotic_sensitivity_test.jpg</a:t>
            </a:r>
            <a:endParaRPr lang="en-GB" sz="110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93163C6A-C80C-2F83-B2BE-D2A27C634E04}"/>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C508086-5D63-7388-8B6A-DBC0A62AF23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49756438-DCF4-C705-22ED-8F0AE84A378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796493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ECE94029-63B1-7DB1-748C-E8877D64AB7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692A9C8-4C99-5DDB-3D04-B3404B65386C}"/>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5 Decision Tree</a:t>
            </a:r>
          </a:p>
        </p:txBody>
      </p:sp>
      <p:sp>
        <p:nvSpPr>
          <p:cNvPr id="2" name="Action Button: Go Forward or Next 1">
            <a:hlinkClick r:id="" action="ppaction://hlinkshowjump?jump=nextslide" highlightClick="1"/>
            <a:extLst>
              <a:ext uri="{FF2B5EF4-FFF2-40B4-BE49-F238E27FC236}">
                <a16:creationId xmlns:a16="http://schemas.microsoft.com/office/drawing/2014/main" id="{F131397A-9821-CBC9-5A79-0B8EDA01200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1D695E51-B7E5-410F-F8C9-747CD840DE0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8" name="Picture 7" descr="A diagram of a flowchart&#10;&#10;AI-generated content may be incorrect.">
            <a:extLst>
              <a:ext uri="{FF2B5EF4-FFF2-40B4-BE49-F238E27FC236}">
                <a16:creationId xmlns:a16="http://schemas.microsoft.com/office/drawing/2014/main" id="{D490F7EE-C195-3BB2-2A02-55BA92C9E7CE}"/>
              </a:ext>
            </a:extLst>
          </p:cNvPr>
          <p:cNvPicPr>
            <a:picLocks noChangeAspect="1"/>
          </p:cNvPicPr>
          <p:nvPr/>
        </p:nvPicPr>
        <p:blipFill>
          <a:blip r:embed="rId2"/>
          <a:stretch>
            <a:fillRect/>
          </a:stretch>
        </p:blipFill>
        <p:spPr>
          <a:xfrm>
            <a:off x="228915" y="209985"/>
            <a:ext cx="9316301" cy="6438029"/>
          </a:xfrm>
          <a:prstGeom prst="rect">
            <a:avLst/>
          </a:prstGeom>
        </p:spPr>
      </p:pic>
      <p:sp>
        <p:nvSpPr>
          <p:cNvPr id="4" name="Action Button: Get Information 3">
            <a:hlinkClick r:id="rId3" action="ppaction://hlinksldjump" highlightClick="1"/>
            <a:extLst>
              <a:ext uri="{FF2B5EF4-FFF2-40B4-BE49-F238E27FC236}">
                <a16:creationId xmlns:a16="http://schemas.microsoft.com/office/drawing/2014/main" id="{44D907D6-0E06-8823-E469-6693FC22731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7263484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279D-8860-A5DD-4957-5BD81F097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8EF6E-CFEE-974C-0773-18FCD02C1CA8}"/>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660F98EB-4187-D703-112A-E14436E2AE80}"/>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72FEE058-FFD3-6B75-AA38-BF969796DC48}"/>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5</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C26DB02C-9BA5-F8B0-B8B8-0CF379D3DA46}"/>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07608FCB-02D9-4BC3-F223-5B1C30305596}"/>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BA50938A-F3A2-6B20-AA9F-6218FC38A3A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52134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E8EA807-2E9E-375A-33EA-A69AA20A6B8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584506C3-D255-7E39-7772-8566FD16C549}"/>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Interactive</a:t>
            </a:r>
          </a:p>
        </p:txBody>
      </p:sp>
      <p:sp>
        <p:nvSpPr>
          <p:cNvPr id="2" name="Title 1">
            <a:extLst>
              <a:ext uri="{FF2B5EF4-FFF2-40B4-BE49-F238E27FC236}">
                <a16:creationId xmlns:a16="http://schemas.microsoft.com/office/drawing/2014/main" id="{07201A17-2939-1B0D-A2EA-0E678E0A4250}"/>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Case 6</a:t>
            </a:r>
          </a:p>
        </p:txBody>
      </p:sp>
      <p:sp>
        <p:nvSpPr>
          <p:cNvPr id="4" name="Action Button: Go Forward or Next 3">
            <a:hlinkClick r:id="" action="ppaction://hlinkshowjump?jump=nextslide" highlightClick="1"/>
            <a:extLst>
              <a:ext uri="{FF2B5EF4-FFF2-40B4-BE49-F238E27FC236}">
                <a16:creationId xmlns:a16="http://schemas.microsoft.com/office/drawing/2014/main" id="{DE4EDB71-B401-FF25-FD10-02A6D136C9AC}"/>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8E928CC0-4A39-8974-A2B3-177E57D07401}"/>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42552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4821B-DD12-FE19-1451-1E85A94EA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4ECA9-6F33-4EDB-63B2-C7F3BC98ECF3}"/>
              </a:ext>
            </a:extLst>
          </p:cNvPr>
          <p:cNvSpPr>
            <a:spLocks noGrp="1"/>
          </p:cNvSpPr>
          <p:nvPr>
            <p:ph type="title"/>
          </p:nvPr>
        </p:nvSpPr>
        <p:spPr>
          <a:xfrm>
            <a:off x="677334" y="609600"/>
            <a:ext cx="8596668" cy="720000"/>
          </a:xfrm>
        </p:spPr>
        <p:txBody>
          <a:bodyPr/>
          <a:lstStyle/>
          <a:p>
            <a:r>
              <a:rPr lang="en-GB" noProof="0"/>
              <a:t>6 Introduction</a:t>
            </a:r>
          </a:p>
        </p:txBody>
      </p:sp>
      <p:sp>
        <p:nvSpPr>
          <p:cNvPr id="3" name="Content Placeholder 2">
            <a:extLst>
              <a:ext uri="{FF2B5EF4-FFF2-40B4-BE49-F238E27FC236}">
                <a16:creationId xmlns:a16="http://schemas.microsoft.com/office/drawing/2014/main" id="{1D7EC421-2B30-93F8-D9F2-CF464842659A}"/>
              </a:ext>
            </a:extLst>
          </p:cNvPr>
          <p:cNvSpPr>
            <a:spLocks noGrp="1"/>
          </p:cNvSpPr>
          <p:nvPr>
            <p:ph sz="half" idx="1"/>
          </p:nvPr>
        </p:nvSpPr>
        <p:spPr>
          <a:xfrm>
            <a:off x="677334" y="1329600"/>
            <a:ext cx="4184035" cy="4711761"/>
          </a:xfrm>
        </p:spPr>
        <p:txBody>
          <a:bodyPr>
            <a:normAutofit/>
          </a:bodyPr>
          <a:lstStyle/>
          <a:p>
            <a:r>
              <a:rPr lang="en-GB" noProof="0"/>
              <a:t>You are an FY1 covering obs and gynae. The registrar is busy and asks you to briefly cover the assessment unit.</a:t>
            </a:r>
          </a:p>
          <a:p>
            <a:r>
              <a:rPr lang="en-GB" noProof="0"/>
              <a:t>The next patient to see is Lauren, who comes with her sister Donna.</a:t>
            </a:r>
          </a:p>
          <a:p>
            <a:r>
              <a:rPr lang="en-GB" noProof="0"/>
              <a:t>You read in the notes that Lauren had a Bartholin’s cyst removed nearly 2 weeks ago. The triage note says that she has sudden-onset vulval pain since this morning.</a:t>
            </a:r>
          </a:p>
          <a:p>
            <a:r>
              <a:rPr lang="en-GB" noProof="0"/>
              <a:t>Lauren has Down’s syndrome and a mild learning disability.</a:t>
            </a:r>
          </a:p>
        </p:txBody>
      </p:sp>
      <p:sp>
        <p:nvSpPr>
          <p:cNvPr id="4" name="Content Placeholder 3">
            <a:extLst>
              <a:ext uri="{FF2B5EF4-FFF2-40B4-BE49-F238E27FC236}">
                <a16:creationId xmlns:a16="http://schemas.microsoft.com/office/drawing/2014/main" id="{FEC430DF-E638-FE5B-27C5-CDC557231702}"/>
              </a:ext>
            </a:extLst>
          </p:cNvPr>
          <p:cNvSpPr>
            <a:spLocks noGrp="1"/>
          </p:cNvSpPr>
          <p:nvPr>
            <p:ph sz="half" idx="2"/>
          </p:nvPr>
        </p:nvSpPr>
        <p:spPr>
          <a:xfrm>
            <a:off x="5089970" y="1440001"/>
            <a:ext cx="4184034" cy="4601362"/>
          </a:xfrm>
        </p:spPr>
        <p:txBody>
          <a:bodyPr>
            <a:normAutofit/>
          </a:bodyPr>
          <a:lstStyle/>
          <a:p>
            <a:pPr marL="0" indent="0">
              <a:buNone/>
            </a:pPr>
            <a:r>
              <a:rPr lang="en-GB" b="1" noProof="0"/>
              <a:t>What should you do?</a:t>
            </a:r>
          </a:p>
          <a:p>
            <a:r>
              <a:rPr lang="en-GB" noProof="0">
                <a:hlinkClick r:id="rId2" action="ppaction://hlinksldjump"/>
              </a:rPr>
              <a:t>Take history</a:t>
            </a:r>
            <a:endParaRPr lang="en-GB" noProof="0"/>
          </a:p>
          <a:p>
            <a:r>
              <a:rPr lang="en-GB" noProof="0">
                <a:hlinkClick r:id="rId3" action="ppaction://hlinksldjump"/>
              </a:rPr>
              <a:t>Examine</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F0300EB1-21F3-3BE0-AC4A-610D19558CE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FE56CB21-808E-7884-8E54-5F5CD2D71EE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522328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F159-AAB9-0D5E-751D-613D06959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E7AFC-DA8E-073B-B3E3-CB0DF89D66B5}"/>
              </a:ext>
            </a:extLst>
          </p:cNvPr>
          <p:cNvSpPr>
            <a:spLocks noGrp="1"/>
          </p:cNvSpPr>
          <p:nvPr>
            <p:ph type="title"/>
          </p:nvPr>
        </p:nvSpPr>
        <p:spPr/>
        <p:txBody>
          <a:bodyPr/>
          <a:lstStyle/>
          <a:p>
            <a:r>
              <a:rPr lang="en-GB" noProof="0"/>
              <a:t>6 History</a:t>
            </a:r>
          </a:p>
        </p:txBody>
      </p:sp>
      <p:sp>
        <p:nvSpPr>
          <p:cNvPr id="3" name="Content Placeholder 2">
            <a:extLst>
              <a:ext uri="{FF2B5EF4-FFF2-40B4-BE49-F238E27FC236}">
                <a16:creationId xmlns:a16="http://schemas.microsoft.com/office/drawing/2014/main" id="{C0905464-B6EC-E4E4-ACB2-D2B1F3765987}"/>
              </a:ext>
            </a:extLst>
          </p:cNvPr>
          <p:cNvSpPr>
            <a:spLocks noGrp="1"/>
          </p:cNvSpPr>
          <p:nvPr>
            <p:ph sz="half" idx="1"/>
          </p:nvPr>
        </p:nvSpPr>
        <p:spPr/>
        <p:txBody>
          <a:bodyPr/>
          <a:lstStyle/>
          <a:p>
            <a:r>
              <a:rPr lang="en-GB" noProof="0"/>
              <a:t>You speak with Lauren first. She tells you that she has sharp pain in her vulva, and that the wound feels weird and wet.</a:t>
            </a:r>
          </a:p>
          <a:p>
            <a:pPr marL="0" indent="0">
              <a:buNone/>
            </a:pPr>
            <a:r>
              <a:rPr lang="en-GB" b="1" noProof="0"/>
              <a:t>Read the medical notes!</a:t>
            </a:r>
            <a:endParaRPr lang="en-GB" noProof="0"/>
          </a:p>
          <a:p>
            <a:r>
              <a:rPr lang="en-GB" noProof="0"/>
              <a:t>Lauren tells you that she has Down’s syndrome, a heart problem treated when she was a baby, and low thyroid that she takes a daily tablet for. Donna tells you that Lauren also gets constipation. She has no allergies. </a:t>
            </a:r>
          </a:p>
        </p:txBody>
      </p:sp>
      <p:sp>
        <p:nvSpPr>
          <p:cNvPr id="4" name="Content Placeholder 3">
            <a:extLst>
              <a:ext uri="{FF2B5EF4-FFF2-40B4-BE49-F238E27FC236}">
                <a16:creationId xmlns:a16="http://schemas.microsoft.com/office/drawing/2014/main" id="{4F70DA8B-7C9F-8FA3-E1D0-F0620E0E6714}"/>
              </a:ext>
            </a:extLst>
          </p:cNvPr>
          <p:cNvSpPr>
            <a:spLocks noGrp="1"/>
          </p:cNvSpPr>
          <p:nvPr>
            <p:ph sz="half" idx="2"/>
          </p:nvPr>
        </p:nvSpPr>
        <p:spPr/>
        <p:txBody>
          <a:bodyPr/>
          <a:lstStyle/>
          <a:p>
            <a:pPr marL="0" indent="0">
              <a:buNone/>
            </a:pPr>
            <a:r>
              <a:rPr lang="en-GB" b="1" noProof="0"/>
              <a:t>What should you do next?</a:t>
            </a:r>
          </a:p>
          <a:p>
            <a:r>
              <a:rPr lang="en-GB" noProof="0">
                <a:hlinkClick r:id="rId2" action="ppaction://hlinksldjump"/>
              </a:rPr>
              <a:t>Examine</a:t>
            </a:r>
            <a:endParaRPr lang="en-GB" noProof="0"/>
          </a:p>
          <a:p>
            <a:r>
              <a:rPr lang="en-GB" noProof="0">
                <a:hlinkClick r:id="rId3" action="ppaction://hlinksldjump"/>
              </a:rPr>
              <a:t>Investigations</a:t>
            </a:r>
            <a:endParaRPr lang="en-GB" noProof="0"/>
          </a:p>
          <a:p>
            <a:r>
              <a:rPr lang="en-GB" noProof="0">
                <a:hlinkClick r:id="rId3" action="ppaction://hlinksldjump"/>
              </a:rPr>
              <a:t>Diagnosis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878D80EA-F9BC-2618-4FE0-0B3B531CC7B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16DD06FF-4954-E198-2B6F-1E8206C8A0D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705EA83C-219D-ACD0-E0C2-019EAEFEAE71}"/>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Tree>
    <p:extLst>
      <p:ext uri="{BB962C8B-B14F-4D97-AF65-F5344CB8AC3E}">
        <p14:creationId xmlns:p14="http://schemas.microsoft.com/office/powerpoint/2010/main" val="1872390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6E95D-6552-836F-75BA-B6844126D009}"/>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CA96FA45-8EC4-BA0C-A1C8-6FFF98312F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555" y="2820269"/>
            <a:ext cx="5121457" cy="379302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EB66AEE3-740E-FED6-756B-76B6BE676F69}"/>
              </a:ext>
            </a:extLst>
          </p:cNvPr>
          <p:cNvGrpSpPr/>
          <p:nvPr/>
        </p:nvGrpSpPr>
        <p:grpSpPr>
          <a:xfrm>
            <a:off x="5354320" y="4881880"/>
            <a:ext cx="741680" cy="1178560"/>
            <a:chOff x="7498868" y="4282864"/>
            <a:chExt cx="519912" cy="873336"/>
          </a:xfrm>
        </p:grpSpPr>
        <p:sp>
          <p:nvSpPr>
            <p:cNvPr id="12" name="Freeform: Shape 11">
              <a:extLst>
                <a:ext uri="{FF2B5EF4-FFF2-40B4-BE49-F238E27FC236}">
                  <a16:creationId xmlns:a16="http://schemas.microsoft.com/office/drawing/2014/main" id="{D2736933-589D-08B5-C25A-577A712C9C4C}"/>
                </a:ext>
              </a:extLst>
            </p:cNvPr>
            <p:cNvSpPr/>
            <p:nvPr/>
          </p:nvSpPr>
          <p:spPr>
            <a:xfrm>
              <a:off x="7498868" y="4282864"/>
              <a:ext cx="400568" cy="652356"/>
            </a:xfrm>
            <a:custGeom>
              <a:avLst/>
              <a:gdLst>
                <a:gd name="connsiteX0" fmla="*/ 1752 w 400568"/>
                <a:gd name="connsiteY0" fmla="*/ 2116 h 652356"/>
                <a:gd name="connsiteX1" fmla="*/ 62712 w 400568"/>
                <a:gd name="connsiteY1" fmla="*/ 9736 h 652356"/>
                <a:gd name="connsiteX2" fmla="*/ 100812 w 400568"/>
                <a:gd name="connsiteY2" fmla="*/ 27516 h 652356"/>
                <a:gd name="connsiteX3" fmla="*/ 118592 w 400568"/>
                <a:gd name="connsiteY3" fmla="*/ 35136 h 652356"/>
                <a:gd name="connsiteX4" fmla="*/ 131292 w 400568"/>
                <a:gd name="connsiteY4" fmla="*/ 42756 h 652356"/>
                <a:gd name="connsiteX5" fmla="*/ 143992 w 400568"/>
                <a:gd name="connsiteY5" fmla="*/ 47836 h 652356"/>
                <a:gd name="connsiteX6" fmla="*/ 154152 w 400568"/>
                <a:gd name="connsiteY6" fmla="*/ 55456 h 652356"/>
                <a:gd name="connsiteX7" fmla="*/ 174472 w 400568"/>
                <a:gd name="connsiteY7" fmla="*/ 68156 h 652356"/>
                <a:gd name="connsiteX8" fmla="*/ 199872 w 400568"/>
                <a:gd name="connsiteY8" fmla="*/ 83396 h 652356"/>
                <a:gd name="connsiteX9" fmla="*/ 227812 w 400568"/>
                <a:gd name="connsiteY9" fmla="*/ 101176 h 652356"/>
                <a:gd name="connsiteX10" fmla="*/ 260832 w 400568"/>
                <a:gd name="connsiteY10" fmla="*/ 129116 h 652356"/>
                <a:gd name="connsiteX11" fmla="*/ 276072 w 400568"/>
                <a:gd name="connsiteY11" fmla="*/ 141816 h 652356"/>
                <a:gd name="connsiteX12" fmla="*/ 288772 w 400568"/>
                <a:gd name="connsiteY12" fmla="*/ 151976 h 652356"/>
                <a:gd name="connsiteX13" fmla="*/ 311632 w 400568"/>
                <a:gd name="connsiteY13" fmla="*/ 179916 h 652356"/>
                <a:gd name="connsiteX14" fmla="*/ 316712 w 400568"/>
                <a:gd name="connsiteY14" fmla="*/ 187536 h 652356"/>
                <a:gd name="connsiteX15" fmla="*/ 334492 w 400568"/>
                <a:gd name="connsiteY15" fmla="*/ 207856 h 652356"/>
                <a:gd name="connsiteX16" fmla="*/ 342112 w 400568"/>
                <a:gd name="connsiteY16" fmla="*/ 223096 h 652356"/>
                <a:gd name="connsiteX17" fmla="*/ 357352 w 400568"/>
                <a:gd name="connsiteY17" fmla="*/ 251036 h 652356"/>
                <a:gd name="connsiteX18" fmla="*/ 364972 w 400568"/>
                <a:gd name="connsiteY18" fmla="*/ 271356 h 652356"/>
                <a:gd name="connsiteX19" fmla="*/ 372592 w 400568"/>
                <a:gd name="connsiteY19" fmla="*/ 284056 h 652356"/>
                <a:gd name="connsiteX20" fmla="*/ 385292 w 400568"/>
                <a:gd name="connsiteY20" fmla="*/ 317076 h 652356"/>
                <a:gd name="connsiteX21" fmla="*/ 387832 w 400568"/>
                <a:gd name="connsiteY21" fmla="*/ 332316 h 652356"/>
                <a:gd name="connsiteX22" fmla="*/ 390372 w 400568"/>
                <a:gd name="connsiteY22" fmla="*/ 345016 h 652356"/>
                <a:gd name="connsiteX23" fmla="*/ 392912 w 400568"/>
                <a:gd name="connsiteY23" fmla="*/ 365336 h 652356"/>
                <a:gd name="connsiteX24" fmla="*/ 397992 w 400568"/>
                <a:gd name="connsiteY24" fmla="*/ 408516 h 652356"/>
                <a:gd name="connsiteX25" fmla="*/ 397992 w 400568"/>
                <a:gd name="connsiteY25" fmla="*/ 543136 h 652356"/>
                <a:gd name="connsiteX26" fmla="*/ 395452 w 400568"/>
                <a:gd name="connsiteY26" fmla="*/ 563456 h 652356"/>
                <a:gd name="connsiteX27" fmla="*/ 392912 w 400568"/>
                <a:gd name="connsiteY27" fmla="*/ 571076 h 652356"/>
                <a:gd name="connsiteX28" fmla="*/ 390372 w 400568"/>
                <a:gd name="connsiteY28" fmla="*/ 583776 h 652356"/>
                <a:gd name="connsiteX29" fmla="*/ 382752 w 400568"/>
                <a:gd name="connsiteY29" fmla="*/ 621876 h 652356"/>
                <a:gd name="connsiteX30" fmla="*/ 377672 w 400568"/>
                <a:gd name="connsiteY30" fmla="*/ 632036 h 652356"/>
                <a:gd name="connsiteX31" fmla="*/ 370052 w 400568"/>
                <a:gd name="connsiteY31" fmla="*/ 652356 h 652356"/>
                <a:gd name="connsiteX32" fmla="*/ 352272 w 400568"/>
                <a:gd name="connsiteY32" fmla="*/ 642196 h 652356"/>
                <a:gd name="connsiteX33" fmla="*/ 337032 w 400568"/>
                <a:gd name="connsiteY33" fmla="*/ 629496 h 652356"/>
                <a:gd name="connsiteX34" fmla="*/ 319252 w 400568"/>
                <a:gd name="connsiteY34" fmla="*/ 619336 h 652356"/>
                <a:gd name="connsiteX35" fmla="*/ 311632 w 400568"/>
                <a:gd name="connsiteY35" fmla="*/ 611716 h 652356"/>
                <a:gd name="connsiteX36" fmla="*/ 286232 w 400568"/>
                <a:gd name="connsiteY36" fmla="*/ 593936 h 652356"/>
                <a:gd name="connsiteX37" fmla="*/ 276072 w 400568"/>
                <a:gd name="connsiteY37" fmla="*/ 583776 h 652356"/>
                <a:gd name="connsiteX38" fmla="*/ 260832 w 400568"/>
                <a:gd name="connsiteY38" fmla="*/ 573616 h 652356"/>
                <a:gd name="connsiteX39" fmla="*/ 250672 w 400568"/>
                <a:gd name="connsiteY39" fmla="*/ 563456 h 652356"/>
                <a:gd name="connsiteX40" fmla="*/ 237972 w 400568"/>
                <a:gd name="connsiteY40" fmla="*/ 553296 h 652356"/>
                <a:gd name="connsiteX41" fmla="*/ 212572 w 400568"/>
                <a:gd name="connsiteY41" fmla="*/ 525356 h 652356"/>
                <a:gd name="connsiteX42" fmla="*/ 202412 w 400568"/>
                <a:gd name="connsiteY42" fmla="*/ 515196 h 652356"/>
                <a:gd name="connsiteX43" fmla="*/ 189712 w 400568"/>
                <a:gd name="connsiteY43" fmla="*/ 494876 h 652356"/>
                <a:gd name="connsiteX44" fmla="*/ 177012 w 400568"/>
                <a:gd name="connsiteY44" fmla="*/ 482176 h 652356"/>
                <a:gd name="connsiteX45" fmla="*/ 161772 w 400568"/>
                <a:gd name="connsiteY45" fmla="*/ 456776 h 652356"/>
                <a:gd name="connsiteX46" fmla="*/ 149072 w 400568"/>
                <a:gd name="connsiteY46" fmla="*/ 431376 h 652356"/>
                <a:gd name="connsiteX47" fmla="*/ 136372 w 400568"/>
                <a:gd name="connsiteY47" fmla="*/ 413596 h 652356"/>
                <a:gd name="connsiteX48" fmla="*/ 103352 w 400568"/>
                <a:gd name="connsiteY48" fmla="*/ 355176 h 652356"/>
                <a:gd name="connsiteX49" fmla="*/ 93192 w 400568"/>
                <a:gd name="connsiteY49" fmla="*/ 337396 h 652356"/>
                <a:gd name="connsiteX50" fmla="*/ 83032 w 400568"/>
                <a:gd name="connsiteY50" fmla="*/ 304376 h 652356"/>
                <a:gd name="connsiteX51" fmla="*/ 72872 w 400568"/>
                <a:gd name="connsiteY51" fmla="*/ 268816 h 652356"/>
                <a:gd name="connsiteX52" fmla="*/ 67792 w 400568"/>
                <a:gd name="connsiteY52" fmla="*/ 251036 h 652356"/>
                <a:gd name="connsiteX53" fmla="*/ 62712 w 400568"/>
                <a:gd name="connsiteY53" fmla="*/ 228176 h 652356"/>
                <a:gd name="connsiteX54" fmla="*/ 60172 w 400568"/>
                <a:gd name="connsiteY54" fmla="*/ 212936 h 652356"/>
                <a:gd name="connsiteX55" fmla="*/ 57632 w 400568"/>
                <a:gd name="connsiteY55" fmla="*/ 202776 h 652356"/>
                <a:gd name="connsiteX56" fmla="*/ 50012 w 400568"/>
                <a:gd name="connsiteY56" fmla="*/ 154516 h 652356"/>
                <a:gd name="connsiteX57" fmla="*/ 29692 w 400568"/>
                <a:gd name="connsiteY57" fmla="*/ 88476 h 652356"/>
                <a:gd name="connsiteX58" fmla="*/ 16992 w 400568"/>
                <a:gd name="connsiteY58" fmla="*/ 40216 h 652356"/>
                <a:gd name="connsiteX59" fmla="*/ 1752 w 400568"/>
                <a:gd name="connsiteY59" fmla="*/ 2116 h 65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00568" h="652356">
                  <a:moveTo>
                    <a:pt x="1752" y="2116"/>
                  </a:moveTo>
                  <a:cubicBezTo>
                    <a:pt x="9372" y="-2964"/>
                    <a:pt x="34582" y="1699"/>
                    <a:pt x="62712" y="9736"/>
                  </a:cubicBezTo>
                  <a:cubicBezTo>
                    <a:pt x="85383" y="16214"/>
                    <a:pt x="74635" y="14428"/>
                    <a:pt x="100812" y="27516"/>
                  </a:cubicBezTo>
                  <a:cubicBezTo>
                    <a:pt x="106579" y="30400"/>
                    <a:pt x="112825" y="32252"/>
                    <a:pt x="118592" y="35136"/>
                  </a:cubicBezTo>
                  <a:cubicBezTo>
                    <a:pt x="123008" y="37344"/>
                    <a:pt x="126876" y="40548"/>
                    <a:pt x="131292" y="42756"/>
                  </a:cubicBezTo>
                  <a:cubicBezTo>
                    <a:pt x="135370" y="44795"/>
                    <a:pt x="140006" y="45622"/>
                    <a:pt x="143992" y="47836"/>
                  </a:cubicBezTo>
                  <a:cubicBezTo>
                    <a:pt x="147693" y="49892"/>
                    <a:pt x="150630" y="53108"/>
                    <a:pt x="154152" y="55456"/>
                  </a:cubicBezTo>
                  <a:cubicBezTo>
                    <a:pt x="160798" y="59887"/>
                    <a:pt x="167328" y="64584"/>
                    <a:pt x="174472" y="68156"/>
                  </a:cubicBezTo>
                  <a:cubicBezTo>
                    <a:pt x="203362" y="82601"/>
                    <a:pt x="177816" y="68692"/>
                    <a:pt x="199872" y="83396"/>
                  </a:cubicBezTo>
                  <a:cubicBezTo>
                    <a:pt x="211899" y="91414"/>
                    <a:pt x="215771" y="91670"/>
                    <a:pt x="227812" y="101176"/>
                  </a:cubicBezTo>
                  <a:cubicBezTo>
                    <a:pt x="239129" y="110110"/>
                    <a:pt x="249803" y="119829"/>
                    <a:pt x="260832" y="129116"/>
                  </a:cubicBezTo>
                  <a:lnTo>
                    <a:pt x="276072" y="141816"/>
                  </a:lnTo>
                  <a:cubicBezTo>
                    <a:pt x="280268" y="145249"/>
                    <a:pt x="285339" y="147780"/>
                    <a:pt x="288772" y="151976"/>
                  </a:cubicBezTo>
                  <a:cubicBezTo>
                    <a:pt x="296392" y="161289"/>
                    <a:pt x="304957" y="169904"/>
                    <a:pt x="311632" y="179916"/>
                  </a:cubicBezTo>
                  <a:cubicBezTo>
                    <a:pt x="313325" y="182456"/>
                    <a:pt x="314779" y="185173"/>
                    <a:pt x="316712" y="187536"/>
                  </a:cubicBezTo>
                  <a:cubicBezTo>
                    <a:pt x="322411" y="194502"/>
                    <a:pt x="329261" y="200532"/>
                    <a:pt x="334492" y="207856"/>
                  </a:cubicBezTo>
                  <a:cubicBezTo>
                    <a:pt x="337793" y="212478"/>
                    <a:pt x="339392" y="218110"/>
                    <a:pt x="342112" y="223096"/>
                  </a:cubicBezTo>
                  <a:cubicBezTo>
                    <a:pt x="350473" y="238425"/>
                    <a:pt x="350033" y="233959"/>
                    <a:pt x="357352" y="251036"/>
                  </a:cubicBezTo>
                  <a:cubicBezTo>
                    <a:pt x="360202" y="257685"/>
                    <a:pt x="361941" y="264788"/>
                    <a:pt x="364972" y="271356"/>
                  </a:cubicBezTo>
                  <a:cubicBezTo>
                    <a:pt x="367041" y="275838"/>
                    <a:pt x="370587" y="279545"/>
                    <a:pt x="372592" y="284056"/>
                  </a:cubicBezTo>
                  <a:cubicBezTo>
                    <a:pt x="377381" y="294832"/>
                    <a:pt x="385292" y="317076"/>
                    <a:pt x="385292" y="317076"/>
                  </a:cubicBezTo>
                  <a:cubicBezTo>
                    <a:pt x="386139" y="322156"/>
                    <a:pt x="386911" y="327249"/>
                    <a:pt x="387832" y="332316"/>
                  </a:cubicBezTo>
                  <a:cubicBezTo>
                    <a:pt x="388604" y="336564"/>
                    <a:pt x="389716" y="340749"/>
                    <a:pt x="390372" y="345016"/>
                  </a:cubicBezTo>
                  <a:cubicBezTo>
                    <a:pt x="391410" y="351763"/>
                    <a:pt x="391947" y="358579"/>
                    <a:pt x="392912" y="365336"/>
                  </a:cubicBezTo>
                  <a:cubicBezTo>
                    <a:pt x="398009" y="401013"/>
                    <a:pt x="393135" y="355086"/>
                    <a:pt x="397992" y="408516"/>
                  </a:cubicBezTo>
                  <a:cubicBezTo>
                    <a:pt x="400706" y="479067"/>
                    <a:pt x="402080" y="471594"/>
                    <a:pt x="397992" y="543136"/>
                  </a:cubicBezTo>
                  <a:cubicBezTo>
                    <a:pt x="397603" y="549951"/>
                    <a:pt x="396673" y="556740"/>
                    <a:pt x="395452" y="563456"/>
                  </a:cubicBezTo>
                  <a:cubicBezTo>
                    <a:pt x="394973" y="566090"/>
                    <a:pt x="393561" y="568479"/>
                    <a:pt x="392912" y="571076"/>
                  </a:cubicBezTo>
                  <a:cubicBezTo>
                    <a:pt x="391865" y="575264"/>
                    <a:pt x="391082" y="579518"/>
                    <a:pt x="390372" y="583776"/>
                  </a:cubicBezTo>
                  <a:cubicBezTo>
                    <a:pt x="388763" y="593428"/>
                    <a:pt x="387046" y="613287"/>
                    <a:pt x="382752" y="621876"/>
                  </a:cubicBezTo>
                  <a:cubicBezTo>
                    <a:pt x="381059" y="625263"/>
                    <a:pt x="379001" y="628491"/>
                    <a:pt x="377672" y="632036"/>
                  </a:cubicBezTo>
                  <a:cubicBezTo>
                    <a:pt x="367297" y="659703"/>
                    <a:pt x="384195" y="624069"/>
                    <a:pt x="370052" y="652356"/>
                  </a:cubicBezTo>
                  <a:cubicBezTo>
                    <a:pt x="345485" y="633930"/>
                    <a:pt x="371665" y="651893"/>
                    <a:pt x="352272" y="642196"/>
                  </a:cubicBezTo>
                  <a:cubicBezTo>
                    <a:pt x="342812" y="637466"/>
                    <a:pt x="345458" y="636518"/>
                    <a:pt x="337032" y="629496"/>
                  </a:cubicBezTo>
                  <a:cubicBezTo>
                    <a:pt x="322634" y="617497"/>
                    <a:pt x="336642" y="631758"/>
                    <a:pt x="319252" y="619336"/>
                  </a:cubicBezTo>
                  <a:cubicBezTo>
                    <a:pt x="316329" y="617248"/>
                    <a:pt x="314467" y="613921"/>
                    <a:pt x="311632" y="611716"/>
                  </a:cubicBezTo>
                  <a:cubicBezTo>
                    <a:pt x="299323" y="602143"/>
                    <a:pt x="296801" y="603184"/>
                    <a:pt x="286232" y="593936"/>
                  </a:cubicBezTo>
                  <a:cubicBezTo>
                    <a:pt x="282628" y="590782"/>
                    <a:pt x="279812" y="586768"/>
                    <a:pt x="276072" y="583776"/>
                  </a:cubicBezTo>
                  <a:cubicBezTo>
                    <a:pt x="271304" y="579962"/>
                    <a:pt x="265600" y="577430"/>
                    <a:pt x="260832" y="573616"/>
                  </a:cubicBezTo>
                  <a:cubicBezTo>
                    <a:pt x="257092" y="570624"/>
                    <a:pt x="254252" y="566638"/>
                    <a:pt x="250672" y="563456"/>
                  </a:cubicBezTo>
                  <a:cubicBezTo>
                    <a:pt x="246620" y="559854"/>
                    <a:pt x="242002" y="556923"/>
                    <a:pt x="237972" y="553296"/>
                  </a:cubicBezTo>
                  <a:cubicBezTo>
                    <a:pt x="222524" y="539393"/>
                    <a:pt x="226975" y="541359"/>
                    <a:pt x="212572" y="525356"/>
                  </a:cubicBezTo>
                  <a:cubicBezTo>
                    <a:pt x="209368" y="521796"/>
                    <a:pt x="205286" y="519028"/>
                    <a:pt x="202412" y="515196"/>
                  </a:cubicBezTo>
                  <a:cubicBezTo>
                    <a:pt x="197620" y="508806"/>
                    <a:pt x="194582" y="501207"/>
                    <a:pt x="189712" y="494876"/>
                  </a:cubicBezTo>
                  <a:cubicBezTo>
                    <a:pt x="186062" y="490131"/>
                    <a:pt x="180552" y="487004"/>
                    <a:pt x="177012" y="482176"/>
                  </a:cubicBezTo>
                  <a:cubicBezTo>
                    <a:pt x="171173" y="474214"/>
                    <a:pt x="165439" y="465944"/>
                    <a:pt x="161772" y="456776"/>
                  </a:cubicBezTo>
                  <a:cubicBezTo>
                    <a:pt x="156392" y="443327"/>
                    <a:pt x="157377" y="443833"/>
                    <a:pt x="149072" y="431376"/>
                  </a:cubicBezTo>
                  <a:cubicBezTo>
                    <a:pt x="145032" y="425316"/>
                    <a:pt x="140282" y="419741"/>
                    <a:pt x="136372" y="413596"/>
                  </a:cubicBezTo>
                  <a:cubicBezTo>
                    <a:pt x="104494" y="363502"/>
                    <a:pt x="122754" y="391555"/>
                    <a:pt x="103352" y="355176"/>
                  </a:cubicBezTo>
                  <a:cubicBezTo>
                    <a:pt x="100140" y="349153"/>
                    <a:pt x="95928" y="343650"/>
                    <a:pt x="93192" y="337396"/>
                  </a:cubicBezTo>
                  <a:cubicBezTo>
                    <a:pt x="86066" y="321109"/>
                    <a:pt x="86825" y="318032"/>
                    <a:pt x="83032" y="304376"/>
                  </a:cubicBezTo>
                  <a:cubicBezTo>
                    <a:pt x="79733" y="292498"/>
                    <a:pt x="76259" y="280669"/>
                    <a:pt x="72872" y="268816"/>
                  </a:cubicBezTo>
                  <a:cubicBezTo>
                    <a:pt x="71179" y="262889"/>
                    <a:pt x="69129" y="257053"/>
                    <a:pt x="67792" y="251036"/>
                  </a:cubicBezTo>
                  <a:cubicBezTo>
                    <a:pt x="66099" y="243416"/>
                    <a:pt x="64243" y="235830"/>
                    <a:pt x="62712" y="228176"/>
                  </a:cubicBezTo>
                  <a:cubicBezTo>
                    <a:pt x="61702" y="223126"/>
                    <a:pt x="61182" y="217986"/>
                    <a:pt x="60172" y="212936"/>
                  </a:cubicBezTo>
                  <a:cubicBezTo>
                    <a:pt x="59487" y="209513"/>
                    <a:pt x="58256" y="206211"/>
                    <a:pt x="57632" y="202776"/>
                  </a:cubicBezTo>
                  <a:cubicBezTo>
                    <a:pt x="54670" y="186487"/>
                    <a:pt x="54296" y="170794"/>
                    <a:pt x="50012" y="154516"/>
                  </a:cubicBezTo>
                  <a:cubicBezTo>
                    <a:pt x="35671" y="100020"/>
                    <a:pt x="43865" y="121545"/>
                    <a:pt x="29692" y="88476"/>
                  </a:cubicBezTo>
                  <a:cubicBezTo>
                    <a:pt x="21509" y="44836"/>
                    <a:pt x="29717" y="59304"/>
                    <a:pt x="16992" y="40216"/>
                  </a:cubicBezTo>
                  <a:cubicBezTo>
                    <a:pt x="13631" y="26770"/>
                    <a:pt x="-5868" y="7196"/>
                    <a:pt x="1752" y="2116"/>
                  </a:cubicBezTo>
                  <a:close/>
                </a:path>
              </a:pathLst>
            </a:custGeom>
            <a:pattFill prst="pct40">
              <a:fgClr>
                <a:srgbClr val="DD907E"/>
              </a:fgClr>
              <a:bgClr>
                <a:schemeClr val="accent5"/>
              </a:bgClr>
            </a:pattFill>
            <a:ln>
              <a:solidFill>
                <a:srgbClr val="BD7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Freeform: Shape 13">
              <a:extLst>
                <a:ext uri="{FF2B5EF4-FFF2-40B4-BE49-F238E27FC236}">
                  <a16:creationId xmlns:a16="http://schemas.microsoft.com/office/drawing/2014/main" id="{575D9F7E-0A43-529E-BD7E-C3B1D0FC63E1}"/>
                </a:ext>
              </a:extLst>
            </p:cNvPr>
            <p:cNvSpPr/>
            <p:nvPr/>
          </p:nvSpPr>
          <p:spPr>
            <a:xfrm>
              <a:off x="7805420" y="4493260"/>
              <a:ext cx="58420" cy="20320"/>
            </a:xfrm>
            <a:custGeom>
              <a:avLst/>
              <a:gdLst>
                <a:gd name="connsiteX0" fmla="*/ 0 w 58420"/>
                <a:gd name="connsiteY0" fmla="*/ 20320 h 20320"/>
                <a:gd name="connsiteX1" fmla="*/ 35560 w 58420"/>
                <a:gd name="connsiteY1" fmla="*/ 5080 h 20320"/>
                <a:gd name="connsiteX2" fmla="*/ 58420 w 58420"/>
                <a:gd name="connsiteY2" fmla="*/ 0 h 20320"/>
              </a:gdLst>
              <a:ahLst/>
              <a:cxnLst>
                <a:cxn ang="0">
                  <a:pos x="connsiteX0" y="connsiteY0"/>
                </a:cxn>
                <a:cxn ang="0">
                  <a:pos x="connsiteX1" y="connsiteY1"/>
                </a:cxn>
                <a:cxn ang="0">
                  <a:pos x="connsiteX2" y="connsiteY2"/>
                </a:cxn>
              </a:cxnLst>
              <a:rect l="l" t="t" r="r" b="b"/>
              <a:pathLst>
                <a:path w="58420" h="20320">
                  <a:moveTo>
                    <a:pt x="0" y="20320"/>
                  </a:moveTo>
                  <a:cubicBezTo>
                    <a:pt x="12534" y="12800"/>
                    <a:pt x="19493" y="7375"/>
                    <a:pt x="35560" y="5080"/>
                  </a:cubicBezTo>
                  <a:cubicBezTo>
                    <a:pt x="55214" y="2272"/>
                    <a:pt x="47985" y="5217"/>
                    <a:pt x="58420" y="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Freeform: Shape 14">
              <a:extLst>
                <a:ext uri="{FF2B5EF4-FFF2-40B4-BE49-F238E27FC236}">
                  <a16:creationId xmlns:a16="http://schemas.microsoft.com/office/drawing/2014/main" id="{C5BB6272-2FBF-64C3-F435-706FFF7C3A98}"/>
                </a:ext>
              </a:extLst>
            </p:cNvPr>
            <p:cNvSpPr/>
            <p:nvPr/>
          </p:nvSpPr>
          <p:spPr>
            <a:xfrm>
              <a:off x="7575907" y="4597400"/>
              <a:ext cx="23773" cy="9326"/>
            </a:xfrm>
            <a:custGeom>
              <a:avLst/>
              <a:gdLst>
                <a:gd name="connsiteX0" fmla="*/ 23773 w 23773"/>
                <a:gd name="connsiteY0" fmla="*/ 0 h 9326"/>
                <a:gd name="connsiteX1" fmla="*/ 3453 w 23773"/>
                <a:gd name="connsiteY1" fmla="*/ 7620 h 9326"/>
                <a:gd name="connsiteX2" fmla="*/ 23773 w 23773"/>
                <a:gd name="connsiteY2" fmla="*/ 0 h 9326"/>
              </a:gdLst>
              <a:ahLst/>
              <a:cxnLst>
                <a:cxn ang="0">
                  <a:pos x="connsiteX0" y="connsiteY0"/>
                </a:cxn>
                <a:cxn ang="0">
                  <a:pos x="connsiteX1" y="connsiteY1"/>
                </a:cxn>
                <a:cxn ang="0">
                  <a:pos x="connsiteX2" y="connsiteY2"/>
                </a:cxn>
              </a:cxnLst>
              <a:rect l="l" t="t" r="r" b="b"/>
              <a:pathLst>
                <a:path w="23773" h="9326">
                  <a:moveTo>
                    <a:pt x="23773" y="0"/>
                  </a:moveTo>
                  <a:cubicBezTo>
                    <a:pt x="23773" y="0"/>
                    <a:pt x="10039" y="4627"/>
                    <a:pt x="3453" y="7620"/>
                  </a:cubicBezTo>
                  <a:cubicBezTo>
                    <a:pt x="-10823" y="14109"/>
                    <a:pt x="23773" y="0"/>
                    <a:pt x="23773" y="0"/>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Freeform: Shape 15">
              <a:extLst>
                <a:ext uri="{FF2B5EF4-FFF2-40B4-BE49-F238E27FC236}">
                  <a16:creationId xmlns:a16="http://schemas.microsoft.com/office/drawing/2014/main" id="{80E60791-63F4-FF24-8359-A21E5F215505}"/>
                </a:ext>
              </a:extLst>
            </p:cNvPr>
            <p:cNvSpPr/>
            <p:nvPr/>
          </p:nvSpPr>
          <p:spPr>
            <a:xfrm>
              <a:off x="7665157" y="4346939"/>
              <a:ext cx="25396" cy="21967"/>
            </a:xfrm>
            <a:custGeom>
              <a:avLst/>
              <a:gdLst>
                <a:gd name="connsiteX0" fmla="*/ 563 w 25396"/>
                <a:gd name="connsiteY0" fmla="*/ 21861 h 21967"/>
                <a:gd name="connsiteX1" fmla="*/ 8183 w 25396"/>
                <a:gd name="connsiteY1" fmla="*/ 9161 h 21967"/>
                <a:gd name="connsiteX2" fmla="*/ 15803 w 25396"/>
                <a:gd name="connsiteY2" fmla="*/ 6621 h 21967"/>
                <a:gd name="connsiteX3" fmla="*/ 23423 w 25396"/>
                <a:gd name="connsiteY3" fmla="*/ 1541 h 21967"/>
                <a:gd name="connsiteX4" fmla="*/ 563 w 25396"/>
                <a:gd name="connsiteY4" fmla="*/ 21861 h 2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6" h="21967">
                  <a:moveTo>
                    <a:pt x="563" y="21861"/>
                  </a:moveTo>
                  <a:cubicBezTo>
                    <a:pt x="-1977" y="23131"/>
                    <a:pt x="4692" y="12652"/>
                    <a:pt x="8183" y="9161"/>
                  </a:cubicBezTo>
                  <a:cubicBezTo>
                    <a:pt x="10076" y="7268"/>
                    <a:pt x="13408" y="7818"/>
                    <a:pt x="15803" y="6621"/>
                  </a:cubicBezTo>
                  <a:cubicBezTo>
                    <a:pt x="18533" y="5256"/>
                    <a:pt x="21078" y="3495"/>
                    <a:pt x="23423" y="1541"/>
                  </a:cubicBezTo>
                  <a:cubicBezTo>
                    <a:pt x="33285" y="-6678"/>
                    <a:pt x="3103" y="20591"/>
                    <a:pt x="563" y="21861"/>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Freeform: Shape 16">
              <a:extLst>
                <a:ext uri="{FF2B5EF4-FFF2-40B4-BE49-F238E27FC236}">
                  <a16:creationId xmlns:a16="http://schemas.microsoft.com/office/drawing/2014/main" id="{43FCAFCA-4F09-C6A3-006E-4588775397C6}"/>
                </a:ext>
              </a:extLst>
            </p:cNvPr>
            <p:cNvSpPr/>
            <p:nvPr/>
          </p:nvSpPr>
          <p:spPr>
            <a:xfrm>
              <a:off x="7518400" y="4424680"/>
              <a:ext cx="40640" cy="0"/>
            </a:xfrm>
            <a:custGeom>
              <a:avLst/>
              <a:gdLst>
                <a:gd name="connsiteX0" fmla="*/ 40640 w 40640"/>
                <a:gd name="connsiteY0" fmla="*/ 0 h 0"/>
                <a:gd name="connsiteX1" fmla="*/ 0 w 40640"/>
                <a:gd name="connsiteY1" fmla="*/ 0 h 0"/>
              </a:gdLst>
              <a:ahLst/>
              <a:cxnLst>
                <a:cxn ang="0">
                  <a:pos x="connsiteX0" y="connsiteY0"/>
                </a:cxn>
                <a:cxn ang="0">
                  <a:pos x="connsiteX1" y="connsiteY1"/>
                </a:cxn>
              </a:cxnLst>
              <a:rect l="l" t="t" r="r" b="b"/>
              <a:pathLst>
                <a:path w="40640">
                  <a:moveTo>
                    <a:pt x="40640" y="0"/>
                  </a:moveTo>
                  <a:lnTo>
                    <a:pt x="0" y="0"/>
                  </a:ln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4CD45A15-545C-5F2C-2D30-8F3CD159EA66}"/>
                </a:ext>
              </a:extLst>
            </p:cNvPr>
            <p:cNvSpPr/>
            <p:nvPr/>
          </p:nvSpPr>
          <p:spPr>
            <a:xfrm>
              <a:off x="7874000" y="4716780"/>
              <a:ext cx="86360" cy="2630"/>
            </a:xfrm>
            <a:custGeom>
              <a:avLst/>
              <a:gdLst>
                <a:gd name="connsiteX0" fmla="*/ 0 w 86360"/>
                <a:gd name="connsiteY0" fmla="*/ 2540 h 2630"/>
                <a:gd name="connsiteX1" fmla="*/ 12700 w 86360"/>
                <a:gd name="connsiteY1" fmla="*/ 0 h 2630"/>
                <a:gd name="connsiteX2" fmla="*/ 68580 w 86360"/>
                <a:gd name="connsiteY2" fmla="*/ 2540 h 2630"/>
                <a:gd name="connsiteX3" fmla="*/ 86360 w 86360"/>
                <a:gd name="connsiteY3" fmla="*/ 2540 h 2630"/>
              </a:gdLst>
              <a:ahLst/>
              <a:cxnLst>
                <a:cxn ang="0">
                  <a:pos x="connsiteX0" y="connsiteY0"/>
                </a:cxn>
                <a:cxn ang="0">
                  <a:pos x="connsiteX1" y="connsiteY1"/>
                </a:cxn>
                <a:cxn ang="0">
                  <a:pos x="connsiteX2" y="connsiteY2"/>
                </a:cxn>
                <a:cxn ang="0">
                  <a:pos x="connsiteX3" y="connsiteY3"/>
                </a:cxn>
              </a:cxnLst>
              <a:rect l="l" t="t" r="r" b="b"/>
              <a:pathLst>
                <a:path w="86360" h="2630">
                  <a:moveTo>
                    <a:pt x="0" y="2540"/>
                  </a:moveTo>
                  <a:cubicBezTo>
                    <a:pt x="4233" y="1693"/>
                    <a:pt x="8383" y="0"/>
                    <a:pt x="12700" y="0"/>
                  </a:cubicBezTo>
                  <a:cubicBezTo>
                    <a:pt x="31346" y="0"/>
                    <a:pt x="49945" y="1897"/>
                    <a:pt x="68580" y="2540"/>
                  </a:cubicBezTo>
                  <a:cubicBezTo>
                    <a:pt x="74503" y="2744"/>
                    <a:pt x="80433" y="2540"/>
                    <a:pt x="86360" y="254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Freeform: Shape 18">
              <a:extLst>
                <a:ext uri="{FF2B5EF4-FFF2-40B4-BE49-F238E27FC236}">
                  <a16:creationId xmlns:a16="http://schemas.microsoft.com/office/drawing/2014/main" id="{AB23EDDA-7FB3-6DDF-5B04-56BBC7E47841}"/>
                </a:ext>
              </a:extLst>
            </p:cNvPr>
            <p:cNvSpPr/>
            <p:nvPr/>
          </p:nvSpPr>
          <p:spPr>
            <a:xfrm>
              <a:off x="7682157" y="4774873"/>
              <a:ext cx="29654" cy="23664"/>
            </a:xfrm>
            <a:custGeom>
              <a:avLst/>
              <a:gdLst>
                <a:gd name="connsiteX0" fmla="*/ 29283 w 29654"/>
                <a:gd name="connsiteY0" fmla="*/ 327 h 23664"/>
                <a:gd name="connsiteX1" fmla="*/ 16583 w 29654"/>
                <a:gd name="connsiteY1" fmla="*/ 10487 h 23664"/>
                <a:gd name="connsiteX2" fmla="*/ 1343 w 29654"/>
                <a:gd name="connsiteY2" fmla="*/ 23187 h 23664"/>
                <a:gd name="connsiteX3" fmla="*/ 29283 w 29654"/>
                <a:gd name="connsiteY3" fmla="*/ 327 h 23664"/>
              </a:gdLst>
              <a:ahLst/>
              <a:cxnLst>
                <a:cxn ang="0">
                  <a:pos x="connsiteX0" y="connsiteY0"/>
                </a:cxn>
                <a:cxn ang="0">
                  <a:pos x="connsiteX1" y="connsiteY1"/>
                </a:cxn>
                <a:cxn ang="0">
                  <a:pos x="connsiteX2" y="connsiteY2"/>
                </a:cxn>
                <a:cxn ang="0">
                  <a:pos x="connsiteX3" y="connsiteY3"/>
                </a:cxn>
              </a:cxnLst>
              <a:rect l="l" t="t" r="r" b="b"/>
              <a:pathLst>
                <a:path w="29654" h="23664">
                  <a:moveTo>
                    <a:pt x="29283" y="327"/>
                  </a:moveTo>
                  <a:cubicBezTo>
                    <a:pt x="31823" y="-1790"/>
                    <a:pt x="20663" y="6917"/>
                    <a:pt x="16583" y="10487"/>
                  </a:cubicBezTo>
                  <a:cubicBezTo>
                    <a:pt x="9093" y="17041"/>
                    <a:pt x="10007" y="18855"/>
                    <a:pt x="1343" y="23187"/>
                  </a:cubicBezTo>
                  <a:cubicBezTo>
                    <a:pt x="-7080" y="27399"/>
                    <a:pt x="26743" y="2444"/>
                    <a:pt x="29283" y="327"/>
                  </a:cubicBezTo>
                  <a:close/>
                </a:path>
              </a:pathLst>
            </a:custGeom>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Freeform: Shape 19">
              <a:extLst>
                <a:ext uri="{FF2B5EF4-FFF2-40B4-BE49-F238E27FC236}">
                  <a16:creationId xmlns:a16="http://schemas.microsoft.com/office/drawing/2014/main" id="{3FACFE1B-31C1-2091-0105-6933920EB518}"/>
                </a:ext>
              </a:extLst>
            </p:cNvPr>
            <p:cNvSpPr/>
            <p:nvPr/>
          </p:nvSpPr>
          <p:spPr>
            <a:xfrm>
              <a:off x="7881620" y="4874260"/>
              <a:ext cx="137160" cy="281940"/>
            </a:xfrm>
            <a:custGeom>
              <a:avLst/>
              <a:gdLst>
                <a:gd name="connsiteX0" fmla="*/ 0 w 137160"/>
                <a:gd name="connsiteY0" fmla="*/ 0 h 281940"/>
                <a:gd name="connsiteX1" fmla="*/ 17780 w 137160"/>
                <a:gd name="connsiteY1" fmla="*/ 27940 h 281940"/>
                <a:gd name="connsiteX2" fmla="*/ 25400 w 137160"/>
                <a:gd name="connsiteY2" fmla="*/ 40640 h 281940"/>
                <a:gd name="connsiteX3" fmla="*/ 53340 w 137160"/>
                <a:gd name="connsiteY3" fmla="*/ 63500 h 281940"/>
                <a:gd name="connsiteX4" fmla="*/ 71120 w 137160"/>
                <a:gd name="connsiteY4" fmla="*/ 83820 h 281940"/>
                <a:gd name="connsiteX5" fmla="*/ 78740 w 137160"/>
                <a:gd name="connsiteY5" fmla="*/ 99060 h 281940"/>
                <a:gd name="connsiteX6" fmla="*/ 86360 w 137160"/>
                <a:gd name="connsiteY6" fmla="*/ 109220 h 281940"/>
                <a:gd name="connsiteX7" fmla="*/ 93980 w 137160"/>
                <a:gd name="connsiteY7" fmla="*/ 127000 h 281940"/>
                <a:gd name="connsiteX8" fmla="*/ 96520 w 137160"/>
                <a:gd name="connsiteY8" fmla="*/ 139700 h 281940"/>
                <a:gd name="connsiteX9" fmla="*/ 101600 w 137160"/>
                <a:gd name="connsiteY9" fmla="*/ 162560 h 281940"/>
                <a:gd name="connsiteX10" fmla="*/ 104140 w 137160"/>
                <a:gd name="connsiteY10" fmla="*/ 180340 h 281940"/>
                <a:gd name="connsiteX11" fmla="*/ 111760 w 137160"/>
                <a:gd name="connsiteY11" fmla="*/ 187960 h 281940"/>
                <a:gd name="connsiteX12" fmla="*/ 116840 w 137160"/>
                <a:gd name="connsiteY12" fmla="*/ 195580 h 281940"/>
                <a:gd name="connsiteX13" fmla="*/ 124460 w 137160"/>
                <a:gd name="connsiteY13" fmla="*/ 203200 h 281940"/>
                <a:gd name="connsiteX14" fmla="*/ 137160 w 137160"/>
                <a:gd name="connsiteY14" fmla="*/ 228600 h 281940"/>
                <a:gd name="connsiteX15" fmla="*/ 134620 w 137160"/>
                <a:gd name="connsiteY15" fmla="*/ 264160 h 281940"/>
                <a:gd name="connsiteX16" fmla="*/ 132080 w 137160"/>
                <a:gd name="connsiteY16" fmla="*/ 271780 h 281940"/>
                <a:gd name="connsiteX17" fmla="*/ 121920 w 137160"/>
                <a:gd name="connsiteY17" fmla="*/ 28194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60" h="281940">
                  <a:moveTo>
                    <a:pt x="0" y="0"/>
                  </a:moveTo>
                  <a:cubicBezTo>
                    <a:pt x="9211" y="23028"/>
                    <a:pt x="-268" y="3123"/>
                    <a:pt x="17780" y="27940"/>
                  </a:cubicBezTo>
                  <a:cubicBezTo>
                    <a:pt x="20684" y="31933"/>
                    <a:pt x="21909" y="37149"/>
                    <a:pt x="25400" y="40640"/>
                  </a:cubicBezTo>
                  <a:cubicBezTo>
                    <a:pt x="33909" y="49149"/>
                    <a:pt x="46665" y="53488"/>
                    <a:pt x="53340" y="63500"/>
                  </a:cubicBezTo>
                  <a:cubicBezTo>
                    <a:pt x="65193" y="81280"/>
                    <a:pt x="58420" y="75353"/>
                    <a:pt x="71120" y="83820"/>
                  </a:cubicBezTo>
                  <a:cubicBezTo>
                    <a:pt x="73660" y="88900"/>
                    <a:pt x="75818" y="94190"/>
                    <a:pt x="78740" y="99060"/>
                  </a:cubicBezTo>
                  <a:cubicBezTo>
                    <a:pt x="80918" y="102690"/>
                    <a:pt x="84116" y="105630"/>
                    <a:pt x="86360" y="109220"/>
                  </a:cubicBezTo>
                  <a:cubicBezTo>
                    <a:pt x="89389" y="114066"/>
                    <a:pt x="92540" y="121239"/>
                    <a:pt x="93980" y="127000"/>
                  </a:cubicBezTo>
                  <a:cubicBezTo>
                    <a:pt x="95027" y="131188"/>
                    <a:pt x="95583" y="135486"/>
                    <a:pt x="96520" y="139700"/>
                  </a:cubicBezTo>
                  <a:cubicBezTo>
                    <a:pt x="99564" y="153400"/>
                    <a:pt x="99046" y="147239"/>
                    <a:pt x="101600" y="162560"/>
                  </a:cubicBezTo>
                  <a:cubicBezTo>
                    <a:pt x="102584" y="168465"/>
                    <a:pt x="101917" y="174781"/>
                    <a:pt x="104140" y="180340"/>
                  </a:cubicBezTo>
                  <a:cubicBezTo>
                    <a:pt x="105474" y="183675"/>
                    <a:pt x="109460" y="185200"/>
                    <a:pt x="111760" y="187960"/>
                  </a:cubicBezTo>
                  <a:cubicBezTo>
                    <a:pt x="113714" y="190305"/>
                    <a:pt x="114886" y="193235"/>
                    <a:pt x="116840" y="195580"/>
                  </a:cubicBezTo>
                  <a:cubicBezTo>
                    <a:pt x="119140" y="198340"/>
                    <a:pt x="122305" y="200326"/>
                    <a:pt x="124460" y="203200"/>
                  </a:cubicBezTo>
                  <a:cubicBezTo>
                    <a:pt x="131578" y="212691"/>
                    <a:pt x="132876" y="217890"/>
                    <a:pt x="137160" y="228600"/>
                  </a:cubicBezTo>
                  <a:cubicBezTo>
                    <a:pt x="136313" y="240453"/>
                    <a:pt x="136008" y="252358"/>
                    <a:pt x="134620" y="264160"/>
                  </a:cubicBezTo>
                  <a:cubicBezTo>
                    <a:pt x="134307" y="266819"/>
                    <a:pt x="133973" y="269887"/>
                    <a:pt x="132080" y="271780"/>
                  </a:cubicBezTo>
                  <a:cubicBezTo>
                    <a:pt x="120405" y="283455"/>
                    <a:pt x="121920" y="270463"/>
                    <a:pt x="121920" y="281940"/>
                  </a:cubicBezTo>
                </a:path>
              </a:pathLst>
            </a:cu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3" name="Rectangle 32">
            <a:extLst>
              <a:ext uri="{FF2B5EF4-FFF2-40B4-BE49-F238E27FC236}">
                <a16:creationId xmlns:a16="http://schemas.microsoft.com/office/drawing/2014/main" id="{0D20AC59-683F-413F-0B08-721AD5AC9376}"/>
              </a:ext>
            </a:extLst>
          </p:cNvPr>
          <p:cNvSpPr/>
          <p:nvPr/>
        </p:nvSpPr>
        <p:spPr>
          <a:xfrm>
            <a:off x="2460555" y="2820269"/>
            <a:ext cx="5121457" cy="3793022"/>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t>(you are about to perform an intimate examination and see an intimate area)</a:t>
            </a:r>
          </a:p>
          <a:p>
            <a:pPr algn="ctr"/>
            <a:endParaRPr lang="en-GB" noProof="0"/>
          </a:p>
          <a:p>
            <a:pPr algn="ctr"/>
            <a:r>
              <a:rPr lang="en-GB" noProof="0"/>
              <a:t>(click here to view)</a:t>
            </a:r>
          </a:p>
        </p:txBody>
      </p:sp>
      <p:sp>
        <p:nvSpPr>
          <p:cNvPr id="2" name="Title 1">
            <a:extLst>
              <a:ext uri="{FF2B5EF4-FFF2-40B4-BE49-F238E27FC236}">
                <a16:creationId xmlns:a16="http://schemas.microsoft.com/office/drawing/2014/main" id="{2A35F681-E189-A390-042D-CA950350E85F}"/>
              </a:ext>
            </a:extLst>
          </p:cNvPr>
          <p:cNvSpPr>
            <a:spLocks noGrp="1"/>
          </p:cNvSpPr>
          <p:nvPr>
            <p:ph type="title"/>
          </p:nvPr>
        </p:nvSpPr>
        <p:spPr>
          <a:xfrm>
            <a:off x="677334" y="609600"/>
            <a:ext cx="8596668" cy="720000"/>
          </a:xfrm>
        </p:spPr>
        <p:txBody>
          <a:bodyPr/>
          <a:lstStyle/>
          <a:p>
            <a:r>
              <a:rPr lang="en-GB" noProof="0"/>
              <a:t>6 Examination</a:t>
            </a:r>
          </a:p>
        </p:txBody>
      </p:sp>
      <p:sp>
        <p:nvSpPr>
          <p:cNvPr id="3" name="Content Placeholder 2">
            <a:extLst>
              <a:ext uri="{FF2B5EF4-FFF2-40B4-BE49-F238E27FC236}">
                <a16:creationId xmlns:a16="http://schemas.microsoft.com/office/drawing/2014/main" id="{4AE672FB-3159-6EF8-0B9B-EFDB597AE3BE}"/>
              </a:ext>
            </a:extLst>
          </p:cNvPr>
          <p:cNvSpPr>
            <a:spLocks noGrp="1"/>
          </p:cNvSpPr>
          <p:nvPr>
            <p:ph sz="half" idx="1"/>
          </p:nvPr>
        </p:nvSpPr>
        <p:spPr>
          <a:xfrm>
            <a:off x="677334" y="1329599"/>
            <a:ext cx="4184035" cy="1535521"/>
          </a:xfrm>
        </p:spPr>
        <p:txBody>
          <a:bodyPr/>
          <a:lstStyle/>
          <a:p>
            <a:r>
              <a:rPr lang="en-GB" noProof="0"/>
              <a:t>You consent Lauren to examination with her sister Donna and a female nurse as chaperones. You clean the area with gauze soaked in sterile water, and see the following.</a:t>
            </a:r>
          </a:p>
        </p:txBody>
      </p:sp>
      <p:sp>
        <p:nvSpPr>
          <p:cNvPr id="5" name="Action Button: Get Information 4">
            <a:hlinkClick r:id="rId3" action="ppaction://hlinksldjump" highlightClick="1"/>
            <a:extLst>
              <a:ext uri="{FF2B5EF4-FFF2-40B4-BE49-F238E27FC236}">
                <a16:creationId xmlns:a16="http://schemas.microsoft.com/office/drawing/2014/main" id="{F4A41AB7-35EC-BBBD-7830-B0B52AEEED5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4" action="ppaction://hlinksldjump" highlightClick="1"/>
            <a:extLst>
              <a:ext uri="{FF2B5EF4-FFF2-40B4-BE49-F238E27FC236}">
                <a16:creationId xmlns:a16="http://schemas.microsoft.com/office/drawing/2014/main" id="{D30A3BEB-9306-8AD5-E927-278A81E875DE}"/>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5"/>
            <a:extLst>
              <a:ext uri="{FF2B5EF4-FFF2-40B4-BE49-F238E27FC236}">
                <a16:creationId xmlns:a16="http://schemas.microsoft.com/office/drawing/2014/main" id="{9AE3901C-9296-1E4B-D183-6397A98E24B2}"/>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
        <p:nvSpPr>
          <p:cNvPr id="8" name="Action Button: Go Forward or Next 7">
            <a:hlinkClick r:id="rId6" action="ppaction://hlinksldjump"/>
            <a:extLst>
              <a:ext uri="{FF2B5EF4-FFF2-40B4-BE49-F238E27FC236}">
                <a16:creationId xmlns:a16="http://schemas.microsoft.com/office/drawing/2014/main" id="{E9D440AD-9874-C4C9-9685-07C288104B23}"/>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Content Placeholder 31">
            <a:extLst>
              <a:ext uri="{FF2B5EF4-FFF2-40B4-BE49-F238E27FC236}">
                <a16:creationId xmlns:a16="http://schemas.microsoft.com/office/drawing/2014/main" id="{FC331660-4FE0-7640-0A79-DDC06BEE091A}"/>
              </a:ext>
            </a:extLst>
          </p:cNvPr>
          <p:cNvSpPr>
            <a:spLocks noGrp="1"/>
          </p:cNvSpPr>
          <p:nvPr>
            <p:ph sz="half" idx="2"/>
          </p:nvPr>
        </p:nvSpPr>
        <p:spPr>
          <a:xfrm>
            <a:off x="5089970" y="1329601"/>
            <a:ext cx="4184034" cy="1527629"/>
          </a:xfrm>
        </p:spPr>
        <p:txBody>
          <a:bodyPr/>
          <a:lstStyle/>
          <a:p>
            <a:pPr marL="0" indent="0">
              <a:buNone/>
            </a:pPr>
            <a:r>
              <a:rPr lang="en-GB" b="1" noProof="0"/>
              <a:t>What is the likely diagnosis?</a:t>
            </a:r>
          </a:p>
          <a:p>
            <a:endParaRPr lang="en-GB" noProof="0"/>
          </a:p>
        </p:txBody>
      </p:sp>
    </p:spTree>
    <p:extLst>
      <p:ext uri="{BB962C8B-B14F-4D97-AF65-F5344CB8AC3E}">
        <p14:creationId xmlns:p14="http://schemas.microsoft.com/office/powerpoint/2010/main" val="2974423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3"/>
                                        </p:tgtEl>
                                      </p:cBhvr>
                                    </p:animEffect>
                                    <p:set>
                                      <p:cBhvr>
                                        <p:cTn id="7"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childTnLst>
        </p:cTn>
      </p:par>
    </p:tnLst>
    <p:bldLst>
      <p:bldP spid="33"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8F9BB-6F6D-3F70-9FE7-3CB313332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B14E10-B183-ADE0-CB5D-5EA4E0AE8ADB}"/>
              </a:ext>
            </a:extLst>
          </p:cNvPr>
          <p:cNvSpPr>
            <a:spLocks noGrp="1"/>
          </p:cNvSpPr>
          <p:nvPr>
            <p:ph type="title"/>
          </p:nvPr>
        </p:nvSpPr>
        <p:spPr/>
        <p:txBody>
          <a:bodyPr/>
          <a:lstStyle/>
          <a:p>
            <a:r>
              <a:rPr lang="en-GB" noProof="0"/>
              <a:t>6 Investigations and Diagnosis</a:t>
            </a:r>
          </a:p>
        </p:txBody>
      </p:sp>
      <p:sp>
        <p:nvSpPr>
          <p:cNvPr id="3" name="Content Placeholder 2">
            <a:extLst>
              <a:ext uri="{FF2B5EF4-FFF2-40B4-BE49-F238E27FC236}">
                <a16:creationId xmlns:a16="http://schemas.microsoft.com/office/drawing/2014/main" id="{4CE13442-BEE8-1EB5-9157-89D48A6519E9}"/>
              </a:ext>
            </a:extLst>
          </p:cNvPr>
          <p:cNvSpPr>
            <a:spLocks noGrp="1"/>
          </p:cNvSpPr>
          <p:nvPr>
            <p:ph sz="half" idx="1"/>
          </p:nvPr>
        </p:nvSpPr>
        <p:spPr/>
        <p:txBody>
          <a:bodyPr/>
          <a:lstStyle/>
          <a:p>
            <a:r>
              <a:rPr lang="en-GB" noProof="0"/>
              <a:t>Bearing in mind your clinical diagnosis, you consider the underlying cause.</a:t>
            </a:r>
          </a:p>
          <a:p>
            <a:r>
              <a:rPr lang="en-GB" noProof="0"/>
              <a:t>You think about what test or tests might help you to find or exclude any underlying cause.</a:t>
            </a:r>
          </a:p>
        </p:txBody>
      </p:sp>
      <p:sp>
        <p:nvSpPr>
          <p:cNvPr id="4" name="Content Placeholder 3">
            <a:extLst>
              <a:ext uri="{FF2B5EF4-FFF2-40B4-BE49-F238E27FC236}">
                <a16:creationId xmlns:a16="http://schemas.microsoft.com/office/drawing/2014/main" id="{0F1AE7B4-885E-7C5B-C3B0-04F7609E95C4}"/>
              </a:ext>
            </a:extLst>
          </p:cNvPr>
          <p:cNvSpPr>
            <a:spLocks noGrp="1"/>
          </p:cNvSpPr>
          <p:nvPr>
            <p:ph sz="half" idx="2"/>
          </p:nvPr>
        </p:nvSpPr>
        <p:spPr/>
        <p:txBody>
          <a:bodyPr/>
          <a:lstStyle/>
          <a:p>
            <a:pPr marL="0" indent="0">
              <a:buNone/>
            </a:pPr>
            <a:r>
              <a:rPr lang="en-GB" b="1" noProof="0"/>
              <a:t>What combination of investigations should you do?</a:t>
            </a:r>
          </a:p>
          <a:p>
            <a:r>
              <a:rPr lang="en-GB" noProof="0">
                <a:hlinkClick r:id="rId2" action="ppaction://hlinksldjump"/>
              </a:rPr>
              <a:t>Blood culture and ultrasound</a:t>
            </a:r>
          </a:p>
          <a:p>
            <a:r>
              <a:rPr lang="en-GB" noProof="0">
                <a:hlinkClick r:id="rId2" action="ppaction://hlinksldjump"/>
              </a:rPr>
              <a:t>FBC and blood culture</a:t>
            </a:r>
          </a:p>
          <a:p>
            <a:r>
              <a:rPr lang="en-GB" noProof="0">
                <a:hlinkClick r:id="rId2" action="ppaction://hlinksldjump"/>
              </a:rPr>
              <a:t>FBC and NAAT</a:t>
            </a:r>
          </a:p>
          <a:p>
            <a:r>
              <a:rPr lang="en-GB" noProof="0">
                <a:hlinkClick r:id="rId2" action="ppaction://hlinksldjump"/>
              </a:rPr>
              <a:t>NAAT</a:t>
            </a:r>
          </a:p>
          <a:p>
            <a:r>
              <a:rPr lang="en-GB" noProof="0">
                <a:hlinkClick r:id="rId2" action="ppaction://hlinksldjump"/>
              </a:rPr>
              <a:t>NAAT and ultrasound</a:t>
            </a:r>
            <a:endParaRPr lang="en-GB" noProof="0"/>
          </a:p>
          <a:p>
            <a:r>
              <a:rPr lang="en-GB" noProof="0">
                <a:hlinkClick r:id="rId3" action="ppaction://hlinksldjump"/>
              </a:rPr>
              <a:t>Wound swab</a:t>
            </a:r>
            <a:endParaRPr lang="en-GB" noProof="0"/>
          </a:p>
          <a:p>
            <a:r>
              <a:rPr lang="en-GB" noProof="0">
                <a:hlinkClick r:id="rId2" action="ppaction://hlinksldjump"/>
              </a:rPr>
              <a:t>No investigations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1D2F8696-935D-9A02-AE08-94F6E3D7B68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C1734474-1C0B-52CF-7E16-D8DD3BA95E7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2514EC50-9EF6-2BF4-6EB9-1471F7D4818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Tree>
    <p:extLst>
      <p:ext uri="{BB962C8B-B14F-4D97-AF65-F5344CB8AC3E}">
        <p14:creationId xmlns:p14="http://schemas.microsoft.com/office/powerpoint/2010/main" val="2217702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38FBC-4C53-C5F0-DB0D-664EEF9D9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E68044-4225-D28A-2D59-81E25564CB64}"/>
              </a:ext>
            </a:extLst>
          </p:cNvPr>
          <p:cNvSpPr>
            <a:spLocks noGrp="1"/>
          </p:cNvSpPr>
          <p:nvPr>
            <p:ph type="title"/>
          </p:nvPr>
        </p:nvSpPr>
        <p:spPr/>
        <p:txBody>
          <a:bodyPr/>
          <a:lstStyle/>
          <a:p>
            <a:r>
              <a:rPr lang="en-GB" noProof="0"/>
              <a:t>6 Appropriate investigations</a:t>
            </a:r>
          </a:p>
        </p:txBody>
      </p:sp>
      <p:sp>
        <p:nvSpPr>
          <p:cNvPr id="3" name="Content Placeholder 2">
            <a:extLst>
              <a:ext uri="{FF2B5EF4-FFF2-40B4-BE49-F238E27FC236}">
                <a16:creationId xmlns:a16="http://schemas.microsoft.com/office/drawing/2014/main" id="{F1D59A5E-EA93-D2A0-58FF-ED3837D2F9A7}"/>
              </a:ext>
            </a:extLst>
          </p:cNvPr>
          <p:cNvSpPr>
            <a:spLocks noGrp="1"/>
          </p:cNvSpPr>
          <p:nvPr>
            <p:ph sz="half" idx="1"/>
          </p:nvPr>
        </p:nvSpPr>
        <p:spPr/>
        <p:txBody>
          <a:bodyPr/>
          <a:lstStyle/>
          <a:p>
            <a:r>
              <a:rPr lang="en-GB" noProof="0"/>
              <a:t>A wound swab is by far the most important investigation.</a:t>
            </a:r>
          </a:p>
          <a:p>
            <a:r>
              <a:rPr lang="en-GB" noProof="0"/>
              <a:t>This is a case of wound dehiscence. Dehiscence can rarely happen due to weak sutures, but more commonly the tissue itself is weak, usually due to infection. A swab will help you to identify the organism responsible and sensitivities.</a:t>
            </a:r>
          </a:p>
        </p:txBody>
      </p:sp>
      <p:sp>
        <p:nvSpPr>
          <p:cNvPr id="5" name="Action Button: Get Information 4">
            <a:hlinkClick r:id="rId2" action="ppaction://hlinksldjump" highlightClick="1"/>
            <a:extLst>
              <a:ext uri="{FF2B5EF4-FFF2-40B4-BE49-F238E27FC236}">
                <a16:creationId xmlns:a16="http://schemas.microsoft.com/office/drawing/2014/main" id="{194105F6-1EF1-2413-0F91-BAD6609DC98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0A504FB3-49FC-DBB9-62D4-A8A880297025}"/>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Forward or Next 7">
            <a:hlinkClick r:id="rId4" action="ppaction://hlinksldjump"/>
            <a:extLst>
              <a:ext uri="{FF2B5EF4-FFF2-40B4-BE49-F238E27FC236}">
                <a16:creationId xmlns:a16="http://schemas.microsoft.com/office/drawing/2014/main" id="{B845E90D-9934-CFD9-AB2B-B34D8E165EA0}"/>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2">
            <a:extLst>
              <a:ext uri="{FF2B5EF4-FFF2-40B4-BE49-F238E27FC236}">
                <a16:creationId xmlns:a16="http://schemas.microsoft.com/office/drawing/2014/main" id="{B7B271E3-FA2D-CA40-69F9-A7FCFB265903}"/>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089525" y="2669372"/>
            <a:ext cx="4184650" cy="2863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8258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6F5BC-E145-165C-F9FA-5EED0CCDC4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D33FC3-3C93-B4D9-C084-AB6E5459855D}"/>
              </a:ext>
            </a:extLst>
          </p:cNvPr>
          <p:cNvSpPr>
            <a:spLocks noGrp="1"/>
          </p:cNvSpPr>
          <p:nvPr>
            <p:ph type="title"/>
          </p:nvPr>
        </p:nvSpPr>
        <p:spPr/>
        <p:txBody>
          <a:bodyPr/>
          <a:lstStyle/>
          <a:p>
            <a:r>
              <a:rPr lang="en-GB" noProof="0"/>
              <a:t>6 Inadequate investigations</a:t>
            </a:r>
          </a:p>
        </p:txBody>
      </p:sp>
      <p:sp>
        <p:nvSpPr>
          <p:cNvPr id="3" name="Content Placeholder 2">
            <a:extLst>
              <a:ext uri="{FF2B5EF4-FFF2-40B4-BE49-F238E27FC236}">
                <a16:creationId xmlns:a16="http://schemas.microsoft.com/office/drawing/2014/main" id="{9EF014A3-D9F1-9F16-EF70-E78E026FE8A6}"/>
              </a:ext>
            </a:extLst>
          </p:cNvPr>
          <p:cNvSpPr>
            <a:spLocks noGrp="1"/>
          </p:cNvSpPr>
          <p:nvPr>
            <p:ph sz="half" idx="1"/>
          </p:nvPr>
        </p:nvSpPr>
        <p:spPr/>
        <p:txBody>
          <a:bodyPr/>
          <a:lstStyle/>
          <a:p>
            <a:r>
              <a:rPr lang="en-GB" noProof="0"/>
              <a:t>There is one test that you should have included that you didn’t include.</a:t>
            </a:r>
          </a:p>
          <a:p>
            <a:r>
              <a:rPr lang="en-GB" noProof="0"/>
              <a:t>This is a case of wound dehiscence. Dehiscence can rarely happen due to weak sutures, but more commonly the tissue itself is weak, usually due to infection. Think about what test will be most helpful to manage this.</a:t>
            </a:r>
          </a:p>
        </p:txBody>
      </p:sp>
      <p:sp>
        <p:nvSpPr>
          <p:cNvPr id="5" name="Action Button: Get Information 4">
            <a:hlinkClick r:id="rId2" action="ppaction://hlinksldjump" highlightClick="1"/>
            <a:extLst>
              <a:ext uri="{FF2B5EF4-FFF2-40B4-BE49-F238E27FC236}">
                <a16:creationId xmlns:a16="http://schemas.microsoft.com/office/drawing/2014/main" id="{BB5A7869-18C7-106E-34C5-556C564A709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9ED0AE89-1EF3-8133-C092-54D3A56981D0}"/>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Forward or Next 7">
            <a:hlinkClick r:id="rId4" action="ppaction://hlinksldjump"/>
            <a:extLst>
              <a:ext uri="{FF2B5EF4-FFF2-40B4-BE49-F238E27FC236}">
                <a16:creationId xmlns:a16="http://schemas.microsoft.com/office/drawing/2014/main" id="{4460A210-CD00-9603-0C1D-1E54B7C55990}"/>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descr="Three clear bottles with differently coloured caps and labels.">
            <a:extLst>
              <a:ext uri="{FF2B5EF4-FFF2-40B4-BE49-F238E27FC236}">
                <a16:creationId xmlns:a16="http://schemas.microsoft.com/office/drawing/2014/main" id="{6475002D-1BC4-AAC7-662F-AB6B3B62EBFA}"/>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196460" y="2160588"/>
            <a:ext cx="3970779"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592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1003-F4A5-6670-A888-2B0A373FCE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58DA7-8DBF-8875-F070-200E54CD85C7}"/>
              </a:ext>
            </a:extLst>
          </p:cNvPr>
          <p:cNvSpPr>
            <a:spLocks noGrp="1"/>
          </p:cNvSpPr>
          <p:nvPr>
            <p:ph type="title"/>
          </p:nvPr>
        </p:nvSpPr>
        <p:spPr>
          <a:xfrm>
            <a:off x="677334" y="609600"/>
            <a:ext cx="8596668" cy="720000"/>
          </a:xfrm>
        </p:spPr>
        <p:txBody>
          <a:bodyPr/>
          <a:lstStyle/>
          <a:p>
            <a:r>
              <a:rPr lang="en-GB" noProof="0"/>
              <a:t>6 Suture locations</a:t>
            </a:r>
          </a:p>
        </p:txBody>
      </p:sp>
      <p:sp>
        <p:nvSpPr>
          <p:cNvPr id="3" name="Content Placeholder 2">
            <a:extLst>
              <a:ext uri="{FF2B5EF4-FFF2-40B4-BE49-F238E27FC236}">
                <a16:creationId xmlns:a16="http://schemas.microsoft.com/office/drawing/2014/main" id="{CC1DE896-AB6B-819B-0B40-253C9D2134B7}"/>
              </a:ext>
            </a:extLst>
          </p:cNvPr>
          <p:cNvSpPr>
            <a:spLocks noGrp="1"/>
          </p:cNvSpPr>
          <p:nvPr>
            <p:ph sz="half" idx="1"/>
          </p:nvPr>
        </p:nvSpPr>
        <p:spPr>
          <a:xfrm>
            <a:off x="677334" y="1329600"/>
            <a:ext cx="4184035" cy="4711761"/>
          </a:xfrm>
        </p:spPr>
        <p:txBody>
          <a:bodyPr>
            <a:normAutofit/>
          </a:bodyPr>
          <a:lstStyle/>
          <a:p>
            <a:r>
              <a:rPr lang="en-GB" noProof="0"/>
              <a:t>You present the case to your supervising doctor, who is satisfied with your diagnostic work-up.</a:t>
            </a:r>
          </a:p>
          <a:p>
            <a:r>
              <a:rPr lang="en-GB" noProof="0"/>
              <a:t>He asks if you want to do the suturing, as it is a straight clean wound with good access, and you have previous experience with suturing. You agree to do it under direct supervision only.</a:t>
            </a:r>
          </a:p>
          <a:p>
            <a:r>
              <a:rPr lang="en-GB" noProof="0"/>
              <a:t>Lauren is consented and agrees to you performing the suturing. You assess the wound again, and infiltrate local anaesthetic.</a:t>
            </a:r>
          </a:p>
        </p:txBody>
      </p:sp>
      <p:sp>
        <p:nvSpPr>
          <p:cNvPr id="4" name="Content Placeholder 3">
            <a:extLst>
              <a:ext uri="{FF2B5EF4-FFF2-40B4-BE49-F238E27FC236}">
                <a16:creationId xmlns:a16="http://schemas.microsoft.com/office/drawing/2014/main" id="{CBE2306E-4EC0-3177-277E-C58C4D42B7AE}"/>
              </a:ext>
            </a:extLst>
          </p:cNvPr>
          <p:cNvSpPr>
            <a:spLocks noGrp="1"/>
          </p:cNvSpPr>
          <p:nvPr>
            <p:ph sz="half" idx="2"/>
          </p:nvPr>
        </p:nvSpPr>
        <p:spPr>
          <a:xfrm>
            <a:off x="5089970" y="1440001"/>
            <a:ext cx="4184034" cy="4601362"/>
          </a:xfrm>
        </p:spPr>
        <p:txBody>
          <a:bodyPr>
            <a:normAutofit/>
          </a:bodyPr>
          <a:lstStyle/>
          <a:p>
            <a:pPr marL="0" indent="0">
              <a:buNone/>
            </a:pPr>
            <a:r>
              <a:rPr lang="en-GB" b="1" noProof="0"/>
              <a:t>Where should sutures be placed?</a:t>
            </a:r>
          </a:p>
          <a:p>
            <a:r>
              <a:rPr lang="en-GB" noProof="0">
                <a:hlinkClick r:id="rId2" action="ppaction://hlinksldjump"/>
              </a:rPr>
              <a:t>Where sutures were previously located (avoiding scarring).</a:t>
            </a:r>
            <a:endParaRPr lang="en-GB" noProof="0"/>
          </a:p>
          <a:p>
            <a:r>
              <a:rPr lang="en-GB" noProof="0"/>
              <a:t>In between previous sutures:</a:t>
            </a:r>
          </a:p>
          <a:p>
            <a:pPr lvl="1"/>
            <a:r>
              <a:rPr lang="en-GB" noProof="0">
                <a:hlinkClick r:id="rId2" action="ppaction://hlinksldjump"/>
              </a:rPr>
              <a:t>Fewer sutures.</a:t>
            </a:r>
            <a:endParaRPr lang="en-GB" noProof="0"/>
          </a:p>
          <a:p>
            <a:pPr lvl="1"/>
            <a:r>
              <a:rPr lang="en-GB" noProof="0">
                <a:hlinkClick r:id="rId2" action="ppaction://hlinksldjump"/>
              </a:rPr>
              <a:t>Same number of sutures.</a:t>
            </a:r>
            <a:endParaRPr lang="en-GB" noProof="0"/>
          </a:p>
          <a:p>
            <a:pPr lvl="1"/>
            <a:r>
              <a:rPr lang="en-GB" noProof="0">
                <a:hlinkClick r:id="rId3" action="ppaction://hlinksldjump"/>
              </a:rPr>
              <a:t>More sutures.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0BF124D7-3BB6-0CC3-7129-59DB6A88EA3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201ED4C7-E537-A184-1410-CF914E325F92}"/>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747A14CC-2280-76B5-7EC7-D5601579FD1B}"/>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Tree>
    <p:extLst>
      <p:ext uri="{BB962C8B-B14F-4D97-AF65-F5344CB8AC3E}">
        <p14:creationId xmlns:p14="http://schemas.microsoft.com/office/powerpoint/2010/main" val="37520480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A80A-27A0-99AB-12CC-04374E0F7BFD}"/>
            </a:ext>
          </a:extLst>
        </p:cNvPr>
        <p:cNvGrpSpPr/>
        <p:nvPr/>
      </p:nvGrpSpPr>
      <p:grpSpPr>
        <a:xfrm>
          <a:off x="0" y="0"/>
          <a:ext cx="0" cy="0"/>
          <a:chOff x="0" y="0"/>
          <a:chExt cx="0" cy="0"/>
        </a:xfrm>
      </p:grpSpPr>
      <p:pic>
        <p:nvPicPr>
          <p:cNvPr id="9" name="Picture 4">
            <a:extLst>
              <a:ext uri="{FF2B5EF4-FFF2-40B4-BE49-F238E27FC236}">
                <a16:creationId xmlns:a16="http://schemas.microsoft.com/office/drawing/2014/main" id="{4793D3D5-B132-CF6D-6FFC-F76AE8282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820" y="2155335"/>
            <a:ext cx="5121457" cy="3793022"/>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1A76B9FB-972E-C7A9-FC86-9BB101E17D0F}"/>
              </a:ext>
            </a:extLst>
          </p:cNvPr>
          <p:cNvGrpSpPr/>
          <p:nvPr/>
        </p:nvGrpSpPr>
        <p:grpSpPr>
          <a:xfrm>
            <a:off x="7860030" y="4216946"/>
            <a:ext cx="755235" cy="1178560"/>
            <a:chOff x="7860030" y="4216946"/>
            <a:chExt cx="755235" cy="1178560"/>
          </a:xfrm>
        </p:grpSpPr>
        <p:grpSp>
          <p:nvGrpSpPr>
            <p:cNvPr id="10" name="Group 9">
              <a:extLst>
                <a:ext uri="{FF2B5EF4-FFF2-40B4-BE49-F238E27FC236}">
                  <a16:creationId xmlns:a16="http://schemas.microsoft.com/office/drawing/2014/main" id="{53B667E6-587F-6FBA-131E-6E85DF8B0728}"/>
                </a:ext>
              </a:extLst>
            </p:cNvPr>
            <p:cNvGrpSpPr/>
            <p:nvPr/>
          </p:nvGrpSpPr>
          <p:grpSpPr>
            <a:xfrm>
              <a:off x="7873585" y="4216946"/>
              <a:ext cx="741680" cy="1178560"/>
              <a:chOff x="7498868" y="4282864"/>
              <a:chExt cx="519912" cy="873336"/>
            </a:xfrm>
          </p:grpSpPr>
          <p:sp>
            <p:nvSpPr>
              <p:cNvPr id="11" name="Freeform: Shape 10">
                <a:extLst>
                  <a:ext uri="{FF2B5EF4-FFF2-40B4-BE49-F238E27FC236}">
                    <a16:creationId xmlns:a16="http://schemas.microsoft.com/office/drawing/2014/main" id="{2B19F2EF-B184-26E9-11D7-3A72D934643C}"/>
                  </a:ext>
                </a:extLst>
              </p:cNvPr>
              <p:cNvSpPr/>
              <p:nvPr/>
            </p:nvSpPr>
            <p:spPr>
              <a:xfrm>
                <a:off x="7498868" y="4282864"/>
                <a:ext cx="400568" cy="652356"/>
              </a:xfrm>
              <a:custGeom>
                <a:avLst/>
                <a:gdLst>
                  <a:gd name="connsiteX0" fmla="*/ 1752 w 400568"/>
                  <a:gd name="connsiteY0" fmla="*/ 2116 h 652356"/>
                  <a:gd name="connsiteX1" fmla="*/ 62712 w 400568"/>
                  <a:gd name="connsiteY1" fmla="*/ 9736 h 652356"/>
                  <a:gd name="connsiteX2" fmla="*/ 100812 w 400568"/>
                  <a:gd name="connsiteY2" fmla="*/ 27516 h 652356"/>
                  <a:gd name="connsiteX3" fmla="*/ 118592 w 400568"/>
                  <a:gd name="connsiteY3" fmla="*/ 35136 h 652356"/>
                  <a:gd name="connsiteX4" fmla="*/ 131292 w 400568"/>
                  <a:gd name="connsiteY4" fmla="*/ 42756 h 652356"/>
                  <a:gd name="connsiteX5" fmla="*/ 143992 w 400568"/>
                  <a:gd name="connsiteY5" fmla="*/ 47836 h 652356"/>
                  <a:gd name="connsiteX6" fmla="*/ 154152 w 400568"/>
                  <a:gd name="connsiteY6" fmla="*/ 55456 h 652356"/>
                  <a:gd name="connsiteX7" fmla="*/ 174472 w 400568"/>
                  <a:gd name="connsiteY7" fmla="*/ 68156 h 652356"/>
                  <a:gd name="connsiteX8" fmla="*/ 199872 w 400568"/>
                  <a:gd name="connsiteY8" fmla="*/ 83396 h 652356"/>
                  <a:gd name="connsiteX9" fmla="*/ 227812 w 400568"/>
                  <a:gd name="connsiteY9" fmla="*/ 101176 h 652356"/>
                  <a:gd name="connsiteX10" fmla="*/ 260832 w 400568"/>
                  <a:gd name="connsiteY10" fmla="*/ 129116 h 652356"/>
                  <a:gd name="connsiteX11" fmla="*/ 276072 w 400568"/>
                  <a:gd name="connsiteY11" fmla="*/ 141816 h 652356"/>
                  <a:gd name="connsiteX12" fmla="*/ 288772 w 400568"/>
                  <a:gd name="connsiteY12" fmla="*/ 151976 h 652356"/>
                  <a:gd name="connsiteX13" fmla="*/ 311632 w 400568"/>
                  <a:gd name="connsiteY13" fmla="*/ 179916 h 652356"/>
                  <a:gd name="connsiteX14" fmla="*/ 316712 w 400568"/>
                  <a:gd name="connsiteY14" fmla="*/ 187536 h 652356"/>
                  <a:gd name="connsiteX15" fmla="*/ 334492 w 400568"/>
                  <a:gd name="connsiteY15" fmla="*/ 207856 h 652356"/>
                  <a:gd name="connsiteX16" fmla="*/ 342112 w 400568"/>
                  <a:gd name="connsiteY16" fmla="*/ 223096 h 652356"/>
                  <a:gd name="connsiteX17" fmla="*/ 357352 w 400568"/>
                  <a:gd name="connsiteY17" fmla="*/ 251036 h 652356"/>
                  <a:gd name="connsiteX18" fmla="*/ 364972 w 400568"/>
                  <a:gd name="connsiteY18" fmla="*/ 271356 h 652356"/>
                  <a:gd name="connsiteX19" fmla="*/ 372592 w 400568"/>
                  <a:gd name="connsiteY19" fmla="*/ 284056 h 652356"/>
                  <a:gd name="connsiteX20" fmla="*/ 385292 w 400568"/>
                  <a:gd name="connsiteY20" fmla="*/ 317076 h 652356"/>
                  <a:gd name="connsiteX21" fmla="*/ 387832 w 400568"/>
                  <a:gd name="connsiteY21" fmla="*/ 332316 h 652356"/>
                  <a:gd name="connsiteX22" fmla="*/ 390372 w 400568"/>
                  <a:gd name="connsiteY22" fmla="*/ 345016 h 652356"/>
                  <a:gd name="connsiteX23" fmla="*/ 392912 w 400568"/>
                  <a:gd name="connsiteY23" fmla="*/ 365336 h 652356"/>
                  <a:gd name="connsiteX24" fmla="*/ 397992 w 400568"/>
                  <a:gd name="connsiteY24" fmla="*/ 408516 h 652356"/>
                  <a:gd name="connsiteX25" fmla="*/ 397992 w 400568"/>
                  <a:gd name="connsiteY25" fmla="*/ 543136 h 652356"/>
                  <a:gd name="connsiteX26" fmla="*/ 395452 w 400568"/>
                  <a:gd name="connsiteY26" fmla="*/ 563456 h 652356"/>
                  <a:gd name="connsiteX27" fmla="*/ 392912 w 400568"/>
                  <a:gd name="connsiteY27" fmla="*/ 571076 h 652356"/>
                  <a:gd name="connsiteX28" fmla="*/ 390372 w 400568"/>
                  <a:gd name="connsiteY28" fmla="*/ 583776 h 652356"/>
                  <a:gd name="connsiteX29" fmla="*/ 382752 w 400568"/>
                  <a:gd name="connsiteY29" fmla="*/ 621876 h 652356"/>
                  <a:gd name="connsiteX30" fmla="*/ 377672 w 400568"/>
                  <a:gd name="connsiteY30" fmla="*/ 632036 h 652356"/>
                  <a:gd name="connsiteX31" fmla="*/ 370052 w 400568"/>
                  <a:gd name="connsiteY31" fmla="*/ 652356 h 652356"/>
                  <a:gd name="connsiteX32" fmla="*/ 352272 w 400568"/>
                  <a:gd name="connsiteY32" fmla="*/ 642196 h 652356"/>
                  <a:gd name="connsiteX33" fmla="*/ 337032 w 400568"/>
                  <a:gd name="connsiteY33" fmla="*/ 629496 h 652356"/>
                  <a:gd name="connsiteX34" fmla="*/ 319252 w 400568"/>
                  <a:gd name="connsiteY34" fmla="*/ 619336 h 652356"/>
                  <a:gd name="connsiteX35" fmla="*/ 311632 w 400568"/>
                  <a:gd name="connsiteY35" fmla="*/ 611716 h 652356"/>
                  <a:gd name="connsiteX36" fmla="*/ 286232 w 400568"/>
                  <a:gd name="connsiteY36" fmla="*/ 593936 h 652356"/>
                  <a:gd name="connsiteX37" fmla="*/ 276072 w 400568"/>
                  <a:gd name="connsiteY37" fmla="*/ 583776 h 652356"/>
                  <a:gd name="connsiteX38" fmla="*/ 260832 w 400568"/>
                  <a:gd name="connsiteY38" fmla="*/ 573616 h 652356"/>
                  <a:gd name="connsiteX39" fmla="*/ 250672 w 400568"/>
                  <a:gd name="connsiteY39" fmla="*/ 563456 h 652356"/>
                  <a:gd name="connsiteX40" fmla="*/ 237972 w 400568"/>
                  <a:gd name="connsiteY40" fmla="*/ 553296 h 652356"/>
                  <a:gd name="connsiteX41" fmla="*/ 212572 w 400568"/>
                  <a:gd name="connsiteY41" fmla="*/ 525356 h 652356"/>
                  <a:gd name="connsiteX42" fmla="*/ 202412 w 400568"/>
                  <a:gd name="connsiteY42" fmla="*/ 515196 h 652356"/>
                  <a:gd name="connsiteX43" fmla="*/ 189712 w 400568"/>
                  <a:gd name="connsiteY43" fmla="*/ 494876 h 652356"/>
                  <a:gd name="connsiteX44" fmla="*/ 177012 w 400568"/>
                  <a:gd name="connsiteY44" fmla="*/ 482176 h 652356"/>
                  <a:gd name="connsiteX45" fmla="*/ 161772 w 400568"/>
                  <a:gd name="connsiteY45" fmla="*/ 456776 h 652356"/>
                  <a:gd name="connsiteX46" fmla="*/ 149072 w 400568"/>
                  <a:gd name="connsiteY46" fmla="*/ 431376 h 652356"/>
                  <a:gd name="connsiteX47" fmla="*/ 136372 w 400568"/>
                  <a:gd name="connsiteY47" fmla="*/ 413596 h 652356"/>
                  <a:gd name="connsiteX48" fmla="*/ 103352 w 400568"/>
                  <a:gd name="connsiteY48" fmla="*/ 355176 h 652356"/>
                  <a:gd name="connsiteX49" fmla="*/ 93192 w 400568"/>
                  <a:gd name="connsiteY49" fmla="*/ 337396 h 652356"/>
                  <a:gd name="connsiteX50" fmla="*/ 83032 w 400568"/>
                  <a:gd name="connsiteY50" fmla="*/ 304376 h 652356"/>
                  <a:gd name="connsiteX51" fmla="*/ 72872 w 400568"/>
                  <a:gd name="connsiteY51" fmla="*/ 268816 h 652356"/>
                  <a:gd name="connsiteX52" fmla="*/ 67792 w 400568"/>
                  <a:gd name="connsiteY52" fmla="*/ 251036 h 652356"/>
                  <a:gd name="connsiteX53" fmla="*/ 62712 w 400568"/>
                  <a:gd name="connsiteY53" fmla="*/ 228176 h 652356"/>
                  <a:gd name="connsiteX54" fmla="*/ 60172 w 400568"/>
                  <a:gd name="connsiteY54" fmla="*/ 212936 h 652356"/>
                  <a:gd name="connsiteX55" fmla="*/ 57632 w 400568"/>
                  <a:gd name="connsiteY55" fmla="*/ 202776 h 652356"/>
                  <a:gd name="connsiteX56" fmla="*/ 50012 w 400568"/>
                  <a:gd name="connsiteY56" fmla="*/ 154516 h 652356"/>
                  <a:gd name="connsiteX57" fmla="*/ 29692 w 400568"/>
                  <a:gd name="connsiteY57" fmla="*/ 88476 h 652356"/>
                  <a:gd name="connsiteX58" fmla="*/ 16992 w 400568"/>
                  <a:gd name="connsiteY58" fmla="*/ 40216 h 652356"/>
                  <a:gd name="connsiteX59" fmla="*/ 1752 w 400568"/>
                  <a:gd name="connsiteY59" fmla="*/ 2116 h 65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00568" h="652356">
                    <a:moveTo>
                      <a:pt x="1752" y="2116"/>
                    </a:moveTo>
                    <a:cubicBezTo>
                      <a:pt x="9372" y="-2964"/>
                      <a:pt x="34582" y="1699"/>
                      <a:pt x="62712" y="9736"/>
                    </a:cubicBezTo>
                    <a:cubicBezTo>
                      <a:pt x="85383" y="16214"/>
                      <a:pt x="74635" y="14428"/>
                      <a:pt x="100812" y="27516"/>
                    </a:cubicBezTo>
                    <a:cubicBezTo>
                      <a:pt x="106579" y="30400"/>
                      <a:pt x="112825" y="32252"/>
                      <a:pt x="118592" y="35136"/>
                    </a:cubicBezTo>
                    <a:cubicBezTo>
                      <a:pt x="123008" y="37344"/>
                      <a:pt x="126876" y="40548"/>
                      <a:pt x="131292" y="42756"/>
                    </a:cubicBezTo>
                    <a:cubicBezTo>
                      <a:pt x="135370" y="44795"/>
                      <a:pt x="140006" y="45622"/>
                      <a:pt x="143992" y="47836"/>
                    </a:cubicBezTo>
                    <a:cubicBezTo>
                      <a:pt x="147693" y="49892"/>
                      <a:pt x="150630" y="53108"/>
                      <a:pt x="154152" y="55456"/>
                    </a:cubicBezTo>
                    <a:cubicBezTo>
                      <a:pt x="160798" y="59887"/>
                      <a:pt x="167328" y="64584"/>
                      <a:pt x="174472" y="68156"/>
                    </a:cubicBezTo>
                    <a:cubicBezTo>
                      <a:pt x="203362" y="82601"/>
                      <a:pt x="177816" y="68692"/>
                      <a:pt x="199872" y="83396"/>
                    </a:cubicBezTo>
                    <a:cubicBezTo>
                      <a:pt x="211899" y="91414"/>
                      <a:pt x="215771" y="91670"/>
                      <a:pt x="227812" y="101176"/>
                    </a:cubicBezTo>
                    <a:cubicBezTo>
                      <a:pt x="239129" y="110110"/>
                      <a:pt x="249803" y="119829"/>
                      <a:pt x="260832" y="129116"/>
                    </a:cubicBezTo>
                    <a:lnTo>
                      <a:pt x="276072" y="141816"/>
                    </a:lnTo>
                    <a:cubicBezTo>
                      <a:pt x="280268" y="145249"/>
                      <a:pt x="285339" y="147780"/>
                      <a:pt x="288772" y="151976"/>
                    </a:cubicBezTo>
                    <a:cubicBezTo>
                      <a:pt x="296392" y="161289"/>
                      <a:pt x="304957" y="169904"/>
                      <a:pt x="311632" y="179916"/>
                    </a:cubicBezTo>
                    <a:cubicBezTo>
                      <a:pt x="313325" y="182456"/>
                      <a:pt x="314779" y="185173"/>
                      <a:pt x="316712" y="187536"/>
                    </a:cubicBezTo>
                    <a:cubicBezTo>
                      <a:pt x="322411" y="194502"/>
                      <a:pt x="329261" y="200532"/>
                      <a:pt x="334492" y="207856"/>
                    </a:cubicBezTo>
                    <a:cubicBezTo>
                      <a:pt x="337793" y="212478"/>
                      <a:pt x="339392" y="218110"/>
                      <a:pt x="342112" y="223096"/>
                    </a:cubicBezTo>
                    <a:cubicBezTo>
                      <a:pt x="350473" y="238425"/>
                      <a:pt x="350033" y="233959"/>
                      <a:pt x="357352" y="251036"/>
                    </a:cubicBezTo>
                    <a:cubicBezTo>
                      <a:pt x="360202" y="257685"/>
                      <a:pt x="361941" y="264788"/>
                      <a:pt x="364972" y="271356"/>
                    </a:cubicBezTo>
                    <a:cubicBezTo>
                      <a:pt x="367041" y="275838"/>
                      <a:pt x="370587" y="279545"/>
                      <a:pt x="372592" y="284056"/>
                    </a:cubicBezTo>
                    <a:cubicBezTo>
                      <a:pt x="377381" y="294832"/>
                      <a:pt x="385292" y="317076"/>
                      <a:pt x="385292" y="317076"/>
                    </a:cubicBezTo>
                    <a:cubicBezTo>
                      <a:pt x="386139" y="322156"/>
                      <a:pt x="386911" y="327249"/>
                      <a:pt x="387832" y="332316"/>
                    </a:cubicBezTo>
                    <a:cubicBezTo>
                      <a:pt x="388604" y="336564"/>
                      <a:pt x="389716" y="340749"/>
                      <a:pt x="390372" y="345016"/>
                    </a:cubicBezTo>
                    <a:cubicBezTo>
                      <a:pt x="391410" y="351763"/>
                      <a:pt x="391947" y="358579"/>
                      <a:pt x="392912" y="365336"/>
                    </a:cubicBezTo>
                    <a:cubicBezTo>
                      <a:pt x="398009" y="401013"/>
                      <a:pt x="393135" y="355086"/>
                      <a:pt x="397992" y="408516"/>
                    </a:cubicBezTo>
                    <a:cubicBezTo>
                      <a:pt x="400706" y="479067"/>
                      <a:pt x="402080" y="471594"/>
                      <a:pt x="397992" y="543136"/>
                    </a:cubicBezTo>
                    <a:cubicBezTo>
                      <a:pt x="397603" y="549951"/>
                      <a:pt x="396673" y="556740"/>
                      <a:pt x="395452" y="563456"/>
                    </a:cubicBezTo>
                    <a:cubicBezTo>
                      <a:pt x="394973" y="566090"/>
                      <a:pt x="393561" y="568479"/>
                      <a:pt x="392912" y="571076"/>
                    </a:cubicBezTo>
                    <a:cubicBezTo>
                      <a:pt x="391865" y="575264"/>
                      <a:pt x="391082" y="579518"/>
                      <a:pt x="390372" y="583776"/>
                    </a:cubicBezTo>
                    <a:cubicBezTo>
                      <a:pt x="388763" y="593428"/>
                      <a:pt x="387046" y="613287"/>
                      <a:pt x="382752" y="621876"/>
                    </a:cubicBezTo>
                    <a:cubicBezTo>
                      <a:pt x="381059" y="625263"/>
                      <a:pt x="379001" y="628491"/>
                      <a:pt x="377672" y="632036"/>
                    </a:cubicBezTo>
                    <a:cubicBezTo>
                      <a:pt x="367297" y="659703"/>
                      <a:pt x="384195" y="624069"/>
                      <a:pt x="370052" y="652356"/>
                    </a:cubicBezTo>
                    <a:cubicBezTo>
                      <a:pt x="345485" y="633930"/>
                      <a:pt x="371665" y="651893"/>
                      <a:pt x="352272" y="642196"/>
                    </a:cubicBezTo>
                    <a:cubicBezTo>
                      <a:pt x="342812" y="637466"/>
                      <a:pt x="345458" y="636518"/>
                      <a:pt x="337032" y="629496"/>
                    </a:cubicBezTo>
                    <a:cubicBezTo>
                      <a:pt x="322634" y="617497"/>
                      <a:pt x="336642" y="631758"/>
                      <a:pt x="319252" y="619336"/>
                    </a:cubicBezTo>
                    <a:cubicBezTo>
                      <a:pt x="316329" y="617248"/>
                      <a:pt x="314467" y="613921"/>
                      <a:pt x="311632" y="611716"/>
                    </a:cubicBezTo>
                    <a:cubicBezTo>
                      <a:pt x="299323" y="602143"/>
                      <a:pt x="296801" y="603184"/>
                      <a:pt x="286232" y="593936"/>
                    </a:cubicBezTo>
                    <a:cubicBezTo>
                      <a:pt x="282628" y="590782"/>
                      <a:pt x="279812" y="586768"/>
                      <a:pt x="276072" y="583776"/>
                    </a:cubicBezTo>
                    <a:cubicBezTo>
                      <a:pt x="271304" y="579962"/>
                      <a:pt x="265600" y="577430"/>
                      <a:pt x="260832" y="573616"/>
                    </a:cubicBezTo>
                    <a:cubicBezTo>
                      <a:pt x="257092" y="570624"/>
                      <a:pt x="254252" y="566638"/>
                      <a:pt x="250672" y="563456"/>
                    </a:cubicBezTo>
                    <a:cubicBezTo>
                      <a:pt x="246620" y="559854"/>
                      <a:pt x="242002" y="556923"/>
                      <a:pt x="237972" y="553296"/>
                    </a:cubicBezTo>
                    <a:cubicBezTo>
                      <a:pt x="222524" y="539393"/>
                      <a:pt x="226975" y="541359"/>
                      <a:pt x="212572" y="525356"/>
                    </a:cubicBezTo>
                    <a:cubicBezTo>
                      <a:pt x="209368" y="521796"/>
                      <a:pt x="205286" y="519028"/>
                      <a:pt x="202412" y="515196"/>
                    </a:cubicBezTo>
                    <a:cubicBezTo>
                      <a:pt x="197620" y="508806"/>
                      <a:pt x="194582" y="501207"/>
                      <a:pt x="189712" y="494876"/>
                    </a:cubicBezTo>
                    <a:cubicBezTo>
                      <a:pt x="186062" y="490131"/>
                      <a:pt x="180552" y="487004"/>
                      <a:pt x="177012" y="482176"/>
                    </a:cubicBezTo>
                    <a:cubicBezTo>
                      <a:pt x="171173" y="474214"/>
                      <a:pt x="165439" y="465944"/>
                      <a:pt x="161772" y="456776"/>
                    </a:cubicBezTo>
                    <a:cubicBezTo>
                      <a:pt x="156392" y="443327"/>
                      <a:pt x="157377" y="443833"/>
                      <a:pt x="149072" y="431376"/>
                    </a:cubicBezTo>
                    <a:cubicBezTo>
                      <a:pt x="145032" y="425316"/>
                      <a:pt x="140282" y="419741"/>
                      <a:pt x="136372" y="413596"/>
                    </a:cubicBezTo>
                    <a:cubicBezTo>
                      <a:pt x="104494" y="363502"/>
                      <a:pt x="122754" y="391555"/>
                      <a:pt x="103352" y="355176"/>
                    </a:cubicBezTo>
                    <a:cubicBezTo>
                      <a:pt x="100140" y="349153"/>
                      <a:pt x="95928" y="343650"/>
                      <a:pt x="93192" y="337396"/>
                    </a:cubicBezTo>
                    <a:cubicBezTo>
                      <a:pt x="86066" y="321109"/>
                      <a:pt x="86825" y="318032"/>
                      <a:pt x="83032" y="304376"/>
                    </a:cubicBezTo>
                    <a:cubicBezTo>
                      <a:pt x="79733" y="292498"/>
                      <a:pt x="76259" y="280669"/>
                      <a:pt x="72872" y="268816"/>
                    </a:cubicBezTo>
                    <a:cubicBezTo>
                      <a:pt x="71179" y="262889"/>
                      <a:pt x="69129" y="257053"/>
                      <a:pt x="67792" y="251036"/>
                    </a:cubicBezTo>
                    <a:cubicBezTo>
                      <a:pt x="66099" y="243416"/>
                      <a:pt x="64243" y="235830"/>
                      <a:pt x="62712" y="228176"/>
                    </a:cubicBezTo>
                    <a:cubicBezTo>
                      <a:pt x="61702" y="223126"/>
                      <a:pt x="61182" y="217986"/>
                      <a:pt x="60172" y="212936"/>
                    </a:cubicBezTo>
                    <a:cubicBezTo>
                      <a:pt x="59487" y="209513"/>
                      <a:pt x="58256" y="206211"/>
                      <a:pt x="57632" y="202776"/>
                    </a:cubicBezTo>
                    <a:cubicBezTo>
                      <a:pt x="54670" y="186487"/>
                      <a:pt x="54296" y="170794"/>
                      <a:pt x="50012" y="154516"/>
                    </a:cubicBezTo>
                    <a:cubicBezTo>
                      <a:pt x="35671" y="100020"/>
                      <a:pt x="43865" y="121545"/>
                      <a:pt x="29692" y="88476"/>
                    </a:cubicBezTo>
                    <a:cubicBezTo>
                      <a:pt x="21509" y="44836"/>
                      <a:pt x="29717" y="59304"/>
                      <a:pt x="16992" y="40216"/>
                    </a:cubicBezTo>
                    <a:cubicBezTo>
                      <a:pt x="13631" y="26770"/>
                      <a:pt x="-5868" y="7196"/>
                      <a:pt x="1752" y="2116"/>
                    </a:cubicBezTo>
                    <a:close/>
                  </a:path>
                </a:pathLst>
              </a:custGeom>
              <a:pattFill prst="pct40">
                <a:fgClr>
                  <a:srgbClr val="DD907E"/>
                </a:fgClr>
                <a:bgClr>
                  <a:schemeClr val="accent5"/>
                </a:bgClr>
              </a:pattFill>
              <a:ln>
                <a:solidFill>
                  <a:srgbClr val="BD7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Freeform: Shape 11">
                <a:extLst>
                  <a:ext uri="{FF2B5EF4-FFF2-40B4-BE49-F238E27FC236}">
                    <a16:creationId xmlns:a16="http://schemas.microsoft.com/office/drawing/2014/main" id="{019664FC-65F8-B43F-B9F3-FCE0A020BFCD}"/>
                  </a:ext>
                </a:extLst>
              </p:cNvPr>
              <p:cNvSpPr/>
              <p:nvPr/>
            </p:nvSpPr>
            <p:spPr>
              <a:xfrm>
                <a:off x="7805420" y="4493260"/>
                <a:ext cx="58420" cy="20320"/>
              </a:xfrm>
              <a:custGeom>
                <a:avLst/>
                <a:gdLst>
                  <a:gd name="connsiteX0" fmla="*/ 0 w 58420"/>
                  <a:gd name="connsiteY0" fmla="*/ 20320 h 20320"/>
                  <a:gd name="connsiteX1" fmla="*/ 35560 w 58420"/>
                  <a:gd name="connsiteY1" fmla="*/ 5080 h 20320"/>
                  <a:gd name="connsiteX2" fmla="*/ 58420 w 58420"/>
                  <a:gd name="connsiteY2" fmla="*/ 0 h 20320"/>
                </a:gdLst>
                <a:ahLst/>
                <a:cxnLst>
                  <a:cxn ang="0">
                    <a:pos x="connsiteX0" y="connsiteY0"/>
                  </a:cxn>
                  <a:cxn ang="0">
                    <a:pos x="connsiteX1" y="connsiteY1"/>
                  </a:cxn>
                  <a:cxn ang="0">
                    <a:pos x="connsiteX2" y="connsiteY2"/>
                  </a:cxn>
                </a:cxnLst>
                <a:rect l="l" t="t" r="r" b="b"/>
                <a:pathLst>
                  <a:path w="58420" h="20320">
                    <a:moveTo>
                      <a:pt x="0" y="20320"/>
                    </a:moveTo>
                    <a:cubicBezTo>
                      <a:pt x="12534" y="12800"/>
                      <a:pt x="19493" y="7375"/>
                      <a:pt x="35560" y="5080"/>
                    </a:cubicBezTo>
                    <a:cubicBezTo>
                      <a:pt x="55214" y="2272"/>
                      <a:pt x="47985" y="5217"/>
                      <a:pt x="58420" y="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Freeform: Shape 12">
                <a:extLst>
                  <a:ext uri="{FF2B5EF4-FFF2-40B4-BE49-F238E27FC236}">
                    <a16:creationId xmlns:a16="http://schemas.microsoft.com/office/drawing/2014/main" id="{C21C8FA7-B22B-17C1-CE88-F0FC57CAA67F}"/>
                  </a:ext>
                </a:extLst>
              </p:cNvPr>
              <p:cNvSpPr/>
              <p:nvPr/>
            </p:nvSpPr>
            <p:spPr>
              <a:xfrm>
                <a:off x="7575907" y="4597400"/>
                <a:ext cx="23773" cy="9326"/>
              </a:xfrm>
              <a:custGeom>
                <a:avLst/>
                <a:gdLst>
                  <a:gd name="connsiteX0" fmla="*/ 23773 w 23773"/>
                  <a:gd name="connsiteY0" fmla="*/ 0 h 9326"/>
                  <a:gd name="connsiteX1" fmla="*/ 3453 w 23773"/>
                  <a:gd name="connsiteY1" fmla="*/ 7620 h 9326"/>
                  <a:gd name="connsiteX2" fmla="*/ 23773 w 23773"/>
                  <a:gd name="connsiteY2" fmla="*/ 0 h 9326"/>
                </a:gdLst>
                <a:ahLst/>
                <a:cxnLst>
                  <a:cxn ang="0">
                    <a:pos x="connsiteX0" y="connsiteY0"/>
                  </a:cxn>
                  <a:cxn ang="0">
                    <a:pos x="connsiteX1" y="connsiteY1"/>
                  </a:cxn>
                  <a:cxn ang="0">
                    <a:pos x="connsiteX2" y="connsiteY2"/>
                  </a:cxn>
                </a:cxnLst>
                <a:rect l="l" t="t" r="r" b="b"/>
                <a:pathLst>
                  <a:path w="23773" h="9326">
                    <a:moveTo>
                      <a:pt x="23773" y="0"/>
                    </a:moveTo>
                    <a:cubicBezTo>
                      <a:pt x="23773" y="0"/>
                      <a:pt x="10039" y="4627"/>
                      <a:pt x="3453" y="7620"/>
                    </a:cubicBezTo>
                    <a:cubicBezTo>
                      <a:pt x="-10823" y="14109"/>
                      <a:pt x="23773" y="0"/>
                      <a:pt x="23773" y="0"/>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Freeform: Shape 13">
                <a:extLst>
                  <a:ext uri="{FF2B5EF4-FFF2-40B4-BE49-F238E27FC236}">
                    <a16:creationId xmlns:a16="http://schemas.microsoft.com/office/drawing/2014/main" id="{37D2D2B8-FBE7-37F7-44A9-33A0EE1907B5}"/>
                  </a:ext>
                </a:extLst>
              </p:cNvPr>
              <p:cNvSpPr/>
              <p:nvPr/>
            </p:nvSpPr>
            <p:spPr>
              <a:xfrm>
                <a:off x="7665157" y="4346939"/>
                <a:ext cx="25396" cy="21967"/>
              </a:xfrm>
              <a:custGeom>
                <a:avLst/>
                <a:gdLst>
                  <a:gd name="connsiteX0" fmla="*/ 563 w 25396"/>
                  <a:gd name="connsiteY0" fmla="*/ 21861 h 21967"/>
                  <a:gd name="connsiteX1" fmla="*/ 8183 w 25396"/>
                  <a:gd name="connsiteY1" fmla="*/ 9161 h 21967"/>
                  <a:gd name="connsiteX2" fmla="*/ 15803 w 25396"/>
                  <a:gd name="connsiteY2" fmla="*/ 6621 h 21967"/>
                  <a:gd name="connsiteX3" fmla="*/ 23423 w 25396"/>
                  <a:gd name="connsiteY3" fmla="*/ 1541 h 21967"/>
                  <a:gd name="connsiteX4" fmla="*/ 563 w 25396"/>
                  <a:gd name="connsiteY4" fmla="*/ 21861 h 2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6" h="21967">
                    <a:moveTo>
                      <a:pt x="563" y="21861"/>
                    </a:moveTo>
                    <a:cubicBezTo>
                      <a:pt x="-1977" y="23131"/>
                      <a:pt x="4692" y="12652"/>
                      <a:pt x="8183" y="9161"/>
                    </a:cubicBezTo>
                    <a:cubicBezTo>
                      <a:pt x="10076" y="7268"/>
                      <a:pt x="13408" y="7818"/>
                      <a:pt x="15803" y="6621"/>
                    </a:cubicBezTo>
                    <a:cubicBezTo>
                      <a:pt x="18533" y="5256"/>
                      <a:pt x="21078" y="3495"/>
                      <a:pt x="23423" y="1541"/>
                    </a:cubicBezTo>
                    <a:cubicBezTo>
                      <a:pt x="33285" y="-6678"/>
                      <a:pt x="3103" y="20591"/>
                      <a:pt x="563" y="21861"/>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Freeform: Shape 14">
                <a:extLst>
                  <a:ext uri="{FF2B5EF4-FFF2-40B4-BE49-F238E27FC236}">
                    <a16:creationId xmlns:a16="http://schemas.microsoft.com/office/drawing/2014/main" id="{65D233B7-1E5B-108C-3656-BF712C407B41}"/>
                  </a:ext>
                </a:extLst>
              </p:cNvPr>
              <p:cNvSpPr/>
              <p:nvPr/>
            </p:nvSpPr>
            <p:spPr>
              <a:xfrm>
                <a:off x="7518400" y="4424680"/>
                <a:ext cx="40640" cy="0"/>
              </a:xfrm>
              <a:custGeom>
                <a:avLst/>
                <a:gdLst>
                  <a:gd name="connsiteX0" fmla="*/ 40640 w 40640"/>
                  <a:gd name="connsiteY0" fmla="*/ 0 h 0"/>
                  <a:gd name="connsiteX1" fmla="*/ 0 w 40640"/>
                  <a:gd name="connsiteY1" fmla="*/ 0 h 0"/>
                </a:gdLst>
                <a:ahLst/>
                <a:cxnLst>
                  <a:cxn ang="0">
                    <a:pos x="connsiteX0" y="connsiteY0"/>
                  </a:cxn>
                  <a:cxn ang="0">
                    <a:pos x="connsiteX1" y="connsiteY1"/>
                  </a:cxn>
                </a:cxnLst>
                <a:rect l="l" t="t" r="r" b="b"/>
                <a:pathLst>
                  <a:path w="40640">
                    <a:moveTo>
                      <a:pt x="40640" y="0"/>
                    </a:moveTo>
                    <a:lnTo>
                      <a:pt x="0" y="0"/>
                    </a:ln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Freeform: Shape 15">
                <a:extLst>
                  <a:ext uri="{FF2B5EF4-FFF2-40B4-BE49-F238E27FC236}">
                    <a16:creationId xmlns:a16="http://schemas.microsoft.com/office/drawing/2014/main" id="{6DCEFA42-F050-9C30-F94A-E6ABA76C8890}"/>
                  </a:ext>
                </a:extLst>
              </p:cNvPr>
              <p:cNvSpPr/>
              <p:nvPr/>
            </p:nvSpPr>
            <p:spPr>
              <a:xfrm>
                <a:off x="7874000" y="4716780"/>
                <a:ext cx="86360" cy="2630"/>
              </a:xfrm>
              <a:custGeom>
                <a:avLst/>
                <a:gdLst>
                  <a:gd name="connsiteX0" fmla="*/ 0 w 86360"/>
                  <a:gd name="connsiteY0" fmla="*/ 2540 h 2630"/>
                  <a:gd name="connsiteX1" fmla="*/ 12700 w 86360"/>
                  <a:gd name="connsiteY1" fmla="*/ 0 h 2630"/>
                  <a:gd name="connsiteX2" fmla="*/ 68580 w 86360"/>
                  <a:gd name="connsiteY2" fmla="*/ 2540 h 2630"/>
                  <a:gd name="connsiteX3" fmla="*/ 86360 w 86360"/>
                  <a:gd name="connsiteY3" fmla="*/ 2540 h 2630"/>
                </a:gdLst>
                <a:ahLst/>
                <a:cxnLst>
                  <a:cxn ang="0">
                    <a:pos x="connsiteX0" y="connsiteY0"/>
                  </a:cxn>
                  <a:cxn ang="0">
                    <a:pos x="connsiteX1" y="connsiteY1"/>
                  </a:cxn>
                  <a:cxn ang="0">
                    <a:pos x="connsiteX2" y="connsiteY2"/>
                  </a:cxn>
                  <a:cxn ang="0">
                    <a:pos x="connsiteX3" y="connsiteY3"/>
                  </a:cxn>
                </a:cxnLst>
                <a:rect l="l" t="t" r="r" b="b"/>
                <a:pathLst>
                  <a:path w="86360" h="2630">
                    <a:moveTo>
                      <a:pt x="0" y="2540"/>
                    </a:moveTo>
                    <a:cubicBezTo>
                      <a:pt x="4233" y="1693"/>
                      <a:pt x="8383" y="0"/>
                      <a:pt x="12700" y="0"/>
                    </a:cubicBezTo>
                    <a:cubicBezTo>
                      <a:pt x="31346" y="0"/>
                      <a:pt x="49945" y="1897"/>
                      <a:pt x="68580" y="2540"/>
                    </a:cubicBezTo>
                    <a:cubicBezTo>
                      <a:pt x="74503" y="2744"/>
                      <a:pt x="80433" y="2540"/>
                      <a:pt x="86360" y="254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Freeform: Shape 16">
                <a:extLst>
                  <a:ext uri="{FF2B5EF4-FFF2-40B4-BE49-F238E27FC236}">
                    <a16:creationId xmlns:a16="http://schemas.microsoft.com/office/drawing/2014/main" id="{3D3FC707-796A-1777-3F07-853F3CC4D4F3}"/>
                  </a:ext>
                </a:extLst>
              </p:cNvPr>
              <p:cNvSpPr/>
              <p:nvPr/>
            </p:nvSpPr>
            <p:spPr>
              <a:xfrm>
                <a:off x="7682157" y="4774873"/>
                <a:ext cx="29654" cy="23664"/>
              </a:xfrm>
              <a:custGeom>
                <a:avLst/>
                <a:gdLst>
                  <a:gd name="connsiteX0" fmla="*/ 29283 w 29654"/>
                  <a:gd name="connsiteY0" fmla="*/ 327 h 23664"/>
                  <a:gd name="connsiteX1" fmla="*/ 16583 w 29654"/>
                  <a:gd name="connsiteY1" fmla="*/ 10487 h 23664"/>
                  <a:gd name="connsiteX2" fmla="*/ 1343 w 29654"/>
                  <a:gd name="connsiteY2" fmla="*/ 23187 h 23664"/>
                  <a:gd name="connsiteX3" fmla="*/ 29283 w 29654"/>
                  <a:gd name="connsiteY3" fmla="*/ 327 h 23664"/>
                </a:gdLst>
                <a:ahLst/>
                <a:cxnLst>
                  <a:cxn ang="0">
                    <a:pos x="connsiteX0" y="connsiteY0"/>
                  </a:cxn>
                  <a:cxn ang="0">
                    <a:pos x="connsiteX1" y="connsiteY1"/>
                  </a:cxn>
                  <a:cxn ang="0">
                    <a:pos x="connsiteX2" y="connsiteY2"/>
                  </a:cxn>
                  <a:cxn ang="0">
                    <a:pos x="connsiteX3" y="connsiteY3"/>
                  </a:cxn>
                </a:cxnLst>
                <a:rect l="l" t="t" r="r" b="b"/>
                <a:pathLst>
                  <a:path w="29654" h="23664">
                    <a:moveTo>
                      <a:pt x="29283" y="327"/>
                    </a:moveTo>
                    <a:cubicBezTo>
                      <a:pt x="31823" y="-1790"/>
                      <a:pt x="20663" y="6917"/>
                      <a:pt x="16583" y="10487"/>
                    </a:cubicBezTo>
                    <a:cubicBezTo>
                      <a:pt x="9093" y="17041"/>
                      <a:pt x="10007" y="18855"/>
                      <a:pt x="1343" y="23187"/>
                    </a:cubicBezTo>
                    <a:cubicBezTo>
                      <a:pt x="-7080" y="27399"/>
                      <a:pt x="26743" y="2444"/>
                      <a:pt x="29283" y="327"/>
                    </a:cubicBezTo>
                    <a:close/>
                  </a:path>
                </a:pathLst>
              </a:custGeom>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5B8D930C-14DD-5CD2-2D3C-DA62829F089B}"/>
                  </a:ext>
                </a:extLst>
              </p:cNvPr>
              <p:cNvSpPr/>
              <p:nvPr/>
            </p:nvSpPr>
            <p:spPr>
              <a:xfrm>
                <a:off x="7881620" y="4874260"/>
                <a:ext cx="137160" cy="281940"/>
              </a:xfrm>
              <a:custGeom>
                <a:avLst/>
                <a:gdLst>
                  <a:gd name="connsiteX0" fmla="*/ 0 w 137160"/>
                  <a:gd name="connsiteY0" fmla="*/ 0 h 281940"/>
                  <a:gd name="connsiteX1" fmla="*/ 17780 w 137160"/>
                  <a:gd name="connsiteY1" fmla="*/ 27940 h 281940"/>
                  <a:gd name="connsiteX2" fmla="*/ 25400 w 137160"/>
                  <a:gd name="connsiteY2" fmla="*/ 40640 h 281940"/>
                  <a:gd name="connsiteX3" fmla="*/ 53340 w 137160"/>
                  <a:gd name="connsiteY3" fmla="*/ 63500 h 281940"/>
                  <a:gd name="connsiteX4" fmla="*/ 71120 w 137160"/>
                  <a:gd name="connsiteY4" fmla="*/ 83820 h 281940"/>
                  <a:gd name="connsiteX5" fmla="*/ 78740 w 137160"/>
                  <a:gd name="connsiteY5" fmla="*/ 99060 h 281940"/>
                  <a:gd name="connsiteX6" fmla="*/ 86360 w 137160"/>
                  <a:gd name="connsiteY6" fmla="*/ 109220 h 281940"/>
                  <a:gd name="connsiteX7" fmla="*/ 93980 w 137160"/>
                  <a:gd name="connsiteY7" fmla="*/ 127000 h 281940"/>
                  <a:gd name="connsiteX8" fmla="*/ 96520 w 137160"/>
                  <a:gd name="connsiteY8" fmla="*/ 139700 h 281940"/>
                  <a:gd name="connsiteX9" fmla="*/ 101600 w 137160"/>
                  <a:gd name="connsiteY9" fmla="*/ 162560 h 281940"/>
                  <a:gd name="connsiteX10" fmla="*/ 104140 w 137160"/>
                  <a:gd name="connsiteY10" fmla="*/ 180340 h 281940"/>
                  <a:gd name="connsiteX11" fmla="*/ 111760 w 137160"/>
                  <a:gd name="connsiteY11" fmla="*/ 187960 h 281940"/>
                  <a:gd name="connsiteX12" fmla="*/ 116840 w 137160"/>
                  <a:gd name="connsiteY12" fmla="*/ 195580 h 281940"/>
                  <a:gd name="connsiteX13" fmla="*/ 124460 w 137160"/>
                  <a:gd name="connsiteY13" fmla="*/ 203200 h 281940"/>
                  <a:gd name="connsiteX14" fmla="*/ 137160 w 137160"/>
                  <a:gd name="connsiteY14" fmla="*/ 228600 h 281940"/>
                  <a:gd name="connsiteX15" fmla="*/ 134620 w 137160"/>
                  <a:gd name="connsiteY15" fmla="*/ 264160 h 281940"/>
                  <a:gd name="connsiteX16" fmla="*/ 132080 w 137160"/>
                  <a:gd name="connsiteY16" fmla="*/ 271780 h 281940"/>
                  <a:gd name="connsiteX17" fmla="*/ 121920 w 137160"/>
                  <a:gd name="connsiteY17" fmla="*/ 28194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60" h="281940">
                    <a:moveTo>
                      <a:pt x="0" y="0"/>
                    </a:moveTo>
                    <a:cubicBezTo>
                      <a:pt x="9211" y="23028"/>
                      <a:pt x="-268" y="3123"/>
                      <a:pt x="17780" y="27940"/>
                    </a:cubicBezTo>
                    <a:cubicBezTo>
                      <a:pt x="20684" y="31933"/>
                      <a:pt x="21909" y="37149"/>
                      <a:pt x="25400" y="40640"/>
                    </a:cubicBezTo>
                    <a:cubicBezTo>
                      <a:pt x="33909" y="49149"/>
                      <a:pt x="46665" y="53488"/>
                      <a:pt x="53340" y="63500"/>
                    </a:cubicBezTo>
                    <a:cubicBezTo>
                      <a:pt x="65193" y="81280"/>
                      <a:pt x="58420" y="75353"/>
                      <a:pt x="71120" y="83820"/>
                    </a:cubicBezTo>
                    <a:cubicBezTo>
                      <a:pt x="73660" y="88900"/>
                      <a:pt x="75818" y="94190"/>
                      <a:pt x="78740" y="99060"/>
                    </a:cubicBezTo>
                    <a:cubicBezTo>
                      <a:pt x="80918" y="102690"/>
                      <a:pt x="84116" y="105630"/>
                      <a:pt x="86360" y="109220"/>
                    </a:cubicBezTo>
                    <a:cubicBezTo>
                      <a:pt x="89389" y="114066"/>
                      <a:pt x="92540" y="121239"/>
                      <a:pt x="93980" y="127000"/>
                    </a:cubicBezTo>
                    <a:cubicBezTo>
                      <a:pt x="95027" y="131188"/>
                      <a:pt x="95583" y="135486"/>
                      <a:pt x="96520" y="139700"/>
                    </a:cubicBezTo>
                    <a:cubicBezTo>
                      <a:pt x="99564" y="153400"/>
                      <a:pt x="99046" y="147239"/>
                      <a:pt x="101600" y="162560"/>
                    </a:cubicBezTo>
                    <a:cubicBezTo>
                      <a:pt x="102584" y="168465"/>
                      <a:pt x="101917" y="174781"/>
                      <a:pt x="104140" y="180340"/>
                    </a:cubicBezTo>
                    <a:cubicBezTo>
                      <a:pt x="105474" y="183675"/>
                      <a:pt x="109460" y="185200"/>
                      <a:pt x="111760" y="187960"/>
                    </a:cubicBezTo>
                    <a:cubicBezTo>
                      <a:pt x="113714" y="190305"/>
                      <a:pt x="114886" y="193235"/>
                      <a:pt x="116840" y="195580"/>
                    </a:cubicBezTo>
                    <a:cubicBezTo>
                      <a:pt x="119140" y="198340"/>
                      <a:pt x="122305" y="200326"/>
                      <a:pt x="124460" y="203200"/>
                    </a:cubicBezTo>
                    <a:cubicBezTo>
                      <a:pt x="131578" y="212691"/>
                      <a:pt x="132876" y="217890"/>
                      <a:pt x="137160" y="228600"/>
                    </a:cubicBezTo>
                    <a:cubicBezTo>
                      <a:pt x="136313" y="240453"/>
                      <a:pt x="136008" y="252358"/>
                      <a:pt x="134620" y="264160"/>
                    </a:cubicBezTo>
                    <a:cubicBezTo>
                      <a:pt x="134307" y="266819"/>
                      <a:pt x="133973" y="269887"/>
                      <a:pt x="132080" y="271780"/>
                    </a:cubicBezTo>
                    <a:cubicBezTo>
                      <a:pt x="120405" y="283455"/>
                      <a:pt x="121920" y="270463"/>
                      <a:pt x="121920" y="281940"/>
                    </a:cubicBezTo>
                  </a:path>
                </a:pathLst>
              </a:cu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3" name="Freeform: Shape 22">
              <a:extLst>
                <a:ext uri="{FF2B5EF4-FFF2-40B4-BE49-F238E27FC236}">
                  <a16:creationId xmlns:a16="http://schemas.microsoft.com/office/drawing/2014/main" id="{94EE1D0E-C08B-B096-5DAF-7662509B384D}"/>
                </a:ext>
              </a:extLst>
            </p:cNvPr>
            <p:cNvSpPr/>
            <p:nvPr/>
          </p:nvSpPr>
          <p:spPr>
            <a:xfrm>
              <a:off x="8210550" y="4925256"/>
              <a:ext cx="300990" cy="115374"/>
            </a:xfrm>
            <a:custGeom>
              <a:avLst/>
              <a:gdLst>
                <a:gd name="connsiteX0" fmla="*/ 0 w 300990"/>
                <a:gd name="connsiteY0" fmla="*/ 115374 h 115374"/>
                <a:gd name="connsiteX1" fmla="*/ 26670 w 300990"/>
                <a:gd name="connsiteY1" fmla="*/ 84894 h 115374"/>
                <a:gd name="connsiteX2" fmla="*/ 41910 w 300990"/>
                <a:gd name="connsiteY2" fmla="*/ 69654 h 115374"/>
                <a:gd name="connsiteX3" fmla="*/ 87630 w 300990"/>
                <a:gd name="connsiteY3" fmla="*/ 42984 h 115374"/>
                <a:gd name="connsiteX4" fmla="*/ 102870 w 300990"/>
                <a:gd name="connsiteY4" fmla="*/ 31554 h 115374"/>
                <a:gd name="connsiteX5" fmla="*/ 140970 w 300990"/>
                <a:gd name="connsiteY5" fmla="*/ 20124 h 115374"/>
                <a:gd name="connsiteX6" fmla="*/ 152400 w 300990"/>
                <a:gd name="connsiteY6" fmla="*/ 8694 h 115374"/>
                <a:gd name="connsiteX7" fmla="*/ 186690 w 300990"/>
                <a:gd name="connsiteY7" fmla="*/ 4884 h 115374"/>
                <a:gd name="connsiteX8" fmla="*/ 300990 w 300990"/>
                <a:gd name="connsiteY8" fmla="*/ 1074 h 11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990" h="115374">
                  <a:moveTo>
                    <a:pt x="0" y="115374"/>
                  </a:moveTo>
                  <a:cubicBezTo>
                    <a:pt x="18594" y="84384"/>
                    <a:pt x="2164" y="106337"/>
                    <a:pt x="26670" y="84894"/>
                  </a:cubicBezTo>
                  <a:cubicBezTo>
                    <a:pt x="32077" y="80163"/>
                    <a:pt x="35990" y="73724"/>
                    <a:pt x="41910" y="69654"/>
                  </a:cubicBezTo>
                  <a:cubicBezTo>
                    <a:pt x="56449" y="59659"/>
                    <a:pt x="73515" y="53570"/>
                    <a:pt x="87630" y="42984"/>
                  </a:cubicBezTo>
                  <a:cubicBezTo>
                    <a:pt x="92710" y="39174"/>
                    <a:pt x="97319" y="34638"/>
                    <a:pt x="102870" y="31554"/>
                  </a:cubicBezTo>
                  <a:cubicBezTo>
                    <a:pt x="116968" y="23722"/>
                    <a:pt x="125596" y="23199"/>
                    <a:pt x="140970" y="20124"/>
                  </a:cubicBezTo>
                  <a:cubicBezTo>
                    <a:pt x="144780" y="16314"/>
                    <a:pt x="147288" y="10398"/>
                    <a:pt x="152400" y="8694"/>
                  </a:cubicBezTo>
                  <a:cubicBezTo>
                    <a:pt x="163310" y="5057"/>
                    <a:pt x="175278" y="6310"/>
                    <a:pt x="186690" y="4884"/>
                  </a:cubicBezTo>
                  <a:cubicBezTo>
                    <a:pt x="250217" y="-3057"/>
                    <a:pt x="178550" y="1074"/>
                    <a:pt x="300990" y="1074"/>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Freeform: Shape 23">
              <a:extLst>
                <a:ext uri="{FF2B5EF4-FFF2-40B4-BE49-F238E27FC236}">
                  <a16:creationId xmlns:a16="http://schemas.microsoft.com/office/drawing/2014/main" id="{1E72FBC7-268F-94FD-50CB-DCE1995F66EB}"/>
                </a:ext>
              </a:extLst>
            </p:cNvPr>
            <p:cNvSpPr/>
            <p:nvPr/>
          </p:nvSpPr>
          <p:spPr>
            <a:xfrm>
              <a:off x="8012430" y="4651600"/>
              <a:ext cx="464820" cy="145190"/>
            </a:xfrm>
            <a:custGeom>
              <a:avLst/>
              <a:gdLst>
                <a:gd name="connsiteX0" fmla="*/ 0 w 464820"/>
                <a:gd name="connsiteY0" fmla="*/ 145190 h 145190"/>
                <a:gd name="connsiteX1" fmla="*/ 102870 w 464820"/>
                <a:gd name="connsiteY1" fmla="*/ 72800 h 145190"/>
                <a:gd name="connsiteX2" fmla="*/ 144780 w 464820"/>
                <a:gd name="connsiteY2" fmla="*/ 57560 h 145190"/>
                <a:gd name="connsiteX3" fmla="*/ 171450 w 464820"/>
                <a:gd name="connsiteY3" fmla="*/ 46130 h 145190"/>
                <a:gd name="connsiteX4" fmla="*/ 198120 w 464820"/>
                <a:gd name="connsiteY4" fmla="*/ 38510 h 145190"/>
                <a:gd name="connsiteX5" fmla="*/ 228600 w 464820"/>
                <a:gd name="connsiteY5" fmla="*/ 27080 h 145190"/>
                <a:gd name="connsiteX6" fmla="*/ 255270 w 464820"/>
                <a:gd name="connsiteY6" fmla="*/ 19460 h 145190"/>
                <a:gd name="connsiteX7" fmla="*/ 278130 w 464820"/>
                <a:gd name="connsiteY7" fmla="*/ 11840 h 145190"/>
                <a:gd name="connsiteX8" fmla="*/ 342900 w 464820"/>
                <a:gd name="connsiteY8" fmla="*/ 8030 h 145190"/>
                <a:gd name="connsiteX9" fmla="*/ 381000 w 464820"/>
                <a:gd name="connsiteY9" fmla="*/ 4220 h 145190"/>
                <a:gd name="connsiteX10" fmla="*/ 403860 w 464820"/>
                <a:gd name="connsiteY10" fmla="*/ 410 h 145190"/>
                <a:gd name="connsiteX11" fmla="*/ 464820 w 464820"/>
                <a:gd name="connsiteY11" fmla="*/ 410 h 14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820" h="145190">
                  <a:moveTo>
                    <a:pt x="0" y="145190"/>
                  </a:moveTo>
                  <a:cubicBezTo>
                    <a:pt x="29863" y="120305"/>
                    <a:pt x="71551" y="84189"/>
                    <a:pt x="102870" y="72800"/>
                  </a:cubicBezTo>
                  <a:cubicBezTo>
                    <a:pt x="116840" y="67720"/>
                    <a:pt x="130926" y="62948"/>
                    <a:pt x="144780" y="57560"/>
                  </a:cubicBezTo>
                  <a:cubicBezTo>
                    <a:pt x="153794" y="54054"/>
                    <a:pt x="162341" y="49383"/>
                    <a:pt x="171450" y="46130"/>
                  </a:cubicBezTo>
                  <a:cubicBezTo>
                    <a:pt x="180157" y="43020"/>
                    <a:pt x="189349" y="41434"/>
                    <a:pt x="198120" y="38510"/>
                  </a:cubicBezTo>
                  <a:cubicBezTo>
                    <a:pt x="208414" y="35079"/>
                    <a:pt x="218306" y="30511"/>
                    <a:pt x="228600" y="27080"/>
                  </a:cubicBezTo>
                  <a:cubicBezTo>
                    <a:pt x="237371" y="24156"/>
                    <a:pt x="246433" y="22179"/>
                    <a:pt x="255270" y="19460"/>
                  </a:cubicBezTo>
                  <a:cubicBezTo>
                    <a:pt x="262947" y="17098"/>
                    <a:pt x="270165" y="12879"/>
                    <a:pt x="278130" y="11840"/>
                  </a:cubicBezTo>
                  <a:cubicBezTo>
                    <a:pt x="299576" y="9043"/>
                    <a:pt x="321332" y="9628"/>
                    <a:pt x="342900" y="8030"/>
                  </a:cubicBezTo>
                  <a:cubicBezTo>
                    <a:pt x="355628" y="7087"/>
                    <a:pt x="368335" y="5803"/>
                    <a:pt x="381000" y="4220"/>
                  </a:cubicBezTo>
                  <a:cubicBezTo>
                    <a:pt x="388665" y="3262"/>
                    <a:pt x="396143" y="761"/>
                    <a:pt x="403860" y="410"/>
                  </a:cubicBezTo>
                  <a:cubicBezTo>
                    <a:pt x="424159" y="-513"/>
                    <a:pt x="444500" y="410"/>
                    <a:pt x="464820" y="410"/>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Freeform: Shape 24">
              <a:extLst>
                <a:ext uri="{FF2B5EF4-FFF2-40B4-BE49-F238E27FC236}">
                  <a16:creationId xmlns:a16="http://schemas.microsoft.com/office/drawing/2014/main" id="{504FFC5E-60A6-0E67-CA78-2B9F9DE5F852}"/>
                </a:ext>
              </a:extLst>
            </p:cNvPr>
            <p:cNvSpPr/>
            <p:nvPr/>
          </p:nvSpPr>
          <p:spPr>
            <a:xfrm>
              <a:off x="7917180" y="4366260"/>
              <a:ext cx="365760" cy="175260"/>
            </a:xfrm>
            <a:custGeom>
              <a:avLst/>
              <a:gdLst>
                <a:gd name="connsiteX0" fmla="*/ 0 w 365760"/>
                <a:gd name="connsiteY0" fmla="*/ 175260 h 175260"/>
                <a:gd name="connsiteX1" fmla="*/ 60960 w 365760"/>
                <a:gd name="connsiteY1" fmla="*/ 160020 h 175260"/>
                <a:gd name="connsiteX2" fmla="*/ 106680 w 365760"/>
                <a:gd name="connsiteY2" fmla="*/ 140970 h 175260"/>
                <a:gd name="connsiteX3" fmla="*/ 125730 w 365760"/>
                <a:gd name="connsiteY3" fmla="*/ 133350 h 175260"/>
                <a:gd name="connsiteX4" fmla="*/ 198120 w 365760"/>
                <a:gd name="connsiteY4" fmla="*/ 106680 h 175260"/>
                <a:gd name="connsiteX5" fmla="*/ 220980 w 365760"/>
                <a:gd name="connsiteY5" fmla="*/ 99060 h 175260"/>
                <a:gd name="connsiteX6" fmla="*/ 304800 w 365760"/>
                <a:gd name="connsiteY6" fmla="*/ 53340 h 175260"/>
                <a:gd name="connsiteX7" fmla="*/ 335280 w 365760"/>
                <a:gd name="connsiteY7" fmla="*/ 34290 h 175260"/>
                <a:gd name="connsiteX8" fmla="*/ 358140 w 365760"/>
                <a:gd name="connsiteY8" fmla="*/ 11430 h 175260"/>
                <a:gd name="connsiteX9" fmla="*/ 365760 w 365760"/>
                <a:gd name="connsiteY9" fmla="*/ 0 h 175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760" h="175260">
                  <a:moveTo>
                    <a:pt x="0" y="175260"/>
                  </a:moveTo>
                  <a:cubicBezTo>
                    <a:pt x="20320" y="170180"/>
                    <a:pt x="41626" y="168076"/>
                    <a:pt x="60960" y="160020"/>
                  </a:cubicBezTo>
                  <a:lnTo>
                    <a:pt x="106680" y="140970"/>
                  </a:lnTo>
                  <a:cubicBezTo>
                    <a:pt x="113004" y="138366"/>
                    <a:pt x="119242" y="135513"/>
                    <a:pt x="125730" y="133350"/>
                  </a:cubicBezTo>
                  <a:cubicBezTo>
                    <a:pt x="199044" y="108912"/>
                    <a:pt x="119262" y="136252"/>
                    <a:pt x="198120" y="106680"/>
                  </a:cubicBezTo>
                  <a:cubicBezTo>
                    <a:pt x="205641" y="103860"/>
                    <a:pt x="213640" y="102322"/>
                    <a:pt x="220980" y="99060"/>
                  </a:cubicBezTo>
                  <a:cubicBezTo>
                    <a:pt x="230389" y="94878"/>
                    <a:pt x="295167" y="62973"/>
                    <a:pt x="304800" y="53340"/>
                  </a:cubicBezTo>
                  <a:cubicBezTo>
                    <a:pt x="321066" y="37074"/>
                    <a:pt x="311227" y="43911"/>
                    <a:pt x="335280" y="34290"/>
                  </a:cubicBezTo>
                  <a:cubicBezTo>
                    <a:pt x="342900" y="26670"/>
                    <a:pt x="352162" y="20396"/>
                    <a:pt x="358140" y="11430"/>
                  </a:cubicBezTo>
                  <a:lnTo>
                    <a:pt x="365760" y="0"/>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Freeform: Shape 25">
              <a:extLst>
                <a:ext uri="{FF2B5EF4-FFF2-40B4-BE49-F238E27FC236}">
                  <a16:creationId xmlns:a16="http://schemas.microsoft.com/office/drawing/2014/main" id="{8B656956-315E-D0F5-321D-F47A385241D0}"/>
                </a:ext>
              </a:extLst>
            </p:cNvPr>
            <p:cNvSpPr/>
            <p:nvPr/>
          </p:nvSpPr>
          <p:spPr>
            <a:xfrm>
              <a:off x="7860030" y="4221480"/>
              <a:ext cx="182880" cy="95250"/>
            </a:xfrm>
            <a:custGeom>
              <a:avLst/>
              <a:gdLst>
                <a:gd name="connsiteX0" fmla="*/ 0 w 182880"/>
                <a:gd name="connsiteY0" fmla="*/ 95250 h 95250"/>
                <a:gd name="connsiteX1" fmla="*/ 110490 w 182880"/>
                <a:gd name="connsiteY1" fmla="*/ 53340 h 95250"/>
                <a:gd name="connsiteX2" fmla="*/ 125730 w 182880"/>
                <a:gd name="connsiteY2" fmla="*/ 41910 h 95250"/>
                <a:gd name="connsiteX3" fmla="*/ 163830 w 182880"/>
                <a:gd name="connsiteY3" fmla="*/ 22860 h 95250"/>
                <a:gd name="connsiteX4" fmla="*/ 171450 w 182880"/>
                <a:gd name="connsiteY4" fmla="*/ 11430 h 95250"/>
                <a:gd name="connsiteX5" fmla="*/ 182880 w 182880"/>
                <a:gd name="connsiteY5"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 h="95250">
                  <a:moveTo>
                    <a:pt x="0" y="95250"/>
                  </a:moveTo>
                  <a:cubicBezTo>
                    <a:pt x="62879" y="83460"/>
                    <a:pt x="59420" y="91643"/>
                    <a:pt x="110490" y="53340"/>
                  </a:cubicBezTo>
                  <a:cubicBezTo>
                    <a:pt x="115570" y="49530"/>
                    <a:pt x="120217" y="45060"/>
                    <a:pt x="125730" y="41910"/>
                  </a:cubicBezTo>
                  <a:cubicBezTo>
                    <a:pt x="138058" y="34865"/>
                    <a:pt x="163830" y="22860"/>
                    <a:pt x="163830" y="22860"/>
                  </a:cubicBezTo>
                  <a:cubicBezTo>
                    <a:pt x="166370" y="19050"/>
                    <a:pt x="168519" y="14948"/>
                    <a:pt x="171450" y="11430"/>
                  </a:cubicBezTo>
                  <a:cubicBezTo>
                    <a:pt x="174899" y="7291"/>
                    <a:pt x="182880" y="0"/>
                    <a:pt x="182880" y="0"/>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7" name="Rectangle 26">
            <a:extLst>
              <a:ext uri="{FF2B5EF4-FFF2-40B4-BE49-F238E27FC236}">
                <a16:creationId xmlns:a16="http://schemas.microsoft.com/office/drawing/2014/main" id="{60AF21C4-70D3-B63A-422E-FB1EA4822EA9}"/>
              </a:ext>
            </a:extLst>
          </p:cNvPr>
          <p:cNvSpPr/>
          <p:nvPr/>
        </p:nvSpPr>
        <p:spPr>
          <a:xfrm>
            <a:off x="4975668" y="2155335"/>
            <a:ext cx="5121457" cy="3793022"/>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t>(you are about to perform an intimate examination and see an intimate area)</a:t>
            </a:r>
          </a:p>
          <a:p>
            <a:pPr algn="ctr"/>
            <a:endParaRPr lang="en-GB" noProof="0"/>
          </a:p>
          <a:p>
            <a:pPr algn="ctr"/>
            <a:r>
              <a:rPr lang="en-GB" noProof="0"/>
              <a:t>(click here to view)</a:t>
            </a:r>
          </a:p>
        </p:txBody>
      </p:sp>
      <p:sp>
        <p:nvSpPr>
          <p:cNvPr id="2" name="Title 1">
            <a:extLst>
              <a:ext uri="{FF2B5EF4-FFF2-40B4-BE49-F238E27FC236}">
                <a16:creationId xmlns:a16="http://schemas.microsoft.com/office/drawing/2014/main" id="{4A67630C-A5FA-904E-6E97-B044973C9FBB}"/>
              </a:ext>
            </a:extLst>
          </p:cNvPr>
          <p:cNvSpPr>
            <a:spLocks noGrp="1"/>
          </p:cNvSpPr>
          <p:nvPr>
            <p:ph type="title"/>
          </p:nvPr>
        </p:nvSpPr>
        <p:spPr/>
        <p:txBody>
          <a:bodyPr/>
          <a:lstStyle/>
          <a:p>
            <a:r>
              <a:rPr lang="en-GB" noProof="0"/>
              <a:t>6 Poor suture locations</a:t>
            </a:r>
          </a:p>
        </p:txBody>
      </p:sp>
      <p:sp>
        <p:nvSpPr>
          <p:cNvPr id="3" name="Content Placeholder 2">
            <a:extLst>
              <a:ext uri="{FF2B5EF4-FFF2-40B4-BE49-F238E27FC236}">
                <a16:creationId xmlns:a16="http://schemas.microsoft.com/office/drawing/2014/main" id="{8F62C612-0A2D-C9DE-26AF-0B61DBA62A56}"/>
              </a:ext>
            </a:extLst>
          </p:cNvPr>
          <p:cNvSpPr>
            <a:spLocks noGrp="1"/>
          </p:cNvSpPr>
          <p:nvPr>
            <p:ph sz="half" idx="1"/>
          </p:nvPr>
        </p:nvSpPr>
        <p:spPr/>
        <p:txBody>
          <a:bodyPr/>
          <a:lstStyle/>
          <a:p>
            <a:r>
              <a:rPr lang="en-GB" noProof="0"/>
              <a:t>Your supervisor advises you that it would be better to both avoid the previous suture areas (which will have weaker tissue) and to add more sutures than previously (as the tissue is likely to be more fragile generally, such as due to infection).</a:t>
            </a:r>
          </a:p>
        </p:txBody>
      </p:sp>
      <p:sp>
        <p:nvSpPr>
          <p:cNvPr id="5" name="Action Button: Get Information 4">
            <a:hlinkClick r:id="rId3" action="ppaction://hlinksldjump" highlightClick="1"/>
            <a:extLst>
              <a:ext uri="{FF2B5EF4-FFF2-40B4-BE49-F238E27FC236}">
                <a16:creationId xmlns:a16="http://schemas.microsoft.com/office/drawing/2014/main" id="{8278EE58-6910-3BD7-8339-E04F0ECCDE8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4" action="ppaction://hlinksldjump" highlightClick="1"/>
            <a:extLst>
              <a:ext uri="{FF2B5EF4-FFF2-40B4-BE49-F238E27FC236}">
                <a16:creationId xmlns:a16="http://schemas.microsoft.com/office/drawing/2014/main" id="{6E6EA72E-931C-2E82-C522-035A6A4FBA9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5"/>
            <a:extLst>
              <a:ext uri="{FF2B5EF4-FFF2-40B4-BE49-F238E27FC236}">
                <a16:creationId xmlns:a16="http://schemas.microsoft.com/office/drawing/2014/main" id="{AC659CEA-B0FF-8E35-D1C5-0D33F6F1FA2B}"/>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
        <p:nvSpPr>
          <p:cNvPr id="8" name="Action Button: Go Forward or Next 7">
            <a:hlinkClick r:id="rId6" action="ppaction://hlinksldjump"/>
            <a:extLst>
              <a:ext uri="{FF2B5EF4-FFF2-40B4-BE49-F238E27FC236}">
                <a16:creationId xmlns:a16="http://schemas.microsoft.com/office/drawing/2014/main" id="{627091B7-9543-3570-9C2C-4D32B5E8A453}"/>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8579298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7"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7479-B7AE-11DA-F8BD-CA5A0570E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2C6CC-7D27-1CB2-2F65-FE5FBFF5961D}"/>
              </a:ext>
            </a:extLst>
          </p:cNvPr>
          <p:cNvSpPr>
            <a:spLocks noGrp="1"/>
          </p:cNvSpPr>
          <p:nvPr>
            <p:ph type="title"/>
          </p:nvPr>
        </p:nvSpPr>
        <p:spPr/>
        <p:txBody>
          <a:bodyPr/>
          <a:lstStyle/>
          <a:p>
            <a:r>
              <a:rPr lang="en-GB" noProof="0"/>
              <a:t>6 Suturing method</a:t>
            </a:r>
          </a:p>
        </p:txBody>
      </p:sp>
      <p:sp>
        <p:nvSpPr>
          <p:cNvPr id="3" name="Content Placeholder 2">
            <a:extLst>
              <a:ext uri="{FF2B5EF4-FFF2-40B4-BE49-F238E27FC236}">
                <a16:creationId xmlns:a16="http://schemas.microsoft.com/office/drawing/2014/main" id="{80430E88-5767-CD50-0D45-256851573F8F}"/>
              </a:ext>
            </a:extLst>
          </p:cNvPr>
          <p:cNvSpPr>
            <a:spLocks noGrp="1"/>
          </p:cNvSpPr>
          <p:nvPr>
            <p:ph sz="half" idx="1"/>
          </p:nvPr>
        </p:nvSpPr>
        <p:spPr/>
        <p:txBody>
          <a:bodyPr/>
          <a:lstStyle/>
          <a:p>
            <a:r>
              <a:rPr lang="en-GB" noProof="0"/>
              <a:t>Your supervisor asks what suturing method you will be using.</a:t>
            </a:r>
          </a:p>
        </p:txBody>
      </p:sp>
      <p:sp>
        <p:nvSpPr>
          <p:cNvPr id="4" name="Content Placeholder 3">
            <a:extLst>
              <a:ext uri="{FF2B5EF4-FFF2-40B4-BE49-F238E27FC236}">
                <a16:creationId xmlns:a16="http://schemas.microsoft.com/office/drawing/2014/main" id="{C348C10B-C1BD-D52B-5041-41041143F98B}"/>
              </a:ext>
            </a:extLst>
          </p:cNvPr>
          <p:cNvSpPr>
            <a:spLocks noGrp="1"/>
          </p:cNvSpPr>
          <p:nvPr>
            <p:ph sz="half" idx="2"/>
          </p:nvPr>
        </p:nvSpPr>
        <p:spPr/>
        <p:txBody>
          <a:bodyPr/>
          <a:lstStyle/>
          <a:p>
            <a:pPr marL="0" indent="0">
              <a:buNone/>
            </a:pPr>
            <a:r>
              <a:rPr lang="en-GB" b="1" noProof="0"/>
              <a:t>What suturing method should you use?</a:t>
            </a:r>
          </a:p>
          <a:p>
            <a:r>
              <a:rPr lang="en-GB" noProof="0">
                <a:hlinkClick r:id="rId2" action="ppaction://hlinksldjump"/>
              </a:rPr>
              <a:t>Horizontal mattress</a:t>
            </a:r>
            <a:endParaRPr lang="en-GB" noProof="0"/>
          </a:p>
          <a:p>
            <a:r>
              <a:rPr lang="en-GB" noProof="0">
                <a:hlinkClick r:id="rId2" action="ppaction://hlinksldjump"/>
              </a:rPr>
              <a:t>Running subcutaneous</a:t>
            </a:r>
            <a:endParaRPr lang="en-GB" noProof="0"/>
          </a:p>
          <a:p>
            <a:r>
              <a:rPr lang="en-GB" noProof="0">
                <a:hlinkClick r:id="rId2" action="ppaction://hlinksldjump"/>
              </a:rPr>
              <a:t>Simple continuous</a:t>
            </a:r>
            <a:endParaRPr lang="en-GB" noProof="0"/>
          </a:p>
          <a:p>
            <a:r>
              <a:rPr lang="en-GB" noProof="0">
                <a:hlinkClick r:id="rId3" action="ppaction://hlinksldjump"/>
              </a:rPr>
              <a:t>Simple interrupted </a:t>
            </a:r>
            <a:endParaRPr lang="en-GB" noProof="0"/>
          </a:p>
          <a:p>
            <a:r>
              <a:rPr lang="en-GB" noProof="0">
                <a:hlinkClick r:id="rId2" action="ppaction://hlinksldjump"/>
              </a:rPr>
              <a:t>Vertical mattress</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112CB206-1221-F274-7141-FE2C78BF07F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0931242D-1A80-22CB-7E82-9E5AAAAF608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62C28FFD-753E-AE19-CA0B-389A6F21C04C}"/>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Tree>
    <p:extLst>
      <p:ext uri="{BB962C8B-B14F-4D97-AF65-F5344CB8AC3E}">
        <p14:creationId xmlns:p14="http://schemas.microsoft.com/office/powerpoint/2010/main" val="39629839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DBF76B1E-AA25-04A2-F35A-CAE8FADB9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13D087-2153-E2A2-AB28-D826F7A51DCA}"/>
              </a:ext>
            </a:extLst>
          </p:cNvPr>
          <p:cNvSpPr>
            <a:spLocks noGrp="1"/>
          </p:cNvSpPr>
          <p:nvPr>
            <p:ph type="title"/>
          </p:nvPr>
        </p:nvSpPr>
        <p:spPr/>
        <p:txBody>
          <a:bodyPr/>
          <a:lstStyle/>
          <a:p>
            <a:r>
              <a:rPr lang="en-GB" noProof="0"/>
              <a:t>6 Good suturing</a:t>
            </a:r>
          </a:p>
        </p:txBody>
      </p:sp>
      <p:sp>
        <p:nvSpPr>
          <p:cNvPr id="3" name="Content Placeholder 2">
            <a:extLst>
              <a:ext uri="{FF2B5EF4-FFF2-40B4-BE49-F238E27FC236}">
                <a16:creationId xmlns:a16="http://schemas.microsoft.com/office/drawing/2014/main" id="{19751CA7-C920-4B76-9768-CA86693915BF}"/>
              </a:ext>
            </a:extLst>
          </p:cNvPr>
          <p:cNvSpPr>
            <a:spLocks noGrp="1"/>
          </p:cNvSpPr>
          <p:nvPr>
            <p:ph sz="half" idx="1"/>
          </p:nvPr>
        </p:nvSpPr>
        <p:spPr/>
        <p:txBody>
          <a:bodyPr/>
          <a:lstStyle/>
          <a:p>
            <a:r>
              <a:rPr lang="en-GB" noProof="0"/>
              <a:t>Simple interrupted suture is one that you are most familiar with, which will be best suited to a fragile wound where you have to prepare for at least one suture to fail.</a:t>
            </a:r>
          </a:p>
          <a:p>
            <a:r>
              <a:rPr lang="en-GB" noProof="0"/>
              <a:t>Lauren’s wound is already less painful, </a:t>
            </a:r>
          </a:p>
        </p:txBody>
      </p:sp>
      <p:sp>
        <p:nvSpPr>
          <p:cNvPr id="5" name="Action Button: Get Information 4">
            <a:hlinkClick r:id="rId2" action="ppaction://hlinksldjump" highlightClick="1"/>
            <a:extLst>
              <a:ext uri="{FF2B5EF4-FFF2-40B4-BE49-F238E27FC236}">
                <a16:creationId xmlns:a16="http://schemas.microsoft.com/office/drawing/2014/main" id="{4C9A1114-DCF8-56E7-7538-BE4B0DA890C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7BA56938-59C1-C3C6-2099-87CA48D41398}"/>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6EBFF3E4-5396-72A5-6125-4F8958211B18}"/>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TextBox 7">
            <a:extLst>
              <a:ext uri="{FF2B5EF4-FFF2-40B4-BE49-F238E27FC236}">
                <a16:creationId xmlns:a16="http://schemas.microsoft.com/office/drawing/2014/main" id="{279B6426-925D-AD7C-A8CD-D440AEE55583}"/>
              </a:ext>
            </a:extLst>
          </p:cNvPr>
          <p:cNvSpPr txBox="1"/>
          <p:nvPr/>
        </p:nvSpPr>
        <p:spPr>
          <a:xfrm>
            <a:off x="447675" y="6200796"/>
            <a:ext cx="8467726" cy="646331"/>
          </a:xfrm>
          <a:prstGeom prst="rect">
            <a:avLst/>
          </a:prstGeom>
          <a:noFill/>
        </p:spPr>
        <p:txBody>
          <a:bodyPr wrap="square" rtlCol="0">
            <a:spAutoFit/>
          </a:bodyPr>
          <a:lstStyle/>
          <a:p>
            <a:r>
              <a:rPr lang="en-GB" b="1" noProof="0"/>
              <a:t>When you are ready, you can go to the summary slides by clicking on the arrow in the corner.</a:t>
            </a:r>
          </a:p>
        </p:txBody>
      </p:sp>
      <p:pic>
        <p:nvPicPr>
          <p:cNvPr id="11" name="Picture 4">
            <a:extLst>
              <a:ext uri="{FF2B5EF4-FFF2-40B4-BE49-F238E27FC236}">
                <a16:creationId xmlns:a16="http://schemas.microsoft.com/office/drawing/2014/main" id="{9F843800-42F0-4EB7-4F30-70A3220C28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68" y="2160589"/>
            <a:ext cx="5121457" cy="3793022"/>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7E103B09-16DF-7502-A776-FEC3E588B29E}"/>
              </a:ext>
            </a:extLst>
          </p:cNvPr>
          <p:cNvGrpSpPr/>
          <p:nvPr/>
        </p:nvGrpSpPr>
        <p:grpSpPr>
          <a:xfrm>
            <a:off x="7925806" y="4201451"/>
            <a:ext cx="501794" cy="835369"/>
            <a:chOff x="7925806" y="4201451"/>
            <a:chExt cx="501794" cy="835369"/>
          </a:xfrm>
        </p:grpSpPr>
        <p:sp>
          <p:nvSpPr>
            <p:cNvPr id="12" name="Freeform: Shape 11">
              <a:extLst>
                <a:ext uri="{FF2B5EF4-FFF2-40B4-BE49-F238E27FC236}">
                  <a16:creationId xmlns:a16="http://schemas.microsoft.com/office/drawing/2014/main" id="{7C0ACDC6-67BC-1214-61A4-A3DC3B69EAD5}"/>
                </a:ext>
              </a:extLst>
            </p:cNvPr>
            <p:cNvSpPr/>
            <p:nvPr/>
          </p:nvSpPr>
          <p:spPr>
            <a:xfrm>
              <a:off x="7959090" y="4274820"/>
              <a:ext cx="407680" cy="762000"/>
            </a:xfrm>
            <a:custGeom>
              <a:avLst/>
              <a:gdLst>
                <a:gd name="connsiteX0" fmla="*/ 0 w 407680"/>
                <a:gd name="connsiteY0" fmla="*/ 0 h 762000"/>
                <a:gd name="connsiteX1" fmla="*/ 64770 w 407680"/>
                <a:gd name="connsiteY1" fmla="*/ 72390 h 762000"/>
                <a:gd name="connsiteX2" fmla="*/ 87630 w 407680"/>
                <a:gd name="connsiteY2" fmla="*/ 91440 h 762000"/>
                <a:gd name="connsiteX3" fmla="*/ 95250 w 407680"/>
                <a:gd name="connsiteY3" fmla="*/ 102870 h 762000"/>
                <a:gd name="connsiteX4" fmla="*/ 121920 w 407680"/>
                <a:gd name="connsiteY4" fmla="*/ 137160 h 762000"/>
                <a:gd name="connsiteX5" fmla="*/ 125730 w 407680"/>
                <a:gd name="connsiteY5" fmla="*/ 148590 h 762000"/>
                <a:gd name="connsiteX6" fmla="*/ 144780 w 407680"/>
                <a:gd name="connsiteY6" fmla="*/ 175260 h 762000"/>
                <a:gd name="connsiteX7" fmla="*/ 163830 w 407680"/>
                <a:gd name="connsiteY7" fmla="*/ 209550 h 762000"/>
                <a:gd name="connsiteX8" fmla="*/ 171450 w 407680"/>
                <a:gd name="connsiteY8" fmla="*/ 224790 h 762000"/>
                <a:gd name="connsiteX9" fmla="*/ 175260 w 407680"/>
                <a:gd name="connsiteY9" fmla="*/ 236220 h 762000"/>
                <a:gd name="connsiteX10" fmla="*/ 186690 w 407680"/>
                <a:gd name="connsiteY10" fmla="*/ 251460 h 762000"/>
                <a:gd name="connsiteX11" fmla="*/ 198120 w 407680"/>
                <a:gd name="connsiteY11" fmla="*/ 270510 h 762000"/>
                <a:gd name="connsiteX12" fmla="*/ 213360 w 407680"/>
                <a:gd name="connsiteY12" fmla="*/ 308610 h 762000"/>
                <a:gd name="connsiteX13" fmla="*/ 217170 w 407680"/>
                <a:gd name="connsiteY13" fmla="*/ 323850 h 762000"/>
                <a:gd name="connsiteX14" fmla="*/ 236220 w 407680"/>
                <a:gd name="connsiteY14" fmla="*/ 354330 h 762000"/>
                <a:gd name="connsiteX15" fmla="*/ 251460 w 407680"/>
                <a:gd name="connsiteY15" fmla="*/ 392430 h 762000"/>
                <a:gd name="connsiteX16" fmla="*/ 262890 w 407680"/>
                <a:gd name="connsiteY16" fmla="*/ 415290 h 762000"/>
                <a:gd name="connsiteX17" fmla="*/ 266700 w 407680"/>
                <a:gd name="connsiteY17" fmla="*/ 426720 h 762000"/>
                <a:gd name="connsiteX18" fmla="*/ 274320 w 407680"/>
                <a:gd name="connsiteY18" fmla="*/ 441960 h 762000"/>
                <a:gd name="connsiteX19" fmla="*/ 281940 w 407680"/>
                <a:gd name="connsiteY19" fmla="*/ 464820 h 762000"/>
                <a:gd name="connsiteX20" fmla="*/ 289560 w 407680"/>
                <a:gd name="connsiteY20" fmla="*/ 480060 h 762000"/>
                <a:gd name="connsiteX21" fmla="*/ 297180 w 407680"/>
                <a:gd name="connsiteY21" fmla="*/ 502920 h 762000"/>
                <a:gd name="connsiteX22" fmla="*/ 300990 w 407680"/>
                <a:gd name="connsiteY22" fmla="*/ 533400 h 762000"/>
                <a:gd name="connsiteX23" fmla="*/ 308610 w 407680"/>
                <a:gd name="connsiteY23" fmla="*/ 544830 h 762000"/>
                <a:gd name="connsiteX24" fmla="*/ 316230 w 407680"/>
                <a:gd name="connsiteY24" fmla="*/ 571500 h 762000"/>
                <a:gd name="connsiteX25" fmla="*/ 331470 w 407680"/>
                <a:gd name="connsiteY25" fmla="*/ 601980 h 762000"/>
                <a:gd name="connsiteX26" fmla="*/ 342900 w 407680"/>
                <a:gd name="connsiteY26" fmla="*/ 628650 h 762000"/>
                <a:gd name="connsiteX27" fmla="*/ 350520 w 407680"/>
                <a:gd name="connsiteY27" fmla="*/ 640080 h 762000"/>
                <a:gd name="connsiteX28" fmla="*/ 365760 w 407680"/>
                <a:gd name="connsiteY28" fmla="*/ 666750 h 762000"/>
                <a:gd name="connsiteX29" fmla="*/ 369570 w 407680"/>
                <a:gd name="connsiteY29" fmla="*/ 678180 h 762000"/>
                <a:gd name="connsiteX30" fmla="*/ 388620 w 407680"/>
                <a:gd name="connsiteY30" fmla="*/ 704850 h 762000"/>
                <a:gd name="connsiteX31" fmla="*/ 396240 w 407680"/>
                <a:gd name="connsiteY31" fmla="*/ 727710 h 762000"/>
                <a:gd name="connsiteX32" fmla="*/ 403860 w 407680"/>
                <a:gd name="connsiteY32" fmla="*/ 746760 h 762000"/>
                <a:gd name="connsiteX33" fmla="*/ 407670 w 407680"/>
                <a:gd name="connsiteY33" fmla="*/ 7620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7680" h="762000">
                  <a:moveTo>
                    <a:pt x="0" y="0"/>
                  </a:moveTo>
                  <a:cubicBezTo>
                    <a:pt x="22149" y="27686"/>
                    <a:pt x="37296" y="49495"/>
                    <a:pt x="64770" y="72390"/>
                  </a:cubicBezTo>
                  <a:cubicBezTo>
                    <a:pt x="72390" y="78740"/>
                    <a:pt x="80616" y="84426"/>
                    <a:pt x="87630" y="91440"/>
                  </a:cubicBezTo>
                  <a:cubicBezTo>
                    <a:pt x="90868" y="94678"/>
                    <a:pt x="92503" y="99207"/>
                    <a:pt x="95250" y="102870"/>
                  </a:cubicBezTo>
                  <a:cubicBezTo>
                    <a:pt x="103938" y="114454"/>
                    <a:pt x="121920" y="137160"/>
                    <a:pt x="121920" y="137160"/>
                  </a:cubicBezTo>
                  <a:cubicBezTo>
                    <a:pt x="123190" y="140970"/>
                    <a:pt x="123934" y="144998"/>
                    <a:pt x="125730" y="148590"/>
                  </a:cubicBezTo>
                  <a:cubicBezTo>
                    <a:pt x="128516" y="154161"/>
                    <a:pt x="142191" y="171808"/>
                    <a:pt x="144780" y="175260"/>
                  </a:cubicBezTo>
                  <a:cubicBezTo>
                    <a:pt x="155316" y="206868"/>
                    <a:pt x="137628" y="157147"/>
                    <a:pt x="163830" y="209550"/>
                  </a:cubicBezTo>
                  <a:cubicBezTo>
                    <a:pt x="166370" y="214630"/>
                    <a:pt x="169213" y="219570"/>
                    <a:pt x="171450" y="224790"/>
                  </a:cubicBezTo>
                  <a:cubicBezTo>
                    <a:pt x="173032" y="228481"/>
                    <a:pt x="173267" y="232733"/>
                    <a:pt x="175260" y="236220"/>
                  </a:cubicBezTo>
                  <a:cubicBezTo>
                    <a:pt x="178410" y="241733"/>
                    <a:pt x="183168" y="246176"/>
                    <a:pt x="186690" y="251460"/>
                  </a:cubicBezTo>
                  <a:cubicBezTo>
                    <a:pt x="190798" y="257622"/>
                    <a:pt x="194524" y="264037"/>
                    <a:pt x="198120" y="270510"/>
                  </a:cubicBezTo>
                  <a:cubicBezTo>
                    <a:pt x="205286" y="283409"/>
                    <a:pt x="209665" y="293832"/>
                    <a:pt x="213360" y="308610"/>
                  </a:cubicBezTo>
                  <a:cubicBezTo>
                    <a:pt x="214630" y="313690"/>
                    <a:pt x="215331" y="318947"/>
                    <a:pt x="217170" y="323850"/>
                  </a:cubicBezTo>
                  <a:cubicBezTo>
                    <a:pt x="224410" y="343157"/>
                    <a:pt x="224982" y="336349"/>
                    <a:pt x="236220" y="354330"/>
                  </a:cubicBezTo>
                  <a:cubicBezTo>
                    <a:pt x="244229" y="367144"/>
                    <a:pt x="246574" y="377773"/>
                    <a:pt x="251460" y="392430"/>
                  </a:cubicBezTo>
                  <a:cubicBezTo>
                    <a:pt x="261037" y="421160"/>
                    <a:pt x="248118" y="385747"/>
                    <a:pt x="262890" y="415290"/>
                  </a:cubicBezTo>
                  <a:cubicBezTo>
                    <a:pt x="264686" y="418882"/>
                    <a:pt x="265118" y="423029"/>
                    <a:pt x="266700" y="426720"/>
                  </a:cubicBezTo>
                  <a:cubicBezTo>
                    <a:pt x="268937" y="431940"/>
                    <a:pt x="272211" y="436687"/>
                    <a:pt x="274320" y="441960"/>
                  </a:cubicBezTo>
                  <a:cubicBezTo>
                    <a:pt x="277303" y="449418"/>
                    <a:pt x="278957" y="457362"/>
                    <a:pt x="281940" y="464820"/>
                  </a:cubicBezTo>
                  <a:cubicBezTo>
                    <a:pt x="284049" y="470093"/>
                    <a:pt x="287451" y="474787"/>
                    <a:pt x="289560" y="480060"/>
                  </a:cubicBezTo>
                  <a:cubicBezTo>
                    <a:pt x="292543" y="487518"/>
                    <a:pt x="297180" y="502920"/>
                    <a:pt x="297180" y="502920"/>
                  </a:cubicBezTo>
                  <a:cubicBezTo>
                    <a:pt x="298450" y="513080"/>
                    <a:pt x="298296" y="523522"/>
                    <a:pt x="300990" y="533400"/>
                  </a:cubicBezTo>
                  <a:cubicBezTo>
                    <a:pt x="302195" y="537818"/>
                    <a:pt x="306562" y="540734"/>
                    <a:pt x="308610" y="544830"/>
                  </a:cubicBezTo>
                  <a:cubicBezTo>
                    <a:pt x="315088" y="557786"/>
                    <a:pt x="310126" y="556851"/>
                    <a:pt x="316230" y="571500"/>
                  </a:cubicBezTo>
                  <a:cubicBezTo>
                    <a:pt x="320599" y="581985"/>
                    <a:pt x="326995" y="591539"/>
                    <a:pt x="331470" y="601980"/>
                  </a:cubicBezTo>
                  <a:cubicBezTo>
                    <a:pt x="335280" y="610870"/>
                    <a:pt x="338575" y="619999"/>
                    <a:pt x="342900" y="628650"/>
                  </a:cubicBezTo>
                  <a:cubicBezTo>
                    <a:pt x="344948" y="632746"/>
                    <a:pt x="348472" y="635984"/>
                    <a:pt x="350520" y="640080"/>
                  </a:cubicBezTo>
                  <a:cubicBezTo>
                    <a:pt x="365065" y="669170"/>
                    <a:pt x="338122" y="629899"/>
                    <a:pt x="365760" y="666750"/>
                  </a:cubicBezTo>
                  <a:cubicBezTo>
                    <a:pt x="367030" y="670560"/>
                    <a:pt x="367774" y="674588"/>
                    <a:pt x="369570" y="678180"/>
                  </a:cubicBezTo>
                  <a:cubicBezTo>
                    <a:pt x="372356" y="683751"/>
                    <a:pt x="386031" y="701398"/>
                    <a:pt x="388620" y="704850"/>
                  </a:cubicBezTo>
                  <a:cubicBezTo>
                    <a:pt x="391160" y="712470"/>
                    <a:pt x="393495" y="720161"/>
                    <a:pt x="396240" y="727710"/>
                  </a:cubicBezTo>
                  <a:cubicBezTo>
                    <a:pt x="398577" y="734137"/>
                    <a:pt x="401459" y="740356"/>
                    <a:pt x="403860" y="746760"/>
                  </a:cubicBezTo>
                  <a:cubicBezTo>
                    <a:pt x="408072" y="757991"/>
                    <a:pt x="407670" y="754618"/>
                    <a:pt x="407670" y="762000"/>
                  </a:cubicBezTo>
                </a:path>
              </a:pathLst>
            </a:cu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Freeform: Shape 12">
              <a:extLst>
                <a:ext uri="{FF2B5EF4-FFF2-40B4-BE49-F238E27FC236}">
                  <a16:creationId xmlns:a16="http://schemas.microsoft.com/office/drawing/2014/main" id="{778D623A-CF2B-61B3-EB67-520756F6A8F2}"/>
                </a:ext>
              </a:extLst>
            </p:cNvPr>
            <p:cNvSpPr/>
            <p:nvPr/>
          </p:nvSpPr>
          <p:spPr>
            <a:xfrm>
              <a:off x="7925806" y="4201451"/>
              <a:ext cx="275526" cy="190500"/>
            </a:xfrm>
            <a:custGeom>
              <a:avLst/>
              <a:gdLst>
                <a:gd name="connsiteX0" fmla="*/ 0 w 275526"/>
                <a:gd name="connsiteY0" fmla="*/ 190500 h 190500"/>
                <a:gd name="connsiteX1" fmla="*/ 45720 w 275526"/>
                <a:gd name="connsiteY1" fmla="*/ 182880 h 190500"/>
                <a:gd name="connsiteX2" fmla="*/ 60960 w 275526"/>
                <a:gd name="connsiteY2" fmla="*/ 179070 h 190500"/>
                <a:gd name="connsiteX3" fmla="*/ 76200 w 275526"/>
                <a:gd name="connsiteY3" fmla="*/ 171450 h 190500"/>
                <a:gd name="connsiteX4" fmla="*/ 118110 w 275526"/>
                <a:gd name="connsiteY4" fmla="*/ 148590 h 190500"/>
                <a:gd name="connsiteX5" fmla="*/ 156210 w 275526"/>
                <a:gd name="connsiteY5" fmla="*/ 121920 h 190500"/>
                <a:gd name="connsiteX6" fmla="*/ 179070 w 275526"/>
                <a:gd name="connsiteY6" fmla="*/ 87630 h 190500"/>
                <a:gd name="connsiteX7" fmla="*/ 186690 w 275526"/>
                <a:gd name="connsiteY7" fmla="*/ 76200 h 190500"/>
                <a:gd name="connsiteX8" fmla="*/ 194310 w 275526"/>
                <a:gd name="connsiteY8" fmla="*/ 64770 h 190500"/>
                <a:gd name="connsiteX9" fmla="*/ 190500 w 275526"/>
                <a:gd name="connsiteY9" fmla="*/ 38100 h 190500"/>
                <a:gd name="connsiteX10" fmla="*/ 186690 w 275526"/>
                <a:gd name="connsiteY10" fmla="*/ 0 h 190500"/>
                <a:gd name="connsiteX11" fmla="*/ 194310 w 275526"/>
                <a:gd name="connsiteY11" fmla="*/ 19050 h 190500"/>
                <a:gd name="connsiteX12" fmla="*/ 209550 w 275526"/>
                <a:gd name="connsiteY12" fmla="*/ 60960 h 190500"/>
                <a:gd name="connsiteX13" fmla="*/ 240030 w 275526"/>
                <a:gd name="connsiteY13" fmla="*/ 45720 h 190500"/>
                <a:gd name="connsiteX14" fmla="*/ 255270 w 275526"/>
                <a:gd name="connsiteY14" fmla="*/ 38100 h 190500"/>
                <a:gd name="connsiteX15" fmla="*/ 274320 w 275526"/>
                <a:gd name="connsiteY15" fmla="*/ 30480 h 190500"/>
                <a:gd name="connsiteX16" fmla="*/ 247650 w 275526"/>
                <a:gd name="connsiteY16" fmla="*/ 34290 h 190500"/>
                <a:gd name="connsiteX17" fmla="*/ 217170 w 275526"/>
                <a:gd name="connsiteY17" fmla="*/ 49530 h 190500"/>
                <a:gd name="connsiteX18" fmla="*/ 186690 w 275526"/>
                <a:gd name="connsiteY18" fmla="*/ 6096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526" h="190500">
                  <a:moveTo>
                    <a:pt x="0" y="190500"/>
                  </a:moveTo>
                  <a:cubicBezTo>
                    <a:pt x="15240" y="187960"/>
                    <a:pt x="30534" y="185727"/>
                    <a:pt x="45720" y="182880"/>
                  </a:cubicBezTo>
                  <a:cubicBezTo>
                    <a:pt x="50867" y="181915"/>
                    <a:pt x="56057" y="180909"/>
                    <a:pt x="60960" y="179070"/>
                  </a:cubicBezTo>
                  <a:cubicBezTo>
                    <a:pt x="66278" y="177076"/>
                    <a:pt x="70980" y="173687"/>
                    <a:pt x="76200" y="171450"/>
                  </a:cubicBezTo>
                  <a:cubicBezTo>
                    <a:pt x="99490" y="161469"/>
                    <a:pt x="82752" y="176877"/>
                    <a:pt x="118110" y="148590"/>
                  </a:cubicBezTo>
                  <a:cubicBezTo>
                    <a:pt x="142943" y="128724"/>
                    <a:pt x="130187" y="137534"/>
                    <a:pt x="156210" y="121920"/>
                  </a:cubicBezTo>
                  <a:lnTo>
                    <a:pt x="179070" y="87630"/>
                  </a:lnTo>
                  <a:lnTo>
                    <a:pt x="186690" y="76200"/>
                  </a:lnTo>
                  <a:lnTo>
                    <a:pt x="194310" y="64770"/>
                  </a:lnTo>
                  <a:cubicBezTo>
                    <a:pt x="193040" y="55880"/>
                    <a:pt x="192382" y="46881"/>
                    <a:pt x="190500" y="38100"/>
                  </a:cubicBezTo>
                  <a:cubicBezTo>
                    <a:pt x="183104" y="3586"/>
                    <a:pt x="179380" y="21931"/>
                    <a:pt x="186690" y="0"/>
                  </a:cubicBezTo>
                  <a:cubicBezTo>
                    <a:pt x="189230" y="6350"/>
                    <a:pt x="192299" y="12513"/>
                    <a:pt x="194310" y="19050"/>
                  </a:cubicBezTo>
                  <a:cubicBezTo>
                    <a:pt x="206782" y="59585"/>
                    <a:pt x="194485" y="38362"/>
                    <a:pt x="209550" y="60960"/>
                  </a:cubicBezTo>
                  <a:lnTo>
                    <a:pt x="240030" y="45720"/>
                  </a:lnTo>
                  <a:cubicBezTo>
                    <a:pt x="245110" y="43180"/>
                    <a:pt x="249997" y="40209"/>
                    <a:pt x="255270" y="38100"/>
                  </a:cubicBezTo>
                  <a:cubicBezTo>
                    <a:pt x="261620" y="35560"/>
                    <a:pt x="280437" y="33539"/>
                    <a:pt x="274320" y="30480"/>
                  </a:cubicBezTo>
                  <a:cubicBezTo>
                    <a:pt x="266288" y="26464"/>
                    <a:pt x="256540" y="33020"/>
                    <a:pt x="247650" y="34290"/>
                  </a:cubicBezTo>
                  <a:cubicBezTo>
                    <a:pt x="237490" y="39370"/>
                    <a:pt x="228190" y="46775"/>
                    <a:pt x="217170" y="49530"/>
                  </a:cubicBezTo>
                  <a:cubicBezTo>
                    <a:pt x="196420" y="54718"/>
                    <a:pt x="206614" y="50998"/>
                    <a:pt x="186690" y="60960"/>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Freeform: Shape 13">
              <a:extLst>
                <a:ext uri="{FF2B5EF4-FFF2-40B4-BE49-F238E27FC236}">
                  <a16:creationId xmlns:a16="http://schemas.microsoft.com/office/drawing/2014/main" id="{AD48EB85-B439-3658-C3F8-5371C179E116}"/>
                </a:ext>
              </a:extLst>
            </p:cNvPr>
            <p:cNvSpPr/>
            <p:nvPr/>
          </p:nvSpPr>
          <p:spPr>
            <a:xfrm>
              <a:off x="8042568" y="4414103"/>
              <a:ext cx="275155" cy="161835"/>
            </a:xfrm>
            <a:custGeom>
              <a:avLst/>
              <a:gdLst>
                <a:gd name="connsiteX0" fmla="*/ 0 w 275155"/>
                <a:gd name="connsiteY0" fmla="*/ 161835 h 161835"/>
                <a:gd name="connsiteX1" fmla="*/ 38100 w 275155"/>
                <a:gd name="connsiteY1" fmla="*/ 158025 h 161835"/>
                <a:gd name="connsiteX2" fmla="*/ 110490 w 275155"/>
                <a:gd name="connsiteY2" fmla="*/ 142785 h 161835"/>
                <a:gd name="connsiteX3" fmla="*/ 140970 w 275155"/>
                <a:gd name="connsiteY3" fmla="*/ 127545 h 161835"/>
                <a:gd name="connsiteX4" fmla="*/ 175260 w 275155"/>
                <a:gd name="connsiteY4" fmla="*/ 104685 h 161835"/>
                <a:gd name="connsiteX5" fmla="*/ 194310 w 275155"/>
                <a:gd name="connsiteY5" fmla="*/ 81825 h 161835"/>
                <a:gd name="connsiteX6" fmla="*/ 201930 w 275155"/>
                <a:gd name="connsiteY6" fmla="*/ 66585 h 161835"/>
                <a:gd name="connsiteX7" fmla="*/ 213360 w 275155"/>
                <a:gd name="connsiteY7" fmla="*/ 55155 h 161835"/>
                <a:gd name="connsiteX8" fmla="*/ 220980 w 275155"/>
                <a:gd name="connsiteY8" fmla="*/ 43725 h 161835"/>
                <a:gd name="connsiteX9" fmla="*/ 217170 w 275155"/>
                <a:gd name="connsiteY9" fmla="*/ 1815 h 161835"/>
                <a:gd name="connsiteX10" fmla="*/ 220980 w 275155"/>
                <a:gd name="connsiteY10" fmla="*/ 28485 h 161835"/>
                <a:gd name="connsiteX11" fmla="*/ 224790 w 275155"/>
                <a:gd name="connsiteY11" fmla="*/ 47535 h 161835"/>
                <a:gd name="connsiteX12" fmla="*/ 262890 w 275155"/>
                <a:gd name="connsiteY12" fmla="*/ 36105 h 161835"/>
                <a:gd name="connsiteX13" fmla="*/ 274320 w 275155"/>
                <a:gd name="connsiteY13" fmla="*/ 32295 h 161835"/>
                <a:gd name="connsiteX14" fmla="*/ 232410 w 275155"/>
                <a:gd name="connsiteY14" fmla="*/ 36105 h 161835"/>
                <a:gd name="connsiteX15" fmla="*/ 224790 w 275155"/>
                <a:gd name="connsiteY15" fmla="*/ 36105 h 16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5155" h="161835">
                  <a:moveTo>
                    <a:pt x="0" y="161835"/>
                  </a:moveTo>
                  <a:cubicBezTo>
                    <a:pt x="12700" y="160565"/>
                    <a:pt x="25497" y="160041"/>
                    <a:pt x="38100" y="158025"/>
                  </a:cubicBezTo>
                  <a:cubicBezTo>
                    <a:pt x="72703" y="152489"/>
                    <a:pt x="83864" y="149441"/>
                    <a:pt x="110490" y="142785"/>
                  </a:cubicBezTo>
                  <a:cubicBezTo>
                    <a:pt x="136971" y="125131"/>
                    <a:pt x="103688" y="146186"/>
                    <a:pt x="140970" y="127545"/>
                  </a:cubicBezTo>
                  <a:cubicBezTo>
                    <a:pt x="151202" y="122429"/>
                    <a:pt x="166326" y="112343"/>
                    <a:pt x="175260" y="104685"/>
                  </a:cubicBezTo>
                  <a:cubicBezTo>
                    <a:pt x="184086" y="97120"/>
                    <a:pt x="188666" y="91702"/>
                    <a:pt x="194310" y="81825"/>
                  </a:cubicBezTo>
                  <a:cubicBezTo>
                    <a:pt x="197128" y="76894"/>
                    <a:pt x="198629" y="71207"/>
                    <a:pt x="201930" y="66585"/>
                  </a:cubicBezTo>
                  <a:cubicBezTo>
                    <a:pt x="205062" y="62200"/>
                    <a:pt x="209911" y="59294"/>
                    <a:pt x="213360" y="55155"/>
                  </a:cubicBezTo>
                  <a:cubicBezTo>
                    <a:pt x="216291" y="51637"/>
                    <a:pt x="218440" y="47535"/>
                    <a:pt x="220980" y="43725"/>
                  </a:cubicBezTo>
                  <a:cubicBezTo>
                    <a:pt x="219710" y="29755"/>
                    <a:pt x="217170" y="15843"/>
                    <a:pt x="217170" y="1815"/>
                  </a:cubicBezTo>
                  <a:cubicBezTo>
                    <a:pt x="217170" y="-7165"/>
                    <a:pt x="219504" y="19627"/>
                    <a:pt x="220980" y="28485"/>
                  </a:cubicBezTo>
                  <a:cubicBezTo>
                    <a:pt x="222045" y="34873"/>
                    <a:pt x="223520" y="41185"/>
                    <a:pt x="224790" y="47535"/>
                  </a:cubicBezTo>
                  <a:cubicBezTo>
                    <a:pt x="258920" y="33883"/>
                    <a:pt x="228548" y="44690"/>
                    <a:pt x="262890" y="36105"/>
                  </a:cubicBezTo>
                  <a:cubicBezTo>
                    <a:pt x="266786" y="35131"/>
                    <a:pt x="278336" y="32295"/>
                    <a:pt x="274320" y="32295"/>
                  </a:cubicBezTo>
                  <a:cubicBezTo>
                    <a:pt x="260292" y="32295"/>
                    <a:pt x="246396" y="35029"/>
                    <a:pt x="232410" y="36105"/>
                  </a:cubicBezTo>
                  <a:cubicBezTo>
                    <a:pt x="229877" y="36300"/>
                    <a:pt x="227330" y="36105"/>
                    <a:pt x="224790" y="36105"/>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Freeform: Shape 14">
              <a:extLst>
                <a:ext uri="{FF2B5EF4-FFF2-40B4-BE49-F238E27FC236}">
                  <a16:creationId xmlns:a16="http://schemas.microsoft.com/office/drawing/2014/main" id="{7CC12750-39B1-0B35-39CF-3802720FDDFC}"/>
                </a:ext>
              </a:extLst>
            </p:cNvPr>
            <p:cNvSpPr/>
            <p:nvPr/>
          </p:nvSpPr>
          <p:spPr>
            <a:xfrm>
              <a:off x="8138160" y="4655189"/>
              <a:ext cx="240645" cy="114931"/>
            </a:xfrm>
            <a:custGeom>
              <a:avLst/>
              <a:gdLst>
                <a:gd name="connsiteX0" fmla="*/ 0 w 240645"/>
                <a:gd name="connsiteY0" fmla="*/ 114931 h 114931"/>
                <a:gd name="connsiteX1" fmla="*/ 60960 w 240645"/>
                <a:gd name="connsiteY1" fmla="*/ 103501 h 114931"/>
                <a:gd name="connsiteX2" fmla="*/ 76200 w 240645"/>
                <a:gd name="connsiteY2" fmla="*/ 95881 h 114931"/>
                <a:gd name="connsiteX3" fmla="*/ 102870 w 240645"/>
                <a:gd name="connsiteY3" fmla="*/ 88261 h 114931"/>
                <a:gd name="connsiteX4" fmla="*/ 125730 w 240645"/>
                <a:gd name="connsiteY4" fmla="*/ 76831 h 114931"/>
                <a:gd name="connsiteX5" fmla="*/ 137160 w 240645"/>
                <a:gd name="connsiteY5" fmla="*/ 69211 h 114931"/>
                <a:gd name="connsiteX6" fmla="*/ 175260 w 240645"/>
                <a:gd name="connsiteY6" fmla="*/ 53971 h 114931"/>
                <a:gd name="connsiteX7" fmla="*/ 194310 w 240645"/>
                <a:gd name="connsiteY7" fmla="*/ 27301 h 114931"/>
                <a:gd name="connsiteX8" fmla="*/ 205740 w 240645"/>
                <a:gd name="connsiteY8" fmla="*/ 19681 h 114931"/>
                <a:gd name="connsiteX9" fmla="*/ 240030 w 240645"/>
                <a:gd name="connsiteY9" fmla="*/ 631 h 114931"/>
                <a:gd name="connsiteX10" fmla="*/ 228600 w 240645"/>
                <a:gd name="connsiteY10" fmla="*/ 4441 h 114931"/>
                <a:gd name="connsiteX11" fmla="*/ 213360 w 240645"/>
                <a:gd name="connsiteY11" fmla="*/ 12061 h 11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0645" h="114931">
                  <a:moveTo>
                    <a:pt x="0" y="114931"/>
                  </a:moveTo>
                  <a:cubicBezTo>
                    <a:pt x="14531" y="113115"/>
                    <a:pt x="47489" y="110237"/>
                    <a:pt x="60960" y="103501"/>
                  </a:cubicBezTo>
                  <a:cubicBezTo>
                    <a:pt x="66040" y="100961"/>
                    <a:pt x="70980" y="98118"/>
                    <a:pt x="76200" y="95881"/>
                  </a:cubicBezTo>
                  <a:cubicBezTo>
                    <a:pt x="114992" y="79256"/>
                    <a:pt x="54535" y="107595"/>
                    <a:pt x="102870" y="88261"/>
                  </a:cubicBezTo>
                  <a:cubicBezTo>
                    <a:pt x="110780" y="85097"/>
                    <a:pt x="118283" y="80968"/>
                    <a:pt x="125730" y="76831"/>
                  </a:cubicBezTo>
                  <a:cubicBezTo>
                    <a:pt x="129733" y="74607"/>
                    <a:pt x="132951" y="71015"/>
                    <a:pt x="137160" y="69211"/>
                  </a:cubicBezTo>
                  <a:cubicBezTo>
                    <a:pt x="166443" y="56661"/>
                    <a:pt x="138315" y="78601"/>
                    <a:pt x="175260" y="53971"/>
                  </a:cubicBezTo>
                  <a:cubicBezTo>
                    <a:pt x="195325" y="40595"/>
                    <a:pt x="179412" y="45179"/>
                    <a:pt x="194310" y="27301"/>
                  </a:cubicBezTo>
                  <a:cubicBezTo>
                    <a:pt x="197241" y="23783"/>
                    <a:pt x="201785" y="21988"/>
                    <a:pt x="205740" y="19681"/>
                  </a:cubicBezTo>
                  <a:cubicBezTo>
                    <a:pt x="217034" y="13093"/>
                    <a:pt x="229151" y="7884"/>
                    <a:pt x="240030" y="631"/>
                  </a:cubicBezTo>
                  <a:cubicBezTo>
                    <a:pt x="243372" y="-1597"/>
                    <a:pt x="232192" y="2645"/>
                    <a:pt x="228600" y="4441"/>
                  </a:cubicBezTo>
                  <a:cubicBezTo>
                    <a:pt x="211951" y="12765"/>
                    <a:pt x="222903" y="12061"/>
                    <a:pt x="213360" y="12061"/>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Freeform: Shape 15">
              <a:extLst>
                <a:ext uri="{FF2B5EF4-FFF2-40B4-BE49-F238E27FC236}">
                  <a16:creationId xmlns:a16="http://schemas.microsoft.com/office/drawing/2014/main" id="{0A8AE61D-9C2D-E89B-479A-60E096E7E245}"/>
                </a:ext>
              </a:extLst>
            </p:cNvPr>
            <p:cNvSpPr/>
            <p:nvPr/>
          </p:nvSpPr>
          <p:spPr>
            <a:xfrm>
              <a:off x="8240267" y="4851108"/>
              <a:ext cx="187333" cy="99060"/>
            </a:xfrm>
            <a:custGeom>
              <a:avLst/>
              <a:gdLst>
                <a:gd name="connsiteX0" fmla="*/ 0 w 187333"/>
                <a:gd name="connsiteY0" fmla="*/ 99060 h 99060"/>
                <a:gd name="connsiteX1" fmla="*/ 125730 w 187333"/>
                <a:gd name="connsiteY1" fmla="*/ 83820 h 99060"/>
                <a:gd name="connsiteX2" fmla="*/ 140970 w 187333"/>
                <a:gd name="connsiteY2" fmla="*/ 72390 h 99060"/>
                <a:gd name="connsiteX3" fmla="*/ 156210 w 187333"/>
                <a:gd name="connsiteY3" fmla="*/ 64770 h 99060"/>
                <a:gd name="connsiteX4" fmla="*/ 160020 w 187333"/>
                <a:gd name="connsiteY4" fmla="*/ 49530 h 99060"/>
                <a:gd name="connsiteX5" fmla="*/ 167640 w 187333"/>
                <a:gd name="connsiteY5" fmla="*/ 0 h 99060"/>
                <a:gd name="connsiteX6" fmla="*/ 171450 w 187333"/>
                <a:gd name="connsiteY6" fmla="*/ 38100 h 99060"/>
                <a:gd name="connsiteX7" fmla="*/ 175260 w 187333"/>
                <a:gd name="connsiteY7" fmla="*/ 60960 h 99060"/>
                <a:gd name="connsiteX8" fmla="*/ 186690 w 187333"/>
                <a:gd name="connsiteY8" fmla="*/ 57150 h 99060"/>
                <a:gd name="connsiteX9" fmla="*/ 167640 w 187333"/>
                <a:gd name="connsiteY9" fmla="*/ 57150 h 99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333" h="99060">
                  <a:moveTo>
                    <a:pt x="0" y="99060"/>
                  </a:moveTo>
                  <a:cubicBezTo>
                    <a:pt x="13273" y="97998"/>
                    <a:pt x="94736" y="96734"/>
                    <a:pt x="125730" y="83820"/>
                  </a:cubicBezTo>
                  <a:cubicBezTo>
                    <a:pt x="131592" y="81378"/>
                    <a:pt x="135585" y="75755"/>
                    <a:pt x="140970" y="72390"/>
                  </a:cubicBezTo>
                  <a:cubicBezTo>
                    <a:pt x="145786" y="69380"/>
                    <a:pt x="151130" y="67310"/>
                    <a:pt x="156210" y="64770"/>
                  </a:cubicBezTo>
                  <a:cubicBezTo>
                    <a:pt x="157480" y="59690"/>
                    <a:pt x="159279" y="54714"/>
                    <a:pt x="160020" y="49530"/>
                  </a:cubicBezTo>
                  <a:cubicBezTo>
                    <a:pt x="167387" y="-2038"/>
                    <a:pt x="158800" y="26519"/>
                    <a:pt x="167640" y="0"/>
                  </a:cubicBezTo>
                  <a:cubicBezTo>
                    <a:pt x="168910" y="12700"/>
                    <a:pt x="169867" y="25435"/>
                    <a:pt x="171450" y="38100"/>
                  </a:cubicBezTo>
                  <a:cubicBezTo>
                    <a:pt x="172408" y="45765"/>
                    <a:pt x="170434" y="54928"/>
                    <a:pt x="175260" y="60960"/>
                  </a:cubicBezTo>
                  <a:cubicBezTo>
                    <a:pt x="177769" y="64096"/>
                    <a:pt x="190282" y="58946"/>
                    <a:pt x="186690" y="57150"/>
                  </a:cubicBezTo>
                  <a:cubicBezTo>
                    <a:pt x="181010" y="54310"/>
                    <a:pt x="173990" y="57150"/>
                    <a:pt x="167640" y="57150"/>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Freeform: Shape 16">
              <a:extLst>
                <a:ext uri="{FF2B5EF4-FFF2-40B4-BE49-F238E27FC236}">
                  <a16:creationId xmlns:a16="http://schemas.microsoft.com/office/drawing/2014/main" id="{63FC5FC5-9B5E-D9D0-5F89-0198E7211780}"/>
                </a:ext>
              </a:extLst>
            </p:cNvPr>
            <p:cNvSpPr/>
            <p:nvPr/>
          </p:nvSpPr>
          <p:spPr>
            <a:xfrm>
              <a:off x="8042568" y="4414103"/>
              <a:ext cx="114300" cy="49530"/>
            </a:xfrm>
            <a:custGeom>
              <a:avLst/>
              <a:gdLst>
                <a:gd name="connsiteX0" fmla="*/ 0 w 114300"/>
                <a:gd name="connsiteY0" fmla="*/ 49530 h 49530"/>
                <a:gd name="connsiteX1" fmla="*/ 49530 w 114300"/>
                <a:gd name="connsiteY1" fmla="*/ 41910 h 49530"/>
                <a:gd name="connsiteX2" fmla="*/ 68580 w 114300"/>
                <a:gd name="connsiteY2" fmla="*/ 30480 h 49530"/>
                <a:gd name="connsiteX3" fmla="*/ 80010 w 114300"/>
                <a:gd name="connsiteY3" fmla="*/ 22860 h 49530"/>
                <a:gd name="connsiteX4" fmla="*/ 95250 w 114300"/>
                <a:gd name="connsiteY4" fmla="*/ 11430 h 49530"/>
                <a:gd name="connsiteX5" fmla="*/ 114300 w 114300"/>
                <a:gd name="connsiteY5" fmla="*/ 0 h 4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49530">
                  <a:moveTo>
                    <a:pt x="0" y="49530"/>
                  </a:moveTo>
                  <a:cubicBezTo>
                    <a:pt x="16510" y="46990"/>
                    <a:pt x="33435" y="46381"/>
                    <a:pt x="49530" y="41910"/>
                  </a:cubicBezTo>
                  <a:cubicBezTo>
                    <a:pt x="56665" y="39928"/>
                    <a:pt x="62300" y="34405"/>
                    <a:pt x="68580" y="30480"/>
                  </a:cubicBezTo>
                  <a:cubicBezTo>
                    <a:pt x="72463" y="28053"/>
                    <a:pt x="76284" y="25522"/>
                    <a:pt x="80010" y="22860"/>
                  </a:cubicBezTo>
                  <a:cubicBezTo>
                    <a:pt x="85177" y="19169"/>
                    <a:pt x="89737" y="14580"/>
                    <a:pt x="95250" y="11430"/>
                  </a:cubicBezTo>
                  <a:cubicBezTo>
                    <a:pt x="118331" y="-1759"/>
                    <a:pt x="96467" y="17833"/>
                    <a:pt x="114300" y="0"/>
                  </a:cubicBezTo>
                </a:path>
              </a:pathLst>
            </a:cu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4773443C-54AF-4ED2-D4E8-DE3DCBB83463}"/>
                </a:ext>
              </a:extLst>
            </p:cNvPr>
            <p:cNvSpPr/>
            <p:nvPr/>
          </p:nvSpPr>
          <p:spPr>
            <a:xfrm>
              <a:off x="8144182" y="4623924"/>
              <a:ext cx="114300" cy="49530"/>
            </a:xfrm>
            <a:custGeom>
              <a:avLst/>
              <a:gdLst>
                <a:gd name="connsiteX0" fmla="*/ 0 w 114300"/>
                <a:gd name="connsiteY0" fmla="*/ 49530 h 49530"/>
                <a:gd name="connsiteX1" fmla="*/ 49530 w 114300"/>
                <a:gd name="connsiteY1" fmla="*/ 41910 h 49530"/>
                <a:gd name="connsiteX2" fmla="*/ 68580 w 114300"/>
                <a:gd name="connsiteY2" fmla="*/ 30480 h 49530"/>
                <a:gd name="connsiteX3" fmla="*/ 80010 w 114300"/>
                <a:gd name="connsiteY3" fmla="*/ 22860 h 49530"/>
                <a:gd name="connsiteX4" fmla="*/ 95250 w 114300"/>
                <a:gd name="connsiteY4" fmla="*/ 11430 h 49530"/>
                <a:gd name="connsiteX5" fmla="*/ 114300 w 114300"/>
                <a:gd name="connsiteY5" fmla="*/ 0 h 4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49530">
                  <a:moveTo>
                    <a:pt x="0" y="49530"/>
                  </a:moveTo>
                  <a:cubicBezTo>
                    <a:pt x="16510" y="46990"/>
                    <a:pt x="33435" y="46381"/>
                    <a:pt x="49530" y="41910"/>
                  </a:cubicBezTo>
                  <a:cubicBezTo>
                    <a:pt x="56665" y="39928"/>
                    <a:pt x="62300" y="34405"/>
                    <a:pt x="68580" y="30480"/>
                  </a:cubicBezTo>
                  <a:cubicBezTo>
                    <a:pt x="72463" y="28053"/>
                    <a:pt x="76284" y="25522"/>
                    <a:pt x="80010" y="22860"/>
                  </a:cubicBezTo>
                  <a:cubicBezTo>
                    <a:pt x="85177" y="19169"/>
                    <a:pt x="89737" y="14580"/>
                    <a:pt x="95250" y="11430"/>
                  </a:cubicBezTo>
                  <a:cubicBezTo>
                    <a:pt x="118331" y="-1759"/>
                    <a:pt x="96467" y="17833"/>
                    <a:pt x="114300" y="0"/>
                  </a:cubicBezTo>
                </a:path>
              </a:pathLst>
            </a:cu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Freeform: Shape 18">
              <a:extLst>
                <a:ext uri="{FF2B5EF4-FFF2-40B4-BE49-F238E27FC236}">
                  <a16:creationId xmlns:a16="http://schemas.microsoft.com/office/drawing/2014/main" id="{EAF37B35-63BE-83DE-2B6B-0A669BB6A1A5}"/>
                </a:ext>
              </a:extLst>
            </p:cNvPr>
            <p:cNvSpPr/>
            <p:nvPr/>
          </p:nvSpPr>
          <p:spPr>
            <a:xfrm>
              <a:off x="8231822" y="4818724"/>
              <a:ext cx="114300" cy="49530"/>
            </a:xfrm>
            <a:custGeom>
              <a:avLst/>
              <a:gdLst>
                <a:gd name="connsiteX0" fmla="*/ 0 w 114300"/>
                <a:gd name="connsiteY0" fmla="*/ 49530 h 49530"/>
                <a:gd name="connsiteX1" fmla="*/ 49530 w 114300"/>
                <a:gd name="connsiteY1" fmla="*/ 41910 h 49530"/>
                <a:gd name="connsiteX2" fmla="*/ 68580 w 114300"/>
                <a:gd name="connsiteY2" fmla="*/ 30480 h 49530"/>
                <a:gd name="connsiteX3" fmla="*/ 80010 w 114300"/>
                <a:gd name="connsiteY3" fmla="*/ 22860 h 49530"/>
                <a:gd name="connsiteX4" fmla="*/ 95250 w 114300"/>
                <a:gd name="connsiteY4" fmla="*/ 11430 h 49530"/>
                <a:gd name="connsiteX5" fmla="*/ 114300 w 114300"/>
                <a:gd name="connsiteY5" fmla="*/ 0 h 4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49530">
                  <a:moveTo>
                    <a:pt x="0" y="49530"/>
                  </a:moveTo>
                  <a:cubicBezTo>
                    <a:pt x="16510" y="46990"/>
                    <a:pt x="33435" y="46381"/>
                    <a:pt x="49530" y="41910"/>
                  </a:cubicBezTo>
                  <a:cubicBezTo>
                    <a:pt x="56665" y="39928"/>
                    <a:pt x="62300" y="34405"/>
                    <a:pt x="68580" y="30480"/>
                  </a:cubicBezTo>
                  <a:cubicBezTo>
                    <a:pt x="72463" y="28053"/>
                    <a:pt x="76284" y="25522"/>
                    <a:pt x="80010" y="22860"/>
                  </a:cubicBezTo>
                  <a:cubicBezTo>
                    <a:pt x="85177" y="19169"/>
                    <a:pt x="89737" y="14580"/>
                    <a:pt x="95250" y="11430"/>
                  </a:cubicBezTo>
                  <a:cubicBezTo>
                    <a:pt x="118331" y="-1759"/>
                    <a:pt x="96467" y="17833"/>
                    <a:pt x="114300" y="0"/>
                  </a:cubicBezTo>
                </a:path>
              </a:pathLst>
            </a:cu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10" name="Rectangle 9">
            <a:extLst>
              <a:ext uri="{FF2B5EF4-FFF2-40B4-BE49-F238E27FC236}">
                <a16:creationId xmlns:a16="http://schemas.microsoft.com/office/drawing/2014/main" id="{F0CF94C7-56CB-2488-B66B-EA743CB52F1E}"/>
              </a:ext>
            </a:extLst>
          </p:cNvPr>
          <p:cNvSpPr/>
          <p:nvPr/>
        </p:nvSpPr>
        <p:spPr>
          <a:xfrm>
            <a:off x="4975668" y="2160589"/>
            <a:ext cx="5121457" cy="3793022"/>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t>(you are about to perform an intimate examination and see an intimate area)</a:t>
            </a:r>
          </a:p>
          <a:p>
            <a:pPr algn="ctr"/>
            <a:endParaRPr lang="en-GB" noProof="0"/>
          </a:p>
          <a:p>
            <a:pPr algn="ctr"/>
            <a:r>
              <a:rPr lang="en-GB" noProof="0"/>
              <a:t>(click here to view)</a:t>
            </a:r>
          </a:p>
        </p:txBody>
      </p:sp>
    </p:spTree>
    <p:extLst>
      <p:ext uri="{BB962C8B-B14F-4D97-AF65-F5344CB8AC3E}">
        <p14:creationId xmlns:p14="http://schemas.microsoft.com/office/powerpoint/2010/main" val="3732028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1630F-0CE7-6E4A-2C0D-CAA0E8827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5AACB-0269-4BB0-3E87-7BC52DB921BD}"/>
              </a:ext>
            </a:extLst>
          </p:cNvPr>
          <p:cNvSpPr>
            <a:spLocks noGrp="1"/>
          </p:cNvSpPr>
          <p:nvPr>
            <p:ph type="title"/>
          </p:nvPr>
        </p:nvSpPr>
        <p:spPr/>
        <p:txBody>
          <a:bodyPr/>
          <a:lstStyle/>
          <a:p>
            <a:r>
              <a:rPr lang="en-GB" noProof="0"/>
              <a:t>6 Poor suturing</a:t>
            </a:r>
          </a:p>
        </p:txBody>
      </p:sp>
      <p:sp>
        <p:nvSpPr>
          <p:cNvPr id="3" name="Content Placeholder 2">
            <a:extLst>
              <a:ext uri="{FF2B5EF4-FFF2-40B4-BE49-F238E27FC236}">
                <a16:creationId xmlns:a16="http://schemas.microsoft.com/office/drawing/2014/main" id="{F341F49B-25F0-1ED3-979F-5DF9826C936E}"/>
              </a:ext>
            </a:extLst>
          </p:cNvPr>
          <p:cNvSpPr>
            <a:spLocks noGrp="1"/>
          </p:cNvSpPr>
          <p:nvPr>
            <p:ph sz="half" idx="1"/>
          </p:nvPr>
        </p:nvSpPr>
        <p:spPr/>
        <p:txBody>
          <a:bodyPr/>
          <a:lstStyle/>
          <a:p>
            <a:r>
              <a:rPr lang="en-GB" noProof="0"/>
              <a:t>You perhaps bit off more than you could chew (you are an FY1 after all). You also may not have chosen the best technique for this body area and this indication.</a:t>
            </a:r>
          </a:p>
          <a:p>
            <a:r>
              <a:rPr lang="en-GB" noProof="0"/>
              <a:t>Your supervising doctor stops you before you finish, and asks you to remove the suture and redo it.</a:t>
            </a:r>
          </a:p>
          <a:p>
            <a:r>
              <a:rPr lang="en-GB" noProof="0"/>
              <a:t>This is slightly distressing for Lauren, who wasn’t expecting the procedure to last this long.</a:t>
            </a:r>
          </a:p>
        </p:txBody>
      </p:sp>
      <p:sp>
        <p:nvSpPr>
          <p:cNvPr id="4" name="Content Placeholder 3">
            <a:extLst>
              <a:ext uri="{FF2B5EF4-FFF2-40B4-BE49-F238E27FC236}">
                <a16:creationId xmlns:a16="http://schemas.microsoft.com/office/drawing/2014/main" id="{0825597E-18C2-24FE-2D8E-57DF5112482F}"/>
              </a:ext>
            </a:extLst>
          </p:cNvPr>
          <p:cNvSpPr>
            <a:spLocks noGrp="1"/>
          </p:cNvSpPr>
          <p:nvPr>
            <p:ph sz="half" idx="2"/>
          </p:nvPr>
        </p:nvSpPr>
        <p:spPr/>
        <p:txBody>
          <a:bodyPr/>
          <a:lstStyle/>
          <a:p>
            <a:pPr marL="0" indent="0">
              <a:buNone/>
            </a:pP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D3CB0108-7747-E53F-148F-D72068349B3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8C634236-D64B-D9BA-78F2-8D7D4A29AF8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2F26DF0F-B688-69A6-B394-D6875141CEF9}"/>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
        <p:nvSpPr>
          <p:cNvPr id="8" name="Action Button: Go Forward or Next 7">
            <a:hlinkClick r:id="rId5" action="ppaction://hlinksldjump"/>
            <a:extLst>
              <a:ext uri="{FF2B5EF4-FFF2-40B4-BE49-F238E27FC236}">
                <a16:creationId xmlns:a16="http://schemas.microsoft.com/office/drawing/2014/main" id="{36313267-DB24-B244-742A-C9957A4F7B1D}"/>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8185159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62655-7A94-CC99-B6B8-AF08A893A4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4D880-620D-12F1-AC82-BD1CC02EC212}"/>
              </a:ext>
            </a:extLst>
          </p:cNvPr>
          <p:cNvSpPr>
            <a:spLocks noGrp="1"/>
          </p:cNvSpPr>
          <p:nvPr>
            <p:ph type="title"/>
          </p:nvPr>
        </p:nvSpPr>
        <p:spPr>
          <a:xfrm>
            <a:off x="677334" y="609600"/>
            <a:ext cx="8596668" cy="720000"/>
          </a:xfrm>
        </p:spPr>
        <p:txBody>
          <a:bodyPr/>
          <a:lstStyle/>
          <a:p>
            <a:r>
              <a:rPr lang="en-GB" noProof="0"/>
              <a:t>6 Early examination</a:t>
            </a:r>
          </a:p>
        </p:txBody>
      </p:sp>
      <p:sp>
        <p:nvSpPr>
          <p:cNvPr id="3" name="Content Placeholder 2">
            <a:extLst>
              <a:ext uri="{FF2B5EF4-FFF2-40B4-BE49-F238E27FC236}">
                <a16:creationId xmlns:a16="http://schemas.microsoft.com/office/drawing/2014/main" id="{6FB549EE-980C-D7B8-D278-0074F2AE2531}"/>
              </a:ext>
            </a:extLst>
          </p:cNvPr>
          <p:cNvSpPr>
            <a:spLocks noGrp="1"/>
          </p:cNvSpPr>
          <p:nvPr>
            <p:ph sz="half" idx="1"/>
          </p:nvPr>
        </p:nvSpPr>
        <p:spPr>
          <a:xfrm>
            <a:off x="677334" y="2062065"/>
            <a:ext cx="4184035" cy="4186334"/>
          </a:xfrm>
        </p:spPr>
        <p:txBody>
          <a:bodyPr>
            <a:normAutofit/>
          </a:bodyPr>
          <a:lstStyle/>
          <a:p>
            <a:r>
              <a:rPr lang="en-GB" noProof="0"/>
              <a:t>You start to consent Lauren to examination with her sister and a female nurse as chaperones.</a:t>
            </a:r>
          </a:p>
          <a:p>
            <a:r>
              <a:rPr lang="en-GB" noProof="0"/>
              <a:t>Lauren doesn’t understand why you have to examine her when she can tell you herself what is going on.</a:t>
            </a:r>
          </a:p>
        </p:txBody>
      </p:sp>
      <p:sp>
        <p:nvSpPr>
          <p:cNvPr id="4" name="Content Placeholder 3">
            <a:extLst>
              <a:ext uri="{FF2B5EF4-FFF2-40B4-BE49-F238E27FC236}">
                <a16:creationId xmlns:a16="http://schemas.microsoft.com/office/drawing/2014/main" id="{130A3F33-B9FC-1951-00B6-FA1B1CFAF25B}"/>
              </a:ext>
            </a:extLst>
          </p:cNvPr>
          <p:cNvSpPr>
            <a:spLocks noGrp="1"/>
          </p:cNvSpPr>
          <p:nvPr>
            <p:ph sz="half" idx="2"/>
          </p:nvPr>
        </p:nvSpPr>
        <p:spPr>
          <a:xfrm>
            <a:off x="5089970" y="2062065"/>
            <a:ext cx="4184034" cy="4186334"/>
          </a:xfrm>
        </p:spPr>
        <p:txBody>
          <a:bodyPr>
            <a:normAutofit/>
          </a:bodyPr>
          <a:lstStyle/>
          <a:p>
            <a:r>
              <a:rPr lang="en-GB" noProof="0"/>
              <a:t>Donna is also concerned that you don’t seem to have taken much time to find out more about Lauren’s medical history before examining.</a:t>
            </a:r>
          </a:p>
          <a:p>
            <a:r>
              <a:rPr lang="en-GB" noProof="0"/>
              <a:t>Eventually, you persuade them both that you will need to examine Lauren either way.</a:t>
            </a:r>
          </a:p>
          <a:p>
            <a:pPr marL="0" indent="0">
              <a:buNone/>
            </a:pP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AC876207-0527-D65D-D4B0-2D14E6A5CE2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CE143AB3-4FBD-443B-2EED-11C8605152CA}"/>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F41525AF-CBF8-8DD1-912D-8E7782FE5772}"/>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
        <p:nvSpPr>
          <p:cNvPr id="20" name="Action Button: Go Forward or Next 19">
            <a:hlinkClick r:id="rId5" action="ppaction://hlinksldjump"/>
            <a:extLst>
              <a:ext uri="{FF2B5EF4-FFF2-40B4-BE49-F238E27FC236}">
                <a16:creationId xmlns:a16="http://schemas.microsoft.com/office/drawing/2014/main" id="{A8E53662-653E-96C9-D035-16C237A7C5D4}"/>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418517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6F13C-7EF7-AF8D-1001-F5E4E12C80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75854-CA70-6AB6-9D4A-C582656CA16B}"/>
              </a:ext>
            </a:extLst>
          </p:cNvPr>
          <p:cNvSpPr>
            <a:spLocks noGrp="1"/>
          </p:cNvSpPr>
          <p:nvPr>
            <p:ph type="title"/>
          </p:nvPr>
        </p:nvSpPr>
        <p:spPr>
          <a:xfrm>
            <a:off x="677334" y="609600"/>
            <a:ext cx="8596668" cy="720000"/>
          </a:xfrm>
        </p:spPr>
        <p:txBody>
          <a:bodyPr/>
          <a:lstStyle/>
          <a:p>
            <a:r>
              <a:rPr lang="en-GB" noProof="0"/>
              <a:t>6 Early examination</a:t>
            </a:r>
          </a:p>
        </p:txBody>
      </p:sp>
      <p:sp>
        <p:nvSpPr>
          <p:cNvPr id="3" name="Content Placeholder 2">
            <a:extLst>
              <a:ext uri="{FF2B5EF4-FFF2-40B4-BE49-F238E27FC236}">
                <a16:creationId xmlns:a16="http://schemas.microsoft.com/office/drawing/2014/main" id="{0A547347-6504-E791-AA05-526BE39ACAE8}"/>
              </a:ext>
            </a:extLst>
          </p:cNvPr>
          <p:cNvSpPr>
            <a:spLocks noGrp="1"/>
          </p:cNvSpPr>
          <p:nvPr>
            <p:ph sz="half" idx="1"/>
          </p:nvPr>
        </p:nvSpPr>
        <p:spPr>
          <a:xfrm>
            <a:off x="677334" y="1440001"/>
            <a:ext cx="4184035" cy="1679120"/>
          </a:xfrm>
        </p:spPr>
        <p:txBody>
          <a:bodyPr/>
          <a:lstStyle/>
          <a:p>
            <a:r>
              <a:rPr lang="en-GB" noProof="0"/>
              <a:t>You clean the area with gauze soaked in sterile water, and see the following.</a:t>
            </a:r>
          </a:p>
          <a:p>
            <a:pPr marL="0" indent="0">
              <a:buNone/>
            </a:pPr>
            <a:r>
              <a:rPr lang="en-GB" b="1" noProof="0"/>
              <a:t>What should you do next?</a:t>
            </a:r>
          </a:p>
        </p:txBody>
      </p:sp>
      <p:sp>
        <p:nvSpPr>
          <p:cNvPr id="4" name="Content Placeholder 3">
            <a:extLst>
              <a:ext uri="{FF2B5EF4-FFF2-40B4-BE49-F238E27FC236}">
                <a16:creationId xmlns:a16="http://schemas.microsoft.com/office/drawing/2014/main" id="{E9ED642D-AE94-7B62-A853-20D66DCD3351}"/>
              </a:ext>
            </a:extLst>
          </p:cNvPr>
          <p:cNvSpPr>
            <a:spLocks noGrp="1"/>
          </p:cNvSpPr>
          <p:nvPr>
            <p:ph sz="half" idx="2"/>
          </p:nvPr>
        </p:nvSpPr>
        <p:spPr>
          <a:xfrm>
            <a:off x="5089970" y="1440001"/>
            <a:ext cx="4184034" cy="1679119"/>
          </a:xfrm>
        </p:spPr>
        <p:txBody>
          <a:bodyPr/>
          <a:lstStyle/>
          <a:p>
            <a:r>
              <a:rPr lang="en-GB" noProof="0">
                <a:hlinkClick r:id="rId2" action="ppaction://hlinksldjump"/>
              </a:rPr>
              <a:t>Take the history</a:t>
            </a:r>
            <a:endParaRPr lang="en-GB" noProof="0"/>
          </a:p>
          <a:p>
            <a:r>
              <a:rPr lang="en-GB" noProof="0">
                <a:hlinkClick r:id="rId3" action="ppaction://hlinksldjump"/>
              </a:rPr>
              <a:t>Discuss with supervisor</a:t>
            </a:r>
            <a:endParaRPr lang="en-GB" noProof="0"/>
          </a:p>
          <a:p>
            <a:r>
              <a:rPr lang="en-GB" noProof="0">
                <a:hlinkClick r:id="rId4" action="ppaction://hlinksldjump"/>
              </a:rPr>
              <a:t>Suture immediately</a:t>
            </a:r>
            <a:endParaRPr lang="en-GB" noProof="0"/>
          </a:p>
        </p:txBody>
      </p:sp>
      <p:sp>
        <p:nvSpPr>
          <p:cNvPr id="5" name="Action Button: Get Information 4">
            <a:hlinkClick r:id="rId5" action="ppaction://hlinksldjump" highlightClick="1"/>
            <a:extLst>
              <a:ext uri="{FF2B5EF4-FFF2-40B4-BE49-F238E27FC236}">
                <a16:creationId xmlns:a16="http://schemas.microsoft.com/office/drawing/2014/main" id="{36382BEC-9DE5-9CA2-1476-7173B64D33D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6" action="ppaction://hlinksldjump" highlightClick="1"/>
            <a:extLst>
              <a:ext uri="{FF2B5EF4-FFF2-40B4-BE49-F238E27FC236}">
                <a16:creationId xmlns:a16="http://schemas.microsoft.com/office/drawing/2014/main" id="{A1999DB0-AF7E-EB48-1EA3-FB3F0E050F3D}"/>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7"/>
            <a:extLst>
              <a:ext uri="{FF2B5EF4-FFF2-40B4-BE49-F238E27FC236}">
                <a16:creationId xmlns:a16="http://schemas.microsoft.com/office/drawing/2014/main" id="{965B0E93-3FDF-E508-0166-C314E17A3FE0}"/>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pic>
        <p:nvPicPr>
          <p:cNvPr id="20" name="Picture 4">
            <a:extLst>
              <a:ext uri="{FF2B5EF4-FFF2-40B4-BE49-F238E27FC236}">
                <a16:creationId xmlns:a16="http://schemas.microsoft.com/office/drawing/2014/main" id="{61241169-0C30-0476-44A7-C7C107C41F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0555" y="2820269"/>
            <a:ext cx="5121457" cy="379302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7815D7B2-5ACC-BBF1-8EE3-8631FE8AD4A8}"/>
              </a:ext>
            </a:extLst>
          </p:cNvPr>
          <p:cNvGrpSpPr/>
          <p:nvPr/>
        </p:nvGrpSpPr>
        <p:grpSpPr>
          <a:xfrm>
            <a:off x="5354320" y="4881880"/>
            <a:ext cx="741680" cy="1178560"/>
            <a:chOff x="7498868" y="4282864"/>
            <a:chExt cx="519912" cy="873336"/>
          </a:xfrm>
        </p:grpSpPr>
        <p:sp>
          <p:nvSpPr>
            <p:cNvPr id="22" name="Freeform: Shape 21">
              <a:extLst>
                <a:ext uri="{FF2B5EF4-FFF2-40B4-BE49-F238E27FC236}">
                  <a16:creationId xmlns:a16="http://schemas.microsoft.com/office/drawing/2014/main" id="{6C73AA09-3B8A-43C1-19DD-20F31A7B180A}"/>
                </a:ext>
              </a:extLst>
            </p:cNvPr>
            <p:cNvSpPr/>
            <p:nvPr/>
          </p:nvSpPr>
          <p:spPr>
            <a:xfrm>
              <a:off x="7498868" y="4282864"/>
              <a:ext cx="400568" cy="652356"/>
            </a:xfrm>
            <a:custGeom>
              <a:avLst/>
              <a:gdLst>
                <a:gd name="connsiteX0" fmla="*/ 1752 w 400568"/>
                <a:gd name="connsiteY0" fmla="*/ 2116 h 652356"/>
                <a:gd name="connsiteX1" fmla="*/ 62712 w 400568"/>
                <a:gd name="connsiteY1" fmla="*/ 9736 h 652356"/>
                <a:gd name="connsiteX2" fmla="*/ 100812 w 400568"/>
                <a:gd name="connsiteY2" fmla="*/ 27516 h 652356"/>
                <a:gd name="connsiteX3" fmla="*/ 118592 w 400568"/>
                <a:gd name="connsiteY3" fmla="*/ 35136 h 652356"/>
                <a:gd name="connsiteX4" fmla="*/ 131292 w 400568"/>
                <a:gd name="connsiteY4" fmla="*/ 42756 h 652356"/>
                <a:gd name="connsiteX5" fmla="*/ 143992 w 400568"/>
                <a:gd name="connsiteY5" fmla="*/ 47836 h 652356"/>
                <a:gd name="connsiteX6" fmla="*/ 154152 w 400568"/>
                <a:gd name="connsiteY6" fmla="*/ 55456 h 652356"/>
                <a:gd name="connsiteX7" fmla="*/ 174472 w 400568"/>
                <a:gd name="connsiteY7" fmla="*/ 68156 h 652356"/>
                <a:gd name="connsiteX8" fmla="*/ 199872 w 400568"/>
                <a:gd name="connsiteY8" fmla="*/ 83396 h 652356"/>
                <a:gd name="connsiteX9" fmla="*/ 227812 w 400568"/>
                <a:gd name="connsiteY9" fmla="*/ 101176 h 652356"/>
                <a:gd name="connsiteX10" fmla="*/ 260832 w 400568"/>
                <a:gd name="connsiteY10" fmla="*/ 129116 h 652356"/>
                <a:gd name="connsiteX11" fmla="*/ 276072 w 400568"/>
                <a:gd name="connsiteY11" fmla="*/ 141816 h 652356"/>
                <a:gd name="connsiteX12" fmla="*/ 288772 w 400568"/>
                <a:gd name="connsiteY12" fmla="*/ 151976 h 652356"/>
                <a:gd name="connsiteX13" fmla="*/ 311632 w 400568"/>
                <a:gd name="connsiteY13" fmla="*/ 179916 h 652356"/>
                <a:gd name="connsiteX14" fmla="*/ 316712 w 400568"/>
                <a:gd name="connsiteY14" fmla="*/ 187536 h 652356"/>
                <a:gd name="connsiteX15" fmla="*/ 334492 w 400568"/>
                <a:gd name="connsiteY15" fmla="*/ 207856 h 652356"/>
                <a:gd name="connsiteX16" fmla="*/ 342112 w 400568"/>
                <a:gd name="connsiteY16" fmla="*/ 223096 h 652356"/>
                <a:gd name="connsiteX17" fmla="*/ 357352 w 400568"/>
                <a:gd name="connsiteY17" fmla="*/ 251036 h 652356"/>
                <a:gd name="connsiteX18" fmla="*/ 364972 w 400568"/>
                <a:gd name="connsiteY18" fmla="*/ 271356 h 652356"/>
                <a:gd name="connsiteX19" fmla="*/ 372592 w 400568"/>
                <a:gd name="connsiteY19" fmla="*/ 284056 h 652356"/>
                <a:gd name="connsiteX20" fmla="*/ 385292 w 400568"/>
                <a:gd name="connsiteY20" fmla="*/ 317076 h 652356"/>
                <a:gd name="connsiteX21" fmla="*/ 387832 w 400568"/>
                <a:gd name="connsiteY21" fmla="*/ 332316 h 652356"/>
                <a:gd name="connsiteX22" fmla="*/ 390372 w 400568"/>
                <a:gd name="connsiteY22" fmla="*/ 345016 h 652356"/>
                <a:gd name="connsiteX23" fmla="*/ 392912 w 400568"/>
                <a:gd name="connsiteY23" fmla="*/ 365336 h 652356"/>
                <a:gd name="connsiteX24" fmla="*/ 397992 w 400568"/>
                <a:gd name="connsiteY24" fmla="*/ 408516 h 652356"/>
                <a:gd name="connsiteX25" fmla="*/ 397992 w 400568"/>
                <a:gd name="connsiteY25" fmla="*/ 543136 h 652356"/>
                <a:gd name="connsiteX26" fmla="*/ 395452 w 400568"/>
                <a:gd name="connsiteY26" fmla="*/ 563456 h 652356"/>
                <a:gd name="connsiteX27" fmla="*/ 392912 w 400568"/>
                <a:gd name="connsiteY27" fmla="*/ 571076 h 652356"/>
                <a:gd name="connsiteX28" fmla="*/ 390372 w 400568"/>
                <a:gd name="connsiteY28" fmla="*/ 583776 h 652356"/>
                <a:gd name="connsiteX29" fmla="*/ 382752 w 400568"/>
                <a:gd name="connsiteY29" fmla="*/ 621876 h 652356"/>
                <a:gd name="connsiteX30" fmla="*/ 377672 w 400568"/>
                <a:gd name="connsiteY30" fmla="*/ 632036 h 652356"/>
                <a:gd name="connsiteX31" fmla="*/ 370052 w 400568"/>
                <a:gd name="connsiteY31" fmla="*/ 652356 h 652356"/>
                <a:gd name="connsiteX32" fmla="*/ 352272 w 400568"/>
                <a:gd name="connsiteY32" fmla="*/ 642196 h 652356"/>
                <a:gd name="connsiteX33" fmla="*/ 337032 w 400568"/>
                <a:gd name="connsiteY33" fmla="*/ 629496 h 652356"/>
                <a:gd name="connsiteX34" fmla="*/ 319252 w 400568"/>
                <a:gd name="connsiteY34" fmla="*/ 619336 h 652356"/>
                <a:gd name="connsiteX35" fmla="*/ 311632 w 400568"/>
                <a:gd name="connsiteY35" fmla="*/ 611716 h 652356"/>
                <a:gd name="connsiteX36" fmla="*/ 286232 w 400568"/>
                <a:gd name="connsiteY36" fmla="*/ 593936 h 652356"/>
                <a:gd name="connsiteX37" fmla="*/ 276072 w 400568"/>
                <a:gd name="connsiteY37" fmla="*/ 583776 h 652356"/>
                <a:gd name="connsiteX38" fmla="*/ 260832 w 400568"/>
                <a:gd name="connsiteY38" fmla="*/ 573616 h 652356"/>
                <a:gd name="connsiteX39" fmla="*/ 250672 w 400568"/>
                <a:gd name="connsiteY39" fmla="*/ 563456 h 652356"/>
                <a:gd name="connsiteX40" fmla="*/ 237972 w 400568"/>
                <a:gd name="connsiteY40" fmla="*/ 553296 h 652356"/>
                <a:gd name="connsiteX41" fmla="*/ 212572 w 400568"/>
                <a:gd name="connsiteY41" fmla="*/ 525356 h 652356"/>
                <a:gd name="connsiteX42" fmla="*/ 202412 w 400568"/>
                <a:gd name="connsiteY42" fmla="*/ 515196 h 652356"/>
                <a:gd name="connsiteX43" fmla="*/ 189712 w 400568"/>
                <a:gd name="connsiteY43" fmla="*/ 494876 h 652356"/>
                <a:gd name="connsiteX44" fmla="*/ 177012 w 400568"/>
                <a:gd name="connsiteY44" fmla="*/ 482176 h 652356"/>
                <a:gd name="connsiteX45" fmla="*/ 161772 w 400568"/>
                <a:gd name="connsiteY45" fmla="*/ 456776 h 652356"/>
                <a:gd name="connsiteX46" fmla="*/ 149072 w 400568"/>
                <a:gd name="connsiteY46" fmla="*/ 431376 h 652356"/>
                <a:gd name="connsiteX47" fmla="*/ 136372 w 400568"/>
                <a:gd name="connsiteY47" fmla="*/ 413596 h 652356"/>
                <a:gd name="connsiteX48" fmla="*/ 103352 w 400568"/>
                <a:gd name="connsiteY48" fmla="*/ 355176 h 652356"/>
                <a:gd name="connsiteX49" fmla="*/ 93192 w 400568"/>
                <a:gd name="connsiteY49" fmla="*/ 337396 h 652356"/>
                <a:gd name="connsiteX50" fmla="*/ 83032 w 400568"/>
                <a:gd name="connsiteY50" fmla="*/ 304376 h 652356"/>
                <a:gd name="connsiteX51" fmla="*/ 72872 w 400568"/>
                <a:gd name="connsiteY51" fmla="*/ 268816 h 652356"/>
                <a:gd name="connsiteX52" fmla="*/ 67792 w 400568"/>
                <a:gd name="connsiteY52" fmla="*/ 251036 h 652356"/>
                <a:gd name="connsiteX53" fmla="*/ 62712 w 400568"/>
                <a:gd name="connsiteY53" fmla="*/ 228176 h 652356"/>
                <a:gd name="connsiteX54" fmla="*/ 60172 w 400568"/>
                <a:gd name="connsiteY54" fmla="*/ 212936 h 652356"/>
                <a:gd name="connsiteX55" fmla="*/ 57632 w 400568"/>
                <a:gd name="connsiteY55" fmla="*/ 202776 h 652356"/>
                <a:gd name="connsiteX56" fmla="*/ 50012 w 400568"/>
                <a:gd name="connsiteY56" fmla="*/ 154516 h 652356"/>
                <a:gd name="connsiteX57" fmla="*/ 29692 w 400568"/>
                <a:gd name="connsiteY57" fmla="*/ 88476 h 652356"/>
                <a:gd name="connsiteX58" fmla="*/ 16992 w 400568"/>
                <a:gd name="connsiteY58" fmla="*/ 40216 h 652356"/>
                <a:gd name="connsiteX59" fmla="*/ 1752 w 400568"/>
                <a:gd name="connsiteY59" fmla="*/ 2116 h 65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00568" h="652356">
                  <a:moveTo>
                    <a:pt x="1752" y="2116"/>
                  </a:moveTo>
                  <a:cubicBezTo>
                    <a:pt x="9372" y="-2964"/>
                    <a:pt x="34582" y="1699"/>
                    <a:pt x="62712" y="9736"/>
                  </a:cubicBezTo>
                  <a:cubicBezTo>
                    <a:pt x="85383" y="16214"/>
                    <a:pt x="74635" y="14428"/>
                    <a:pt x="100812" y="27516"/>
                  </a:cubicBezTo>
                  <a:cubicBezTo>
                    <a:pt x="106579" y="30400"/>
                    <a:pt x="112825" y="32252"/>
                    <a:pt x="118592" y="35136"/>
                  </a:cubicBezTo>
                  <a:cubicBezTo>
                    <a:pt x="123008" y="37344"/>
                    <a:pt x="126876" y="40548"/>
                    <a:pt x="131292" y="42756"/>
                  </a:cubicBezTo>
                  <a:cubicBezTo>
                    <a:pt x="135370" y="44795"/>
                    <a:pt x="140006" y="45622"/>
                    <a:pt x="143992" y="47836"/>
                  </a:cubicBezTo>
                  <a:cubicBezTo>
                    <a:pt x="147693" y="49892"/>
                    <a:pt x="150630" y="53108"/>
                    <a:pt x="154152" y="55456"/>
                  </a:cubicBezTo>
                  <a:cubicBezTo>
                    <a:pt x="160798" y="59887"/>
                    <a:pt x="167328" y="64584"/>
                    <a:pt x="174472" y="68156"/>
                  </a:cubicBezTo>
                  <a:cubicBezTo>
                    <a:pt x="203362" y="82601"/>
                    <a:pt x="177816" y="68692"/>
                    <a:pt x="199872" y="83396"/>
                  </a:cubicBezTo>
                  <a:cubicBezTo>
                    <a:pt x="211899" y="91414"/>
                    <a:pt x="215771" y="91670"/>
                    <a:pt x="227812" y="101176"/>
                  </a:cubicBezTo>
                  <a:cubicBezTo>
                    <a:pt x="239129" y="110110"/>
                    <a:pt x="249803" y="119829"/>
                    <a:pt x="260832" y="129116"/>
                  </a:cubicBezTo>
                  <a:lnTo>
                    <a:pt x="276072" y="141816"/>
                  </a:lnTo>
                  <a:cubicBezTo>
                    <a:pt x="280268" y="145249"/>
                    <a:pt x="285339" y="147780"/>
                    <a:pt x="288772" y="151976"/>
                  </a:cubicBezTo>
                  <a:cubicBezTo>
                    <a:pt x="296392" y="161289"/>
                    <a:pt x="304957" y="169904"/>
                    <a:pt x="311632" y="179916"/>
                  </a:cubicBezTo>
                  <a:cubicBezTo>
                    <a:pt x="313325" y="182456"/>
                    <a:pt x="314779" y="185173"/>
                    <a:pt x="316712" y="187536"/>
                  </a:cubicBezTo>
                  <a:cubicBezTo>
                    <a:pt x="322411" y="194502"/>
                    <a:pt x="329261" y="200532"/>
                    <a:pt x="334492" y="207856"/>
                  </a:cubicBezTo>
                  <a:cubicBezTo>
                    <a:pt x="337793" y="212478"/>
                    <a:pt x="339392" y="218110"/>
                    <a:pt x="342112" y="223096"/>
                  </a:cubicBezTo>
                  <a:cubicBezTo>
                    <a:pt x="350473" y="238425"/>
                    <a:pt x="350033" y="233959"/>
                    <a:pt x="357352" y="251036"/>
                  </a:cubicBezTo>
                  <a:cubicBezTo>
                    <a:pt x="360202" y="257685"/>
                    <a:pt x="361941" y="264788"/>
                    <a:pt x="364972" y="271356"/>
                  </a:cubicBezTo>
                  <a:cubicBezTo>
                    <a:pt x="367041" y="275838"/>
                    <a:pt x="370587" y="279545"/>
                    <a:pt x="372592" y="284056"/>
                  </a:cubicBezTo>
                  <a:cubicBezTo>
                    <a:pt x="377381" y="294832"/>
                    <a:pt x="385292" y="317076"/>
                    <a:pt x="385292" y="317076"/>
                  </a:cubicBezTo>
                  <a:cubicBezTo>
                    <a:pt x="386139" y="322156"/>
                    <a:pt x="386911" y="327249"/>
                    <a:pt x="387832" y="332316"/>
                  </a:cubicBezTo>
                  <a:cubicBezTo>
                    <a:pt x="388604" y="336564"/>
                    <a:pt x="389716" y="340749"/>
                    <a:pt x="390372" y="345016"/>
                  </a:cubicBezTo>
                  <a:cubicBezTo>
                    <a:pt x="391410" y="351763"/>
                    <a:pt x="391947" y="358579"/>
                    <a:pt x="392912" y="365336"/>
                  </a:cubicBezTo>
                  <a:cubicBezTo>
                    <a:pt x="398009" y="401013"/>
                    <a:pt x="393135" y="355086"/>
                    <a:pt x="397992" y="408516"/>
                  </a:cubicBezTo>
                  <a:cubicBezTo>
                    <a:pt x="400706" y="479067"/>
                    <a:pt x="402080" y="471594"/>
                    <a:pt x="397992" y="543136"/>
                  </a:cubicBezTo>
                  <a:cubicBezTo>
                    <a:pt x="397603" y="549951"/>
                    <a:pt x="396673" y="556740"/>
                    <a:pt x="395452" y="563456"/>
                  </a:cubicBezTo>
                  <a:cubicBezTo>
                    <a:pt x="394973" y="566090"/>
                    <a:pt x="393561" y="568479"/>
                    <a:pt x="392912" y="571076"/>
                  </a:cubicBezTo>
                  <a:cubicBezTo>
                    <a:pt x="391865" y="575264"/>
                    <a:pt x="391082" y="579518"/>
                    <a:pt x="390372" y="583776"/>
                  </a:cubicBezTo>
                  <a:cubicBezTo>
                    <a:pt x="388763" y="593428"/>
                    <a:pt x="387046" y="613287"/>
                    <a:pt x="382752" y="621876"/>
                  </a:cubicBezTo>
                  <a:cubicBezTo>
                    <a:pt x="381059" y="625263"/>
                    <a:pt x="379001" y="628491"/>
                    <a:pt x="377672" y="632036"/>
                  </a:cubicBezTo>
                  <a:cubicBezTo>
                    <a:pt x="367297" y="659703"/>
                    <a:pt x="384195" y="624069"/>
                    <a:pt x="370052" y="652356"/>
                  </a:cubicBezTo>
                  <a:cubicBezTo>
                    <a:pt x="345485" y="633930"/>
                    <a:pt x="371665" y="651893"/>
                    <a:pt x="352272" y="642196"/>
                  </a:cubicBezTo>
                  <a:cubicBezTo>
                    <a:pt x="342812" y="637466"/>
                    <a:pt x="345458" y="636518"/>
                    <a:pt x="337032" y="629496"/>
                  </a:cubicBezTo>
                  <a:cubicBezTo>
                    <a:pt x="322634" y="617497"/>
                    <a:pt x="336642" y="631758"/>
                    <a:pt x="319252" y="619336"/>
                  </a:cubicBezTo>
                  <a:cubicBezTo>
                    <a:pt x="316329" y="617248"/>
                    <a:pt x="314467" y="613921"/>
                    <a:pt x="311632" y="611716"/>
                  </a:cubicBezTo>
                  <a:cubicBezTo>
                    <a:pt x="299323" y="602143"/>
                    <a:pt x="296801" y="603184"/>
                    <a:pt x="286232" y="593936"/>
                  </a:cubicBezTo>
                  <a:cubicBezTo>
                    <a:pt x="282628" y="590782"/>
                    <a:pt x="279812" y="586768"/>
                    <a:pt x="276072" y="583776"/>
                  </a:cubicBezTo>
                  <a:cubicBezTo>
                    <a:pt x="271304" y="579962"/>
                    <a:pt x="265600" y="577430"/>
                    <a:pt x="260832" y="573616"/>
                  </a:cubicBezTo>
                  <a:cubicBezTo>
                    <a:pt x="257092" y="570624"/>
                    <a:pt x="254252" y="566638"/>
                    <a:pt x="250672" y="563456"/>
                  </a:cubicBezTo>
                  <a:cubicBezTo>
                    <a:pt x="246620" y="559854"/>
                    <a:pt x="242002" y="556923"/>
                    <a:pt x="237972" y="553296"/>
                  </a:cubicBezTo>
                  <a:cubicBezTo>
                    <a:pt x="222524" y="539393"/>
                    <a:pt x="226975" y="541359"/>
                    <a:pt x="212572" y="525356"/>
                  </a:cubicBezTo>
                  <a:cubicBezTo>
                    <a:pt x="209368" y="521796"/>
                    <a:pt x="205286" y="519028"/>
                    <a:pt x="202412" y="515196"/>
                  </a:cubicBezTo>
                  <a:cubicBezTo>
                    <a:pt x="197620" y="508806"/>
                    <a:pt x="194582" y="501207"/>
                    <a:pt x="189712" y="494876"/>
                  </a:cubicBezTo>
                  <a:cubicBezTo>
                    <a:pt x="186062" y="490131"/>
                    <a:pt x="180552" y="487004"/>
                    <a:pt x="177012" y="482176"/>
                  </a:cubicBezTo>
                  <a:cubicBezTo>
                    <a:pt x="171173" y="474214"/>
                    <a:pt x="165439" y="465944"/>
                    <a:pt x="161772" y="456776"/>
                  </a:cubicBezTo>
                  <a:cubicBezTo>
                    <a:pt x="156392" y="443327"/>
                    <a:pt x="157377" y="443833"/>
                    <a:pt x="149072" y="431376"/>
                  </a:cubicBezTo>
                  <a:cubicBezTo>
                    <a:pt x="145032" y="425316"/>
                    <a:pt x="140282" y="419741"/>
                    <a:pt x="136372" y="413596"/>
                  </a:cubicBezTo>
                  <a:cubicBezTo>
                    <a:pt x="104494" y="363502"/>
                    <a:pt x="122754" y="391555"/>
                    <a:pt x="103352" y="355176"/>
                  </a:cubicBezTo>
                  <a:cubicBezTo>
                    <a:pt x="100140" y="349153"/>
                    <a:pt x="95928" y="343650"/>
                    <a:pt x="93192" y="337396"/>
                  </a:cubicBezTo>
                  <a:cubicBezTo>
                    <a:pt x="86066" y="321109"/>
                    <a:pt x="86825" y="318032"/>
                    <a:pt x="83032" y="304376"/>
                  </a:cubicBezTo>
                  <a:cubicBezTo>
                    <a:pt x="79733" y="292498"/>
                    <a:pt x="76259" y="280669"/>
                    <a:pt x="72872" y="268816"/>
                  </a:cubicBezTo>
                  <a:cubicBezTo>
                    <a:pt x="71179" y="262889"/>
                    <a:pt x="69129" y="257053"/>
                    <a:pt x="67792" y="251036"/>
                  </a:cubicBezTo>
                  <a:cubicBezTo>
                    <a:pt x="66099" y="243416"/>
                    <a:pt x="64243" y="235830"/>
                    <a:pt x="62712" y="228176"/>
                  </a:cubicBezTo>
                  <a:cubicBezTo>
                    <a:pt x="61702" y="223126"/>
                    <a:pt x="61182" y="217986"/>
                    <a:pt x="60172" y="212936"/>
                  </a:cubicBezTo>
                  <a:cubicBezTo>
                    <a:pt x="59487" y="209513"/>
                    <a:pt x="58256" y="206211"/>
                    <a:pt x="57632" y="202776"/>
                  </a:cubicBezTo>
                  <a:cubicBezTo>
                    <a:pt x="54670" y="186487"/>
                    <a:pt x="54296" y="170794"/>
                    <a:pt x="50012" y="154516"/>
                  </a:cubicBezTo>
                  <a:cubicBezTo>
                    <a:pt x="35671" y="100020"/>
                    <a:pt x="43865" y="121545"/>
                    <a:pt x="29692" y="88476"/>
                  </a:cubicBezTo>
                  <a:cubicBezTo>
                    <a:pt x="21509" y="44836"/>
                    <a:pt x="29717" y="59304"/>
                    <a:pt x="16992" y="40216"/>
                  </a:cubicBezTo>
                  <a:cubicBezTo>
                    <a:pt x="13631" y="26770"/>
                    <a:pt x="-5868" y="7196"/>
                    <a:pt x="1752" y="2116"/>
                  </a:cubicBezTo>
                  <a:close/>
                </a:path>
              </a:pathLst>
            </a:custGeom>
            <a:pattFill prst="pct40">
              <a:fgClr>
                <a:srgbClr val="DD907E"/>
              </a:fgClr>
              <a:bgClr>
                <a:schemeClr val="accent5"/>
              </a:bgClr>
            </a:pattFill>
            <a:ln>
              <a:solidFill>
                <a:srgbClr val="BD7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Freeform: Shape 22">
              <a:extLst>
                <a:ext uri="{FF2B5EF4-FFF2-40B4-BE49-F238E27FC236}">
                  <a16:creationId xmlns:a16="http://schemas.microsoft.com/office/drawing/2014/main" id="{92453818-8EBB-E127-ED1B-56FF4A0E0347}"/>
                </a:ext>
              </a:extLst>
            </p:cNvPr>
            <p:cNvSpPr/>
            <p:nvPr/>
          </p:nvSpPr>
          <p:spPr>
            <a:xfrm>
              <a:off x="7805420" y="4493260"/>
              <a:ext cx="58420" cy="20320"/>
            </a:xfrm>
            <a:custGeom>
              <a:avLst/>
              <a:gdLst>
                <a:gd name="connsiteX0" fmla="*/ 0 w 58420"/>
                <a:gd name="connsiteY0" fmla="*/ 20320 h 20320"/>
                <a:gd name="connsiteX1" fmla="*/ 35560 w 58420"/>
                <a:gd name="connsiteY1" fmla="*/ 5080 h 20320"/>
                <a:gd name="connsiteX2" fmla="*/ 58420 w 58420"/>
                <a:gd name="connsiteY2" fmla="*/ 0 h 20320"/>
              </a:gdLst>
              <a:ahLst/>
              <a:cxnLst>
                <a:cxn ang="0">
                  <a:pos x="connsiteX0" y="connsiteY0"/>
                </a:cxn>
                <a:cxn ang="0">
                  <a:pos x="connsiteX1" y="connsiteY1"/>
                </a:cxn>
                <a:cxn ang="0">
                  <a:pos x="connsiteX2" y="connsiteY2"/>
                </a:cxn>
              </a:cxnLst>
              <a:rect l="l" t="t" r="r" b="b"/>
              <a:pathLst>
                <a:path w="58420" h="20320">
                  <a:moveTo>
                    <a:pt x="0" y="20320"/>
                  </a:moveTo>
                  <a:cubicBezTo>
                    <a:pt x="12534" y="12800"/>
                    <a:pt x="19493" y="7375"/>
                    <a:pt x="35560" y="5080"/>
                  </a:cubicBezTo>
                  <a:cubicBezTo>
                    <a:pt x="55214" y="2272"/>
                    <a:pt x="47985" y="5217"/>
                    <a:pt x="58420" y="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Freeform: Shape 23">
              <a:extLst>
                <a:ext uri="{FF2B5EF4-FFF2-40B4-BE49-F238E27FC236}">
                  <a16:creationId xmlns:a16="http://schemas.microsoft.com/office/drawing/2014/main" id="{456F4E8F-A6CE-4F55-61D4-45CE55F4B0EF}"/>
                </a:ext>
              </a:extLst>
            </p:cNvPr>
            <p:cNvSpPr/>
            <p:nvPr/>
          </p:nvSpPr>
          <p:spPr>
            <a:xfrm>
              <a:off x="7575907" y="4597400"/>
              <a:ext cx="23773" cy="9326"/>
            </a:xfrm>
            <a:custGeom>
              <a:avLst/>
              <a:gdLst>
                <a:gd name="connsiteX0" fmla="*/ 23773 w 23773"/>
                <a:gd name="connsiteY0" fmla="*/ 0 h 9326"/>
                <a:gd name="connsiteX1" fmla="*/ 3453 w 23773"/>
                <a:gd name="connsiteY1" fmla="*/ 7620 h 9326"/>
                <a:gd name="connsiteX2" fmla="*/ 23773 w 23773"/>
                <a:gd name="connsiteY2" fmla="*/ 0 h 9326"/>
              </a:gdLst>
              <a:ahLst/>
              <a:cxnLst>
                <a:cxn ang="0">
                  <a:pos x="connsiteX0" y="connsiteY0"/>
                </a:cxn>
                <a:cxn ang="0">
                  <a:pos x="connsiteX1" y="connsiteY1"/>
                </a:cxn>
                <a:cxn ang="0">
                  <a:pos x="connsiteX2" y="connsiteY2"/>
                </a:cxn>
              </a:cxnLst>
              <a:rect l="l" t="t" r="r" b="b"/>
              <a:pathLst>
                <a:path w="23773" h="9326">
                  <a:moveTo>
                    <a:pt x="23773" y="0"/>
                  </a:moveTo>
                  <a:cubicBezTo>
                    <a:pt x="23773" y="0"/>
                    <a:pt x="10039" y="4627"/>
                    <a:pt x="3453" y="7620"/>
                  </a:cubicBezTo>
                  <a:cubicBezTo>
                    <a:pt x="-10823" y="14109"/>
                    <a:pt x="23773" y="0"/>
                    <a:pt x="23773" y="0"/>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Freeform: Shape 24">
              <a:extLst>
                <a:ext uri="{FF2B5EF4-FFF2-40B4-BE49-F238E27FC236}">
                  <a16:creationId xmlns:a16="http://schemas.microsoft.com/office/drawing/2014/main" id="{405AEB7F-0D1D-8FB0-A8DE-CD5B06BBD877}"/>
                </a:ext>
              </a:extLst>
            </p:cNvPr>
            <p:cNvSpPr/>
            <p:nvPr/>
          </p:nvSpPr>
          <p:spPr>
            <a:xfrm>
              <a:off x="7665157" y="4346939"/>
              <a:ext cx="25396" cy="21967"/>
            </a:xfrm>
            <a:custGeom>
              <a:avLst/>
              <a:gdLst>
                <a:gd name="connsiteX0" fmla="*/ 563 w 25396"/>
                <a:gd name="connsiteY0" fmla="*/ 21861 h 21967"/>
                <a:gd name="connsiteX1" fmla="*/ 8183 w 25396"/>
                <a:gd name="connsiteY1" fmla="*/ 9161 h 21967"/>
                <a:gd name="connsiteX2" fmla="*/ 15803 w 25396"/>
                <a:gd name="connsiteY2" fmla="*/ 6621 h 21967"/>
                <a:gd name="connsiteX3" fmla="*/ 23423 w 25396"/>
                <a:gd name="connsiteY3" fmla="*/ 1541 h 21967"/>
                <a:gd name="connsiteX4" fmla="*/ 563 w 25396"/>
                <a:gd name="connsiteY4" fmla="*/ 21861 h 2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6" h="21967">
                  <a:moveTo>
                    <a:pt x="563" y="21861"/>
                  </a:moveTo>
                  <a:cubicBezTo>
                    <a:pt x="-1977" y="23131"/>
                    <a:pt x="4692" y="12652"/>
                    <a:pt x="8183" y="9161"/>
                  </a:cubicBezTo>
                  <a:cubicBezTo>
                    <a:pt x="10076" y="7268"/>
                    <a:pt x="13408" y="7818"/>
                    <a:pt x="15803" y="6621"/>
                  </a:cubicBezTo>
                  <a:cubicBezTo>
                    <a:pt x="18533" y="5256"/>
                    <a:pt x="21078" y="3495"/>
                    <a:pt x="23423" y="1541"/>
                  </a:cubicBezTo>
                  <a:cubicBezTo>
                    <a:pt x="33285" y="-6678"/>
                    <a:pt x="3103" y="20591"/>
                    <a:pt x="563" y="21861"/>
                  </a:cubicBezTo>
                  <a:close/>
                </a:path>
              </a:pathLst>
            </a:custGeom>
            <a:solidFill>
              <a:schemeClr val="tx1">
                <a:lumMod val="50000"/>
                <a:lumOff val="50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Freeform: Shape 25">
              <a:extLst>
                <a:ext uri="{FF2B5EF4-FFF2-40B4-BE49-F238E27FC236}">
                  <a16:creationId xmlns:a16="http://schemas.microsoft.com/office/drawing/2014/main" id="{ECC685F4-97CD-01E3-F60D-C10E1D77C308}"/>
                </a:ext>
              </a:extLst>
            </p:cNvPr>
            <p:cNvSpPr/>
            <p:nvPr/>
          </p:nvSpPr>
          <p:spPr>
            <a:xfrm>
              <a:off x="7518400" y="4424680"/>
              <a:ext cx="40640" cy="0"/>
            </a:xfrm>
            <a:custGeom>
              <a:avLst/>
              <a:gdLst>
                <a:gd name="connsiteX0" fmla="*/ 40640 w 40640"/>
                <a:gd name="connsiteY0" fmla="*/ 0 h 0"/>
                <a:gd name="connsiteX1" fmla="*/ 0 w 40640"/>
                <a:gd name="connsiteY1" fmla="*/ 0 h 0"/>
              </a:gdLst>
              <a:ahLst/>
              <a:cxnLst>
                <a:cxn ang="0">
                  <a:pos x="connsiteX0" y="connsiteY0"/>
                </a:cxn>
                <a:cxn ang="0">
                  <a:pos x="connsiteX1" y="connsiteY1"/>
                </a:cxn>
              </a:cxnLst>
              <a:rect l="l" t="t" r="r" b="b"/>
              <a:pathLst>
                <a:path w="40640">
                  <a:moveTo>
                    <a:pt x="40640" y="0"/>
                  </a:moveTo>
                  <a:lnTo>
                    <a:pt x="0" y="0"/>
                  </a:ln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Freeform: Shape 26">
              <a:extLst>
                <a:ext uri="{FF2B5EF4-FFF2-40B4-BE49-F238E27FC236}">
                  <a16:creationId xmlns:a16="http://schemas.microsoft.com/office/drawing/2014/main" id="{118E6761-EAA3-9E5B-27E6-95757B0DF3D3}"/>
                </a:ext>
              </a:extLst>
            </p:cNvPr>
            <p:cNvSpPr/>
            <p:nvPr/>
          </p:nvSpPr>
          <p:spPr>
            <a:xfrm>
              <a:off x="7874000" y="4716780"/>
              <a:ext cx="86360" cy="2630"/>
            </a:xfrm>
            <a:custGeom>
              <a:avLst/>
              <a:gdLst>
                <a:gd name="connsiteX0" fmla="*/ 0 w 86360"/>
                <a:gd name="connsiteY0" fmla="*/ 2540 h 2630"/>
                <a:gd name="connsiteX1" fmla="*/ 12700 w 86360"/>
                <a:gd name="connsiteY1" fmla="*/ 0 h 2630"/>
                <a:gd name="connsiteX2" fmla="*/ 68580 w 86360"/>
                <a:gd name="connsiteY2" fmla="*/ 2540 h 2630"/>
                <a:gd name="connsiteX3" fmla="*/ 86360 w 86360"/>
                <a:gd name="connsiteY3" fmla="*/ 2540 h 2630"/>
              </a:gdLst>
              <a:ahLst/>
              <a:cxnLst>
                <a:cxn ang="0">
                  <a:pos x="connsiteX0" y="connsiteY0"/>
                </a:cxn>
                <a:cxn ang="0">
                  <a:pos x="connsiteX1" y="connsiteY1"/>
                </a:cxn>
                <a:cxn ang="0">
                  <a:pos x="connsiteX2" y="connsiteY2"/>
                </a:cxn>
                <a:cxn ang="0">
                  <a:pos x="connsiteX3" y="connsiteY3"/>
                </a:cxn>
              </a:cxnLst>
              <a:rect l="l" t="t" r="r" b="b"/>
              <a:pathLst>
                <a:path w="86360" h="2630">
                  <a:moveTo>
                    <a:pt x="0" y="2540"/>
                  </a:moveTo>
                  <a:cubicBezTo>
                    <a:pt x="4233" y="1693"/>
                    <a:pt x="8383" y="0"/>
                    <a:pt x="12700" y="0"/>
                  </a:cubicBezTo>
                  <a:cubicBezTo>
                    <a:pt x="31346" y="0"/>
                    <a:pt x="49945" y="1897"/>
                    <a:pt x="68580" y="2540"/>
                  </a:cubicBezTo>
                  <a:cubicBezTo>
                    <a:pt x="74503" y="2744"/>
                    <a:pt x="80433" y="2540"/>
                    <a:pt x="86360" y="2540"/>
                  </a:cubicBezTo>
                </a:path>
              </a:pathLst>
            </a:cu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Freeform: Shape 27">
              <a:extLst>
                <a:ext uri="{FF2B5EF4-FFF2-40B4-BE49-F238E27FC236}">
                  <a16:creationId xmlns:a16="http://schemas.microsoft.com/office/drawing/2014/main" id="{9485A11D-5683-CBF0-9710-F1E911F17B48}"/>
                </a:ext>
              </a:extLst>
            </p:cNvPr>
            <p:cNvSpPr/>
            <p:nvPr/>
          </p:nvSpPr>
          <p:spPr>
            <a:xfrm>
              <a:off x="7682157" y="4774873"/>
              <a:ext cx="29654" cy="23664"/>
            </a:xfrm>
            <a:custGeom>
              <a:avLst/>
              <a:gdLst>
                <a:gd name="connsiteX0" fmla="*/ 29283 w 29654"/>
                <a:gd name="connsiteY0" fmla="*/ 327 h 23664"/>
                <a:gd name="connsiteX1" fmla="*/ 16583 w 29654"/>
                <a:gd name="connsiteY1" fmla="*/ 10487 h 23664"/>
                <a:gd name="connsiteX2" fmla="*/ 1343 w 29654"/>
                <a:gd name="connsiteY2" fmla="*/ 23187 h 23664"/>
                <a:gd name="connsiteX3" fmla="*/ 29283 w 29654"/>
                <a:gd name="connsiteY3" fmla="*/ 327 h 23664"/>
              </a:gdLst>
              <a:ahLst/>
              <a:cxnLst>
                <a:cxn ang="0">
                  <a:pos x="connsiteX0" y="connsiteY0"/>
                </a:cxn>
                <a:cxn ang="0">
                  <a:pos x="connsiteX1" y="connsiteY1"/>
                </a:cxn>
                <a:cxn ang="0">
                  <a:pos x="connsiteX2" y="connsiteY2"/>
                </a:cxn>
                <a:cxn ang="0">
                  <a:pos x="connsiteX3" y="connsiteY3"/>
                </a:cxn>
              </a:cxnLst>
              <a:rect l="l" t="t" r="r" b="b"/>
              <a:pathLst>
                <a:path w="29654" h="23664">
                  <a:moveTo>
                    <a:pt x="29283" y="327"/>
                  </a:moveTo>
                  <a:cubicBezTo>
                    <a:pt x="31823" y="-1790"/>
                    <a:pt x="20663" y="6917"/>
                    <a:pt x="16583" y="10487"/>
                  </a:cubicBezTo>
                  <a:cubicBezTo>
                    <a:pt x="9093" y="17041"/>
                    <a:pt x="10007" y="18855"/>
                    <a:pt x="1343" y="23187"/>
                  </a:cubicBezTo>
                  <a:cubicBezTo>
                    <a:pt x="-7080" y="27399"/>
                    <a:pt x="26743" y="2444"/>
                    <a:pt x="29283" y="327"/>
                  </a:cubicBezTo>
                  <a:close/>
                </a:path>
              </a:pathLst>
            </a:custGeom>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Freeform: Shape 28">
              <a:extLst>
                <a:ext uri="{FF2B5EF4-FFF2-40B4-BE49-F238E27FC236}">
                  <a16:creationId xmlns:a16="http://schemas.microsoft.com/office/drawing/2014/main" id="{25827AD0-631D-F241-CA81-371D7C4C2D8C}"/>
                </a:ext>
              </a:extLst>
            </p:cNvPr>
            <p:cNvSpPr/>
            <p:nvPr/>
          </p:nvSpPr>
          <p:spPr>
            <a:xfrm>
              <a:off x="7881620" y="4874260"/>
              <a:ext cx="137160" cy="281940"/>
            </a:xfrm>
            <a:custGeom>
              <a:avLst/>
              <a:gdLst>
                <a:gd name="connsiteX0" fmla="*/ 0 w 137160"/>
                <a:gd name="connsiteY0" fmla="*/ 0 h 281940"/>
                <a:gd name="connsiteX1" fmla="*/ 17780 w 137160"/>
                <a:gd name="connsiteY1" fmla="*/ 27940 h 281940"/>
                <a:gd name="connsiteX2" fmla="*/ 25400 w 137160"/>
                <a:gd name="connsiteY2" fmla="*/ 40640 h 281940"/>
                <a:gd name="connsiteX3" fmla="*/ 53340 w 137160"/>
                <a:gd name="connsiteY3" fmla="*/ 63500 h 281940"/>
                <a:gd name="connsiteX4" fmla="*/ 71120 w 137160"/>
                <a:gd name="connsiteY4" fmla="*/ 83820 h 281940"/>
                <a:gd name="connsiteX5" fmla="*/ 78740 w 137160"/>
                <a:gd name="connsiteY5" fmla="*/ 99060 h 281940"/>
                <a:gd name="connsiteX6" fmla="*/ 86360 w 137160"/>
                <a:gd name="connsiteY6" fmla="*/ 109220 h 281940"/>
                <a:gd name="connsiteX7" fmla="*/ 93980 w 137160"/>
                <a:gd name="connsiteY7" fmla="*/ 127000 h 281940"/>
                <a:gd name="connsiteX8" fmla="*/ 96520 w 137160"/>
                <a:gd name="connsiteY8" fmla="*/ 139700 h 281940"/>
                <a:gd name="connsiteX9" fmla="*/ 101600 w 137160"/>
                <a:gd name="connsiteY9" fmla="*/ 162560 h 281940"/>
                <a:gd name="connsiteX10" fmla="*/ 104140 w 137160"/>
                <a:gd name="connsiteY10" fmla="*/ 180340 h 281940"/>
                <a:gd name="connsiteX11" fmla="*/ 111760 w 137160"/>
                <a:gd name="connsiteY11" fmla="*/ 187960 h 281940"/>
                <a:gd name="connsiteX12" fmla="*/ 116840 w 137160"/>
                <a:gd name="connsiteY12" fmla="*/ 195580 h 281940"/>
                <a:gd name="connsiteX13" fmla="*/ 124460 w 137160"/>
                <a:gd name="connsiteY13" fmla="*/ 203200 h 281940"/>
                <a:gd name="connsiteX14" fmla="*/ 137160 w 137160"/>
                <a:gd name="connsiteY14" fmla="*/ 228600 h 281940"/>
                <a:gd name="connsiteX15" fmla="*/ 134620 w 137160"/>
                <a:gd name="connsiteY15" fmla="*/ 264160 h 281940"/>
                <a:gd name="connsiteX16" fmla="*/ 132080 w 137160"/>
                <a:gd name="connsiteY16" fmla="*/ 271780 h 281940"/>
                <a:gd name="connsiteX17" fmla="*/ 121920 w 137160"/>
                <a:gd name="connsiteY17" fmla="*/ 28194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60" h="281940">
                  <a:moveTo>
                    <a:pt x="0" y="0"/>
                  </a:moveTo>
                  <a:cubicBezTo>
                    <a:pt x="9211" y="23028"/>
                    <a:pt x="-268" y="3123"/>
                    <a:pt x="17780" y="27940"/>
                  </a:cubicBezTo>
                  <a:cubicBezTo>
                    <a:pt x="20684" y="31933"/>
                    <a:pt x="21909" y="37149"/>
                    <a:pt x="25400" y="40640"/>
                  </a:cubicBezTo>
                  <a:cubicBezTo>
                    <a:pt x="33909" y="49149"/>
                    <a:pt x="46665" y="53488"/>
                    <a:pt x="53340" y="63500"/>
                  </a:cubicBezTo>
                  <a:cubicBezTo>
                    <a:pt x="65193" y="81280"/>
                    <a:pt x="58420" y="75353"/>
                    <a:pt x="71120" y="83820"/>
                  </a:cubicBezTo>
                  <a:cubicBezTo>
                    <a:pt x="73660" y="88900"/>
                    <a:pt x="75818" y="94190"/>
                    <a:pt x="78740" y="99060"/>
                  </a:cubicBezTo>
                  <a:cubicBezTo>
                    <a:pt x="80918" y="102690"/>
                    <a:pt x="84116" y="105630"/>
                    <a:pt x="86360" y="109220"/>
                  </a:cubicBezTo>
                  <a:cubicBezTo>
                    <a:pt x="89389" y="114066"/>
                    <a:pt x="92540" y="121239"/>
                    <a:pt x="93980" y="127000"/>
                  </a:cubicBezTo>
                  <a:cubicBezTo>
                    <a:pt x="95027" y="131188"/>
                    <a:pt x="95583" y="135486"/>
                    <a:pt x="96520" y="139700"/>
                  </a:cubicBezTo>
                  <a:cubicBezTo>
                    <a:pt x="99564" y="153400"/>
                    <a:pt x="99046" y="147239"/>
                    <a:pt x="101600" y="162560"/>
                  </a:cubicBezTo>
                  <a:cubicBezTo>
                    <a:pt x="102584" y="168465"/>
                    <a:pt x="101917" y="174781"/>
                    <a:pt x="104140" y="180340"/>
                  </a:cubicBezTo>
                  <a:cubicBezTo>
                    <a:pt x="105474" y="183675"/>
                    <a:pt x="109460" y="185200"/>
                    <a:pt x="111760" y="187960"/>
                  </a:cubicBezTo>
                  <a:cubicBezTo>
                    <a:pt x="113714" y="190305"/>
                    <a:pt x="114886" y="193235"/>
                    <a:pt x="116840" y="195580"/>
                  </a:cubicBezTo>
                  <a:cubicBezTo>
                    <a:pt x="119140" y="198340"/>
                    <a:pt x="122305" y="200326"/>
                    <a:pt x="124460" y="203200"/>
                  </a:cubicBezTo>
                  <a:cubicBezTo>
                    <a:pt x="131578" y="212691"/>
                    <a:pt x="132876" y="217890"/>
                    <a:pt x="137160" y="228600"/>
                  </a:cubicBezTo>
                  <a:cubicBezTo>
                    <a:pt x="136313" y="240453"/>
                    <a:pt x="136008" y="252358"/>
                    <a:pt x="134620" y="264160"/>
                  </a:cubicBezTo>
                  <a:cubicBezTo>
                    <a:pt x="134307" y="266819"/>
                    <a:pt x="133973" y="269887"/>
                    <a:pt x="132080" y="271780"/>
                  </a:cubicBezTo>
                  <a:cubicBezTo>
                    <a:pt x="120405" y="283455"/>
                    <a:pt x="121920" y="270463"/>
                    <a:pt x="121920" y="281940"/>
                  </a:cubicBezTo>
                </a:path>
              </a:pathLst>
            </a:cu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0" name="Rectangle 29">
            <a:extLst>
              <a:ext uri="{FF2B5EF4-FFF2-40B4-BE49-F238E27FC236}">
                <a16:creationId xmlns:a16="http://schemas.microsoft.com/office/drawing/2014/main" id="{B9B1C4AF-AA79-A3B1-CFDE-9E80E711B7C3}"/>
              </a:ext>
            </a:extLst>
          </p:cNvPr>
          <p:cNvSpPr/>
          <p:nvPr/>
        </p:nvSpPr>
        <p:spPr>
          <a:xfrm>
            <a:off x="2460555" y="2820269"/>
            <a:ext cx="5121457" cy="3793022"/>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t>(you are about to perform an intimate examination and see an intimate area)</a:t>
            </a:r>
          </a:p>
          <a:p>
            <a:pPr algn="ctr"/>
            <a:endParaRPr lang="en-GB" noProof="0"/>
          </a:p>
          <a:p>
            <a:pPr algn="ctr"/>
            <a:r>
              <a:rPr lang="en-GB" noProof="0"/>
              <a:t>(click here to view)</a:t>
            </a:r>
          </a:p>
        </p:txBody>
      </p:sp>
    </p:spTree>
    <p:extLst>
      <p:ext uri="{BB962C8B-B14F-4D97-AF65-F5344CB8AC3E}">
        <p14:creationId xmlns:p14="http://schemas.microsoft.com/office/powerpoint/2010/main" val="2535565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0"/>
                                        </p:tgtEl>
                                      </p:cBhvr>
                                    </p:animEffect>
                                    <p:set>
                                      <p:cBhvr>
                                        <p:cTn id="7"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30"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600ED-1CB2-4072-3ECC-FAE3AC0BE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F6183-87E6-2C87-13BD-1B6D59AF6867}"/>
              </a:ext>
            </a:extLst>
          </p:cNvPr>
          <p:cNvSpPr>
            <a:spLocks noGrp="1"/>
          </p:cNvSpPr>
          <p:nvPr>
            <p:ph type="title"/>
          </p:nvPr>
        </p:nvSpPr>
        <p:spPr>
          <a:xfrm>
            <a:off x="677334" y="609600"/>
            <a:ext cx="8596668" cy="720000"/>
          </a:xfrm>
        </p:spPr>
        <p:txBody>
          <a:bodyPr/>
          <a:lstStyle/>
          <a:p>
            <a:r>
              <a:rPr lang="en-GB" noProof="0"/>
              <a:t>6 Supervisor discussion</a:t>
            </a:r>
          </a:p>
        </p:txBody>
      </p:sp>
      <p:sp>
        <p:nvSpPr>
          <p:cNvPr id="3" name="Content Placeholder 2">
            <a:extLst>
              <a:ext uri="{FF2B5EF4-FFF2-40B4-BE49-F238E27FC236}">
                <a16:creationId xmlns:a16="http://schemas.microsoft.com/office/drawing/2014/main" id="{66E9F46A-2302-4A51-58F4-0CBFF5D133A5}"/>
              </a:ext>
            </a:extLst>
          </p:cNvPr>
          <p:cNvSpPr>
            <a:spLocks noGrp="1"/>
          </p:cNvSpPr>
          <p:nvPr>
            <p:ph sz="half" idx="1"/>
          </p:nvPr>
        </p:nvSpPr>
        <p:spPr>
          <a:xfrm>
            <a:off x="677334" y="1329600"/>
            <a:ext cx="4184035" cy="4711761"/>
          </a:xfrm>
        </p:spPr>
        <p:txBody>
          <a:bodyPr>
            <a:normAutofit/>
          </a:bodyPr>
          <a:lstStyle/>
          <a:p>
            <a:r>
              <a:rPr lang="en-GB" noProof="0"/>
              <a:t>You discuss the examination with your supervisor.</a:t>
            </a:r>
          </a:p>
          <a:p>
            <a:r>
              <a:rPr lang="en-GB" noProof="0"/>
              <a:t>He isn’t happy with the way you have handled it so far. You should have started with a focused history, which also would have built more trust with Lauren. It is now too late for a good history.</a:t>
            </a:r>
          </a:p>
          <a:p>
            <a:r>
              <a:rPr lang="en-GB" noProof="0"/>
              <a:t>He advises you that this seems like wound dehiscence, and to do the necessary tests, and that he will be along soon to help with suturing.</a:t>
            </a:r>
          </a:p>
          <a:p>
            <a:r>
              <a:rPr lang="en-GB" noProof="0"/>
              <a:t>You reflect on how you can further build rapport with Lauren.</a:t>
            </a:r>
          </a:p>
        </p:txBody>
      </p:sp>
      <p:sp>
        <p:nvSpPr>
          <p:cNvPr id="5" name="Action Button: Get Information 4">
            <a:hlinkClick r:id="rId2" action="ppaction://hlinksldjump" highlightClick="1"/>
            <a:extLst>
              <a:ext uri="{FF2B5EF4-FFF2-40B4-BE49-F238E27FC236}">
                <a16:creationId xmlns:a16="http://schemas.microsoft.com/office/drawing/2014/main" id="{8142126A-FA4E-4EC4-CCDB-43F378BE875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33719D9D-FB31-8D3A-0408-09EB57993BC6}"/>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4"/>
            <a:extLst>
              <a:ext uri="{FF2B5EF4-FFF2-40B4-BE49-F238E27FC236}">
                <a16:creationId xmlns:a16="http://schemas.microsoft.com/office/drawing/2014/main" id="{BE1A8653-96E6-75F5-D6FB-2CF3596D60EA}"/>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
        <p:nvSpPr>
          <p:cNvPr id="8" name="Action Button: Go Forward or Next 7">
            <a:hlinkClick r:id="rId5" action="ppaction://hlinksldjump"/>
            <a:extLst>
              <a:ext uri="{FF2B5EF4-FFF2-40B4-BE49-F238E27FC236}">
                <a16:creationId xmlns:a16="http://schemas.microsoft.com/office/drawing/2014/main" id="{07E8FDBA-B41B-649E-1E39-1EFF19105163}"/>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Content Placeholder 11">
            <a:extLst>
              <a:ext uri="{FF2B5EF4-FFF2-40B4-BE49-F238E27FC236}">
                <a16:creationId xmlns:a16="http://schemas.microsoft.com/office/drawing/2014/main" id="{F5CB505C-78C8-5FCC-7821-DAFDBC150815}"/>
              </a:ext>
            </a:extLst>
          </p:cNvPr>
          <p:cNvSpPr>
            <a:spLocks noGrp="1"/>
          </p:cNvSpPr>
          <p:nvPr>
            <p:ph sz="half" idx="2"/>
          </p:nvPr>
        </p:nvSpPr>
        <p:spPr>
          <a:xfrm>
            <a:off x="5089970" y="1329599"/>
            <a:ext cx="4184034" cy="4918801"/>
          </a:xfrm>
          <a:ln w="19050">
            <a:solidFill>
              <a:schemeClr val="tx1"/>
            </a:solidFill>
          </a:ln>
        </p:spPr>
        <p:txBody>
          <a:bodyPr>
            <a:normAutofit/>
          </a:bodyPr>
          <a:lstStyle/>
          <a:p>
            <a:pPr marL="0" indent="0" algn="ctr">
              <a:buNone/>
            </a:pPr>
            <a:r>
              <a:rPr lang="en-GB" i="1" noProof="0"/>
              <a:t>Calgary-Cambridge model</a:t>
            </a:r>
            <a:endParaRPr lang="en-GB" noProof="0"/>
          </a:p>
          <a:p>
            <a:r>
              <a:rPr lang="en-GB" noProof="0"/>
              <a:t>Developing rapport</a:t>
            </a:r>
          </a:p>
          <a:p>
            <a:pPr lvl="1"/>
            <a:r>
              <a:rPr lang="en-GB" noProof="0"/>
              <a:t>Non-verbal behaviour</a:t>
            </a:r>
          </a:p>
          <a:p>
            <a:pPr lvl="1"/>
            <a:r>
              <a:rPr lang="en-GB" noProof="0"/>
              <a:t>Appropriate level of note-taking</a:t>
            </a:r>
          </a:p>
          <a:p>
            <a:pPr lvl="1"/>
            <a:r>
              <a:rPr lang="en-GB" noProof="0"/>
              <a:t>Not judgmental</a:t>
            </a:r>
          </a:p>
          <a:p>
            <a:pPr lvl="1"/>
            <a:r>
              <a:rPr lang="en-GB" noProof="0"/>
              <a:t>Empathy and support</a:t>
            </a:r>
          </a:p>
          <a:p>
            <a:pPr lvl="1"/>
            <a:r>
              <a:rPr lang="en-GB" noProof="0"/>
              <a:t>Sensitive</a:t>
            </a:r>
          </a:p>
          <a:p>
            <a:r>
              <a:rPr lang="en-GB" noProof="0"/>
              <a:t>Patient perspective</a:t>
            </a:r>
          </a:p>
          <a:p>
            <a:pPr lvl="1"/>
            <a:r>
              <a:rPr lang="en-GB" noProof="0"/>
              <a:t>Ideas</a:t>
            </a:r>
          </a:p>
          <a:p>
            <a:pPr lvl="1"/>
            <a:r>
              <a:rPr lang="en-GB" noProof="0"/>
              <a:t>Concerns</a:t>
            </a:r>
          </a:p>
          <a:p>
            <a:pPr lvl="1"/>
            <a:r>
              <a:rPr lang="en-GB" noProof="0"/>
              <a:t>Expectations</a:t>
            </a:r>
          </a:p>
          <a:p>
            <a:pPr lvl="1"/>
            <a:r>
              <a:rPr lang="en-GB" noProof="0"/>
              <a:t>Beliefs</a:t>
            </a:r>
          </a:p>
          <a:p>
            <a:pPr lvl="1"/>
            <a:r>
              <a:rPr lang="en-GB" noProof="0"/>
              <a:t>Feelings</a:t>
            </a:r>
          </a:p>
        </p:txBody>
      </p:sp>
    </p:spTree>
    <p:extLst>
      <p:ext uri="{BB962C8B-B14F-4D97-AF65-F5344CB8AC3E}">
        <p14:creationId xmlns:p14="http://schemas.microsoft.com/office/powerpoint/2010/main" val="535952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8A21D-BB4B-FF0C-7094-5A23E6CA9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4394E-D393-DC49-C4AC-53FA7E27EB76}"/>
              </a:ext>
            </a:extLst>
          </p:cNvPr>
          <p:cNvSpPr>
            <a:spLocks noGrp="1"/>
          </p:cNvSpPr>
          <p:nvPr>
            <p:ph type="title"/>
          </p:nvPr>
        </p:nvSpPr>
        <p:spPr>
          <a:xfrm>
            <a:off x="677334" y="609600"/>
            <a:ext cx="8596668" cy="720000"/>
          </a:xfrm>
        </p:spPr>
        <p:txBody>
          <a:bodyPr/>
          <a:lstStyle/>
          <a:p>
            <a:r>
              <a:rPr lang="en-GB" noProof="0"/>
              <a:t>6 Inappropriate suturing</a:t>
            </a:r>
          </a:p>
        </p:txBody>
      </p:sp>
      <p:sp>
        <p:nvSpPr>
          <p:cNvPr id="3" name="Content Placeholder 2">
            <a:extLst>
              <a:ext uri="{FF2B5EF4-FFF2-40B4-BE49-F238E27FC236}">
                <a16:creationId xmlns:a16="http://schemas.microsoft.com/office/drawing/2014/main" id="{7EA3BF3D-BFBC-C940-8D4D-067444DE3FB6}"/>
              </a:ext>
            </a:extLst>
          </p:cNvPr>
          <p:cNvSpPr>
            <a:spLocks noGrp="1"/>
          </p:cNvSpPr>
          <p:nvPr>
            <p:ph sz="half" idx="1"/>
          </p:nvPr>
        </p:nvSpPr>
        <p:spPr>
          <a:xfrm>
            <a:off x="677334" y="1329600"/>
            <a:ext cx="4184035" cy="5052539"/>
          </a:xfrm>
        </p:spPr>
        <p:txBody>
          <a:bodyPr>
            <a:normAutofit/>
          </a:bodyPr>
          <a:lstStyle/>
          <a:p>
            <a:r>
              <a:rPr lang="en-GB" noProof="0"/>
              <a:t>You close the wound as you have been taught for general skin closures for clean wounds.</a:t>
            </a:r>
          </a:p>
          <a:p>
            <a:r>
              <a:rPr lang="en-GB" noProof="0"/>
              <a:t>When your supervisor returns later, you explain your actions and that you are ready to discharge Lauren with safety-netting advice.</a:t>
            </a:r>
          </a:p>
          <a:p>
            <a:r>
              <a:rPr lang="en-GB" noProof="0"/>
              <a:t>Your supervisor is unhappy with your suturing for this wound (as it is not the same as a general skin closure), and explains that it will probably need to be redone. This comes as quite a shock and is upsetting for you, and you realise that you will need to explain this to Lauren.</a:t>
            </a:r>
          </a:p>
        </p:txBody>
      </p:sp>
      <p:sp>
        <p:nvSpPr>
          <p:cNvPr id="4" name="Content Placeholder 3">
            <a:extLst>
              <a:ext uri="{FF2B5EF4-FFF2-40B4-BE49-F238E27FC236}">
                <a16:creationId xmlns:a16="http://schemas.microsoft.com/office/drawing/2014/main" id="{91B464E1-EBF0-2C52-2900-649FA7500809}"/>
              </a:ext>
            </a:extLst>
          </p:cNvPr>
          <p:cNvSpPr>
            <a:spLocks noGrp="1"/>
          </p:cNvSpPr>
          <p:nvPr>
            <p:ph sz="half" idx="2"/>
          </p:nvPr>
        </p:nvSpPr>
        <p:spPr>
          <a:xfrm>
            <a:off x="5089970" y="1440001"/>
            <a:ext cx="4184034" cy="4942138"/>
          </a:xfrm>
        </p:spPr>
        <p:txBody>
          <a:bodyPr>
            <a:normAutofit/>
          </a:bodyPr>
          <a:lstStyle/>
          <a:p>
            <a:pPr marL="0" indent="0">
              <a:buNone/>
            </a:pPr>
            <a:r>
              <a:rPr lang="en-GB" b="1" noProof="0"/>
              <a:t>How should you have the conversation breaking bad news?</a:t>
            </a:r>
          </a:p>
          <a:p>
            <a:r>
              <a:rPr lang="en-GB" noProof="0">
                <a:hlinkClick r:id="rId2" action="ppaction://hlinksldjump"/>
              </a:rPr>
              <a:t>With your supervising senior</a:t>
            </a:r>
            <a:endParaRPr lang="en-GB" noProof="0"/>
          </a:p>
          <a:p>
            <a:r>
              <a:rPr lang="en-GB" noProof="0">
                <a:hlinkClick r:id="rId3" action="ppaction://hlinksldjump"/>
              </a:rPr>
              <a:t>By yourself</a:t>
            </a: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F90B56E9-3635-1C11-8DF7-AFC53D688B4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5" action="ppaction://hlinksldjump" highlightClick="1"/>
            <a:extLst>
              <a:ext uri="{FF2B5EF4-FFF2-40B4-BE49-F238E27FC236}">
                <a16:creationId xmlns:a16="http://schemas.microsoft.com/office/drawing/2014/main" id="{8F09E0AF-1171-96B9-0924-2320D46945BB}"/>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Document 6">
            <a:hlinkClick r:id="rId6"/>
            <a:extLst>
              <a:ext uri="{FF2B5EF4-FFF2-40B4-BE49-F238E27FC236}">
                <a16:creationId xmlns:a16="http://schemas.microsoft.com/office/drawing/2014/main" id="{2FA8122A-68A9-8E59-2C10-6CE62C6A6A4B}"/>
              </a:ext>
            </a:extLst>
          </p:cNvPr>
          <p:cNvSpPr/>
          <p:nvPr/>
        </p:nvSpPr>
        <p:spPr>
          <a:xfrm>
            <a:off x="11472000" y="1440000"/>
            <a:ext cx="720000" cy="720000"/>
          </a:xfrm>
          <a:prstGeom prst="actionButtonDocumen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a:solidFill>
                  <a:schemeClr val="tx1"/>
                </a:solidFill>
              </a:rPr>
              <a:t>Notes</a:t>
            </a:r>
          </a:p>
          <a:p>
            <a:pPr algn="ctr"/>
            <a:r>
              <a:rPr lang="en-GB" sz="1200" noProof="0">
                <a:solidFill>
                  <a:schemeClr val="tx1"/>
                </a:solidFill>
              </a:rPr>
              <a:t>6</a:t>
            </a:r>
          </a:p>
        </p:txBody>
      </p:sp>
    </p:spTree>
    <p:extLst>
      <p:ext uri="{BB962C8B-B14F-4D97-AF65-F5344CB8AC3E}">
        <p14:creationId xmlns:p14="http://schemas.microsoft.com/office/powerpoint/2010/main" val="1663013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6A6FBD7-7606-1348-7D4B-8F51F050C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F84DA-ACB1-79DD-FD74-51CC71C034D1}"/>
              </a:ext>
            </a:extLst>
          </p:cNvPr>
          <p:cNvSpPr>
            <a:spLocks noGrp="1"/>
          </p:cNvSpPr>
          <p:nvPr>
            <p:ph type="title"/>
          </p:nvPr>
        </p:nvSpPr>
        <p:spPr/>
        <p:txBody>
          <a:bodyPr/>
          <a:lstStyle/>
          <a:p>
            <a:r>
              <a:rPr lang="en-GB" noProof="0"/>
              <a:t>6 Joint discussion</a:t>
            </a:r>
          </a:p>
        </p:txBody>
      </p:sp>
      <p:sp>
        <p:nvSpPr>
          <p:cNvPr id="3" name="Content Placeholder 2">
            <a:extLst>
              <a:ext uri="{FF2B5EF4-FFF2-40B4-BE49-F238E27FC236}">
                <a16:creationId xmlns:a16="http://schemas.microsoft.com/office/drawing/2014/main" id="{3944249E-DE77-6122-EF53-E1E1E5361ADA}"/>
              </a:ext>
            </a:extLst>
          </p:cNvPr>
          <p:cNvSpPr>
            <a:spLocks noGrp="1"/>
          </p:cNvSpPr>
          <p:nvPr>
            <p:ph sz="half" idx="1"/>
          </p:nvPr>
        </p:nvSpPr>
        <p:spPr/>
        <p:txBody>
          <a:bodyPr/>
          <a:lstStyle/>
          <a:p>
            <a:r>
              <a:rPr lang="en-GB" noProof="0"/>
              <a:t>You and your supervisor explain the situation to Lauren. You offer your apology, and explain that your supervisor will revise the suturing to improve it.</a:t>
            </a:r>
          </a:p>
          <a:p>
            <a:r>
              <a:rPr lang="en-GB" noProof="0"/>
              <a:t>Lauren is very upset. After support and reassurance, she agrees to go through with revision suturing.</a:t>
            </a:r>
          </a:p>
        </p:txBody>
      </p:sp>
      <p:sp>
        <p:nvSpPr>
          <p:cNvPr id="4" name="Content Placeholder 3">
            <a:extLst>
              <a:ext uri="{FF2B5EF4-FFF2-40B4-BE49-F238E27FC236}">
                <a16:creationId xmlns:a16="http://schemas.microsoft.com/office/drawing/2014/main" id="{12AD675D-D6F4-8C97-B383-E8EE57881E55}"/>
              </a:ext>
            </a:extLst>
          </p:cNvPr>
          <p:cNvSpPr>
            <a:spLocks noGrp="1"/>
          </p:cNvSpPr>
          <p:nvPr>
            <p:ph sz="half" idx="2"/>
          </p:nvPr>
        </p:nvSpPr>
        <p:spPr>
          <a:xfrm>
            <a:off x="5089970" y="2160590"/>
            <a:ext cx="4184034" cy="2767012"/>
          </a:xfrm>
          <a:solidFill>
            <a:schemeClr val="bg1"/>
          </a:solidFill>
          <a:ln w="19050">
            <a:solidFill>
              <a:schemeClr val="tx1"/>
            </a:solidFill>
          </a:ln>
        </p:spPr>
        <p:txBody>
          <a:bodyPr/>
          <a:lstStyle/>
          <a:p>
            <a:r>
              <a:rPr lang="en-GB" noProof="0"/>
              <a:t>SPIKES framework</a:t>
            </a:r>
          </a:p>
          <a:p>
            <a:pPr lvl="1"/>
            <a:r>
              <a:rPr lang="en-GB" noProof="0"/>
              <a:t>Setting</a:t>
            </a:r>
          </a:p>
          <a:p>
            <a:pPr lvl="1"/>
            <a:r>
              <a:rPr lang="en-GB" noProof="0"/>
              <a:t>Perception</a:t>
            </a:r>
          </a:p>
          <a:p>
            <a:pPr lvl="1"/>
            <a:r>
              <a:rPr lang="en-GB" noProof="0"/>
              <a:t>Invitation</a:t>
            </a:r>
          </a:p>
          <a:p>
            <a:pPr lvl="1"/>
            <a:r>
              <a:rPr lang="en-GB" noProof="0"/>
              <a:t>Knowledge</a:t>
            </a:r>
          </a:p>
          <a:p>
            <a:pPr lvl="1"/>
            <a:r>
              <a:rPr lang="en-GB" noProof="0"/>
              <a:t>Emotions</a:t>
            </a:r>
          </a:p>
          <a:p>
            <a:pPr lvl="1"/>
            <a:r>
              <a:rPr lang="en-GB" noProof="0"/>
              <a:t>Strategy</a:t>
            </a:r>
          </a:p>
        </p:txBody>
      </p:sp>
      <p:sp>
        <p:nvSpPr>
          <p:cNvPr id="5" name="Action Button: Get Information 4">
            <a:hlinkClick r:id="rId2" action="ppaction://hlinksldjump" highlightClick="1"/>
            <a:extLst>
              <a:ext uri="{FF2B5EF4-FFF2-40B4-BE49-F238E27FC236}">
                <a16:creationId xmlns:a16="http://schemas.microsoft.com/office/drawing/2014/main" id="{06A156C9-586E-AF8F-2228-27F7117C4DE5}"/>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E56D7F56-C182-10A2-531C-DA2F06DFD881}"/>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439F6924-9ECE-96E4-CA99-CCDE149053F8}"/>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TextBox 7">
            <a:extLst>
              <a:ext uri="{FF2B5EF4-FFF2-40B4-BE49-F238E27FC236}">
                <a16:creationId xmlns:a16="http://schemas.microsoft.com/office/drawing/2014/main" id="{53B1A7C3-0450-B054-0968-64F09F3AFE2D}"/>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
        <p:nvSpPr>
          <p:cNvPr id="9" name="Action Button: Go to Beginning 8">
            <a:hlinkClick r:id="rId4" action="ppaction://hlinksldjump" highlightClick="1"/>
            <a:extLst>
              <a:ext uri="{FF2B5EF4-FFF2-40B4-BE49-F238E27FC236}">
                <a16:creationId xmlns:a16="http://schemas.microsoft.com/office/drawing/2014/main" id="{B78032AC-3635-5B45-F0B4-07F9B036E365}"/>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110497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337E794D-E43A-B8CC-59E7-1FF82C2A2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C3F85-1DD1-907E-BD33-CC9DDBCE9D5C}"/>
              </a:ext>
            </a:extLst>
          </p:cNvPr>
          <p:cNvSpPr>
            <a:spLocks noGrp="1"/>
          </p:cNvSpPr>
          <p:nvPr>
            <p:ph type="title"/>
          </p:nvPr>
        </p:nvSpPr>
        <p:spPr/>
        <p:txBody>
          <a:bodyPr/>
          <a:lstStyle/>
          <a:p>
            <a:r>
              <a:rPr lang="en-GB" noProof="0"/>
              <a:t>6 Solo discussion</a:t>
            </a:r>
          </a:p>
        </p:txBody>
      </p:sp>
      <p:sp>
        <p:nvSpPr>
          <p:cNvPr id="3" name="Content Placeholder 2">
            <a:extLst>
              <a:ext uri="{FF2B5EF4-FFF2-40B4-BE49-F238E27FC236}">
                <a16:creationId xmlns:a16="http://schemas.microsoft.com/office/drawing/2014/main" id="{1AB2A070-D6DA-66E1-68A8-E4602F5CEFB6}"/>
              </a:ext>
            </a:extLst>
          </p:cNvPr>
          <p:cNvSpPr>
            <a:spLocks noGrp="1"/>
          </p:cNvSpPr>
          <p:nvPr>
            <p:ph sz="half" idx="1"/>
          </p:nvPr>
        </p:nvSpPr>
        <p:spPr/>
        <p:txBody>
          <a:bodyPr/>
          <a:lstStyle/>
          <a:p>
            <a:r>
              <a:rPr lang="en-GB" noProof="0"/>
              <a:t>You explain the situation to Lauren. You offer your apology, and explain that you will revise the suturing to improve it.</a:t>
            </a:r>
          </a:p>
          <a:p>
            <a:r>
              <a:rPr lang="en-GB" noProof="0"/>
              <a:t>Lauren refuses to have revision suturing, and is very upset. Donna is also shocked at your behaviour, and asks to speak to your supervisor.</a:t>
            </a:r>
          </a:p>
          <a:p>
            <a:r>
              <a:rPr lang="en-GB" noProof="0"/>
              <a:t>Donna goes on to raise a complaint with the Patient Advice and Liaison Service.</a:t>
            </a:r>
          </a:p>
        </p:txBody>
      </p:sp>
      <p:sp>
        <p:nvSpPr>
          <p:cNvPr id="4" name="Content Placeholder 3">
            <a:extLst>
              <a:ext uri="{FF2B5EF4-FFF2-40B4-BE49-F238E27FC236}">
                <a16:creationId xmlns:a16="http://schemas.microsoft.com/office/drawing/2014/main" id="{CF149A1F-FCA5-6DA2-CB1B-CD12F19248B0}"/>
              </a:ext>
            </a:extLst>
          </p:cNvPr>
          <p:cNvSpPr>
            <a:spLocks noGrp="1"/>
          </p:cNvSpPr>
          <p:nvPr>
            <p:ph sz="half" idx="2"/>
          </p:nvPr>
        </p:nvSpPr>
        <p:spPr>
          <a:xfrm>
            <a:off x="5089970" y="2160591"/>
            <a:ext cx="4184034" cy="3017900"/>
          </a:xfrm>
          <a:solidFill>
            <a:schemeClr val="bg1"/>
          </a:solidFill>
          <a:ln w="19050">
            <a:solidFill>
              <a:schemeClr val="tx1"/>
            </a:solidFill>
          </a:ln>
        </p:spPr>
        <p:txBody>
          <a:bodyPr/>
          <a:lstStyle/>
          <a:p>
            <a:endParaRPr lang="en-GB" noProof="0"/>
          </a:p>
          <a:p>
            <a:endParaRPr lang="en-GB" noProof="0"/>
          </a:p>
          <a:p>
            <a:pPr marL="0" indent="0" algn="ctr">
              <a:buNone/>
            </a:pPr>
            <a:r>
              <a:rPr lang="en-GB" sz="13800" b="1" noProof="0"/>
              <a:t>PALS</a:t>
            </a:r>
          </a:p>
        </p:txBody>
      </p:sp>
      <p:sp>
        <p:nvSpPr>
          <p:cNvPr id="5" name="Action Button: Get Information 4">
            <a:hlinkClick r:id="rId2" action="ppaction://hlinksldjump" highlightClick="1"/>
            <a:extLst>
              <a:ext uri="{FF2B5EF4-FFF2-40B4-BE49-F238E27FC236}">
                <a16:creationId xmlns:a16="http://schemas.microsoft.com/office/drawing/2014/main" id="{FAC1AA15-1C95-7F4C-2382-83AA481A3A3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Return 5">
            <a:hlinkClick r:id="rId3" action="ppaction://hlinksldjump" highlightClick="1"/>
            <a:extLst>
              <a:ext uri="{FF2B5EF4-FFF2-40B4-BE49-F238E27FC236}">
                <a16:creationId xmlns:a16="http://schemas.microsoft.com/office/drawing/2014/main" id="{30F7323C-9227-D561-74E8-E04AB21FE4CC}"/>
              </a:ext>
            </a:extLst>
          </p:cNvPr>
          <p:cNvSpPr/>
          <p:nvPr/>
        </p:nvSpPr>
        <p:spPr>
          <a:xfrm>
            <a:off x="11472000" y="720000"/>
            <a:ext cx="720000" cy="720000"/>
          </a:xfrm>
          <a:prstGeom prst="actionButtonReturn">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Forward or Next 6">
            <a:hlinkClick r:id="rId3" action="ppaction://hlinksldjump" highlightClick="1"/>
            <a:extLst>
              <a:ext uri="{FF2B5EF4-FFF2-40B4-BE49-F238E27FC236}">
                <a16:creationId xmlns:a16="http://schemas.microsoft.com/office/drawing/2014/main" id="{1AC08882-B8FC-623A-8930-42B87A621691}"/>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TextBox 7">
            <a:extLst>
              <a:ext uri="{FF2B5EF4-FFF2-40B4-BE49-F238E27FC236}">
                <a16:creationId xmlns:a16="http://schemas.microsoft.com/office/drawing/2014/main" id="{749046E7-C1AE-91AF-DBB8-86E0095A76D9}"/>
              </a:ext>
            </a:extLst>
          </p:cNvPr>
          <p:cNvSpPr txBox="1"/>
          <p:nvPr/>
        </p:nvSpPr>
        <p:spPr>
          <a:xfrm>
            <a:off x="490853" y="6200796"/>
            <a:ext cx="8467726" cy="646331"/>
          </a:xfrm>
          <a:prstGeom prst="rect">
            <a:avLst/>
          </a:prstGeom>
          <a:noFill/>
        </p:spPr>
        <p:txBody>
          <a:bodyPr wrap="square" rtlCol="0">
            <a:spAutoFit/>
          </a:bodyPr>
          <a:lstStyle/>
          <a:p>
            <a:r>
              <a:rPr lang="en-GB" b="1" noProof="0"/>
              <a:t>You can either go to the summary slides by clicking on the forward arrow in the corner, or try this module again by clicking on the backward arrow.</a:t>
            </a:r>
          </a:p>
        </p:txBody>
      </p:sp>
      <p:sp>
        <p:nvSpPr>
          <p:cNvPr id="9" name="Action Button: Go to Beginning 8">
            <a:hlinkClick r:id="" action="ppaction://hlinkshowjump?jump=firstslide" highlightClick="1"/>
            <a:extLst>
              <a:ext uri="{FF2B5EF4-FFF2-40B4-BE49-F238E27FC236}">
                <a16:creationId xmlns:a16="http://schemas.microsoft.com/office/drawing/2014/main" id="{9014B537-1C23-349D-27FF-9C64AB5742EC}"/>
              </a:ext>
            </a:extLst>
          </p:cNvPr>
          <p:cNvSpPr/>
          <p:nvPr/>
        </p:nvSpPr>
        <p:spPr>
          <a:xfrm>
            <a:off x="11472000" y="6138000"/>
            <a:ext cx="720000" cy="720000"/>
          </a:xfrm>
          <a:prstGeom prst="actionButtonBeginning">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074" name="Picture 2">
            <a:extLst>
              <a:ext uri="{FF2B5EF4-FFF2-40B4-BE49-F238E27FC236}">
                <a16:creationId xmlns:a16="http://schemas.microsoft.com/office/drawing/2014/main" id="{3811CB15-0E3E-2481-ADE9-1933FAEE23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9542" y="2336638"/>
            <a:ext cx="1513648" cy="616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1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6604B92-78BF-E6D0-752E-818475A33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3970B-B730-E413-780E-3645AD257A51}"/>
              </a:ext>
            </a:extLst>
          </p:cNvPr>
          <p:cNvSpPr>
            <a:spLocks noGrp="1"/>
          </p:cNvSpPr>
          <p:nvPr>
            <p:ph type="title"/>
          </p:nvPr>
        </p:nvSpPr>
        <p:spPr/>
        <p:txBody>
          <a:bodyPr/>
          <a:lstStyle/>
          <a:p>
            <a:r>
              <a:rPr lang="en-GB" noProof="0"/>
              <a:t>Wound Dehiscence – Overview</a:t>
            </a:r>
          </a:p>
        </p:txBody>
      </p:sp>
      <p:sp>
        <p:nvSpPr>
          <p:cNvPr id="3" name="Content Placeholder 2">
            <a:extLst>
              <a:ext uri="{FF2B5EF4-FFF2-40B4-BE49-F238E27FC236}">
                <a16:creationId xmlns:a16="http://schemas.microsoft.com/office/drawing/2014/main" id="{9F814E7B-C48F-610B-ADFC-0BB661879D0A}"/>
              </a:ext>
            </a:extLst>
          </p:cNvPr>
          <p:cNvSpPr>
            <a:spLocks noGrp="1"/>
          </p:cNvSpPr>
          <p:nvPr>
            <p:ph idx="1"/>
          </p:nvPr>
        </p:nvSpPr>
        <p:spPr/>
        <p:txBody>
          <a:bodyPr/>
          <a:lstStyle/>
          <a:p>
            <a:r>
              <a:rPr lang="en-GB" noProof="0">
                <a:solidFill>
                  <a:schemeClr val="bg1"/>
                </a:solidFill>
              </a:rPr>
              <a:t>Onset: usually 5 to 8 days after surgery</a:t>
            </a:r>
          </a:p>
          <a:p>
            <a:r>
              <a:rPr lang="en-GB" noProof="0">
                <a:solidFill>
                  <a:schemeClr val="bg1"/>
                </a:solidFill>
              </a:rPr>
              <a:t>Wound dehiscence is an uncommon but important complication of surgery.</a:t>
            </a:r>
          </a:p>
          <a:p>
            <a:r>
              <a:rPr lang="en-GB" noProof="0">
                <a:solidFill>
                  <a:schemeClr val="bg1"/>
                </a:solidFill>
              </a:rPr>
              <a:t>When a surgical wound is disrupted, risks include infection, bleeding, worsening pain, evisceration. It can also be very scary for the patient.</a:t>
            </a:r>
          </a:p>
        </p:txBody>
      </p:sp>
      <p:sp>
        <p:nvSpPr>
          <p:cNvPr id="4" name="Action Button: Go Forward or Next 3">
            <a:hlinkClick r:id="" action="ppaction://hlinkshowjump?jump=nextslide" highlightClick="1"/>
            <a:extLst>
              <a:ext uri="{FF2B5EF4-FFF2-40B4-BE49-F238E27FC236}">
                <a16:creationId xmlns:a16="http://schemas.microsoft.com/office/drawing/2014/main" id="{DB56DACF-2760-832B-F178-FAB627A17177}"/>
              </a:ext>
            </a:extLst>
          </p:cNvPr>
          <p:cNvSpPr/>
          <p:nvPr/>
        </p:nvSpPr>
        <p:spPr>
          <a:xfrm>
            <a:off x="11472000" y="613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3B8126E0-AD21-3B12-231B-76A9DCAE0B6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273245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146644F-A6A3-F1CD-1997-00FD3BE2C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21865-1451-58F9-4974-66CEC3A70C9E}"/>
              </a:ext>
            </a:extLst>
          </p:cNvPr>
          <p:cNvSpPr>
            <a:spLocks noGrp="1"/>
          </p:cNvSpPr>
          <p:nvPr>
            <p:ph type="title"/>
          </p:nvPr>
        </p:nvSpPr>
        <p:spPr/>
        <p:txBody>
          <a:bodyPr/>
          <a:lstStyle/>
          <a:p>
            <a:r>
              <a:rPr lang="en-GB" noProof="0"/>
              <a:t>Wound Dehiscence – Aetiology</a:t>
            </a:r>
          </a:p>
        </p:txBody>
      </p:sp>
      <p:sp>
        <p:nvSpPr>
          <p:cNvPr id="3" name="Content Placeholder 2">
            <a:extLst>
              <a:ext uri="{FF2B5EF4-FFF2-40B4-BE49-F238E27FC236}">
                <a16:creationId xmlns:a16="http://schemas.microsoft.com/office/drawing/2014/main" id="{9FB6AE00-E4DD-F450-9736-A1C5E2FC6E27}"/>
              </a:ext>
            </a:extLst>
          </p:cNvPr>
          <p:cNvSpPr>
            <a:spLocks noGrp="1"/>
          </p:cNvSpPr>
          <p:nvPr>
            <p:ph sz="half" idx="1"/>
          </p:nvPr>
        </p:nvSpPr>
        <p:spPr/>
        <p:txBody>
          <a:bodyPr/>
          <a:lstStyle/>
          <a:p>
            <a:r>
              <a:rPr lang="en-GB" noProof="0">
                <a:solidFill>
                  <a:schemeClr val="bg1"/>
                </a:solidFill>
              </a:rPr>
              <a:t>Wound dehiscence is most often caused by:</a:t>
            </a:r>
          </a:p>
          <a:p>
            <a:pPr lvl="1"/>
            <a:r>
              <a:rPr lang="en-GB" noProof="0">
                <a:solidFill>
                  <a:schemeClr val="bg1"/>
                </a:solidFill>
              </a:rPr>
              <a:t>Infection</a:t>
            </a:r>
          </a:p>
          <a:p>
            <a:pPr lvl="1"/>
            <a:r>
              <a:rPr lang="en-GB" noProof="0">
                <a:solidFill>
                  <a:schemeClr val="bg1"/>
                </a:solidFill>
              </a:rPr>
              <a:t>Trauma</a:t>
            </a:r>
          </a:p>
          <a:p>
            <a:pPr lvl="1"/>
            <a:r>
              <a:rPr lang="en-GB" noProof="0">
                <a:solidFill>
                  <a:schemeClr val="bg1"/>
                </a:solidFill>
              </a:rPr>
              <a:t>Insufficient suturing</a:t>
            </a:r>
          </a:p>
          <a:p>
            <a:pPr lvl="1"/>
            <a:r>
              <a:rPr lang="en-GB" noProof="0">
                <a:solidFill>
                  <a:schemeClr val="bg1"/>
                </a:solidFill>
              </a:rPr>
              <a:t>Weak skin</a:t>
            </a:r>
          </a:p>
          <a:p>
            <a:pPr lvl="1"/>
            <a:r>
              <a:rPr lang="en-GB" noProof="0">
                <a:solidFill>
                  <a:schemeClr val="bg1"/>
                </a:solidFill>
              </a:rPr>
              <a:t>Slow healing</a:t>
            </a:r>
          </a:p>
        </p:txBody>
      </p:sp>
      <p:sp>
        <p:nvSpPr>
          <p:cNvPr id="5" name="Action Button: Go Forward or Next 4">
            <a:hlinkClick r:id="" action="ppaction://hlinkshowjump?jump=nextslide" highlightClick="1"/>
            <a:extLst>
              <a:ext uri="{FF2B5EF4-FFF2-40B4-BE49-F238E27FC236}">
                <a16:creationId xmlns:a16="http://schemas.microsoft.com/office/drawing/2014/main" id="{F1E0682F-6089-8F67-9C74-E966B0FB13B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A509724-C13B-A482-D07A-62015DEAE3C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3">
            <a:extLst>
              <a:ext uri="{FF2B5EF4-FFF2-40B4-BE49-F238E27FC236}">
                <a16:creationId xmlns:a16="http://schemas.microsoft.com/office/drawing/2014/main" id="{743A2F92-97E9-C8F9-9001-832E0538F941}"/>
              </a:ext>
            </a:extLst>
          </p:cNvPr>
          <p:cNvSpPr>
            <a:spLocks noGrp="1"/>
          </p:cNvSpPr>
          <p:nvPr>
            <p:ph sz="half" idx="2"/>
          </p:nvPr>
        </p:nvSpPr>
        <p:spPr/>
        <p:txBody>
          <a:bodyPr/>
          <a:lstStyle/>
          <a:p>
            <a:r>
              <a:rPr lang="en-GB" noProof="0">
                <a:solidFill>
                  <a:schemeClr val="bg1"/>
                </a:solidFill>
              </a:rPr>
              <a:t>Risk factors for weaker tissues:</a:t>
            </a:r>
          </a:p>
          <a:p>
            <a:pPr lvl="1"/>
            <a:r>
              <a:rPr lang="en-GB" noProof="0">
                <a:solidFill>
                  <a:schemeClr val="bg1"/>
                </a:solidFill>
              </a:rPr>
              <a:t>Older age</a:t>
            </a:r>
          </a:p>
          <a:p>
            <a:pPr lvl="1"/>
            <a:r>
              <a:rPr lang="en-GB" noProof="0">
                <a:solidFill>
                  <a:schemeClr val="bg1"/>
                </a:solidFill>
              </a:rPr>
              <a:t>Connective tissue disorders</a:t>
            </a:r>
          </a:p>
          <a:p>
            <a:pPr lvl="1"/>
            <a:r>
              <a:rPr lang="en-GB" noProof="0">
                <a:solidFill>
                  <a:schemeClr val="bg1"/>
                </a:solidFill>
              </a:rPr>
              <a:t>Cancer</a:t>
            </a:r>
          </a:p>
          <a:p>
            <a:r>
              <a:rPr lang="en-GB" noProof="0">
                <a:solidFill>
                  <a:schemeClr val="bg1"/>
                </a:solidFill>
              </a:rPr>
              <a:t>Risk factors for slow healing</a:t>
            </a:r>
          </a:p>
          <a:p>
            <a:pPr lvl="1"/>
            <a:r>
              <a:rPr lang="en-GB" noProof="0">
                <a:solidFill>
                  <a:schemeClr val="bg1"/>
                </a:solidFill>
              </a:rPr>
              <a:t>Diabetes</a:t>
            </a:r>
          </a:p>
          <a:p>
            <a:pPr lvl="1"/>
            <a:r>
              <a:rPr lang="en-GB" noProof="0">
                <a:solidFill>
                  <a:schemeClr val="bg1"/>
                </a:solidFill>
              </a:rPr>
              <a:t>Steroids</a:t>
            </a:r>
          </a:p>
          <a:p>
            <a:pPr lvl="1"/>
            <a:r>
              <a:rPr lang="en-GB" noProof="0">
                <a:solidFill>
                  <a:schemeClr val="bg1"/>
                </a:solidFill>
              </a:rPr>
              <a:t>Previous scarring</a:t>
            </a:r>
          </a:p>
          <a:p>
            <a:r>
              <a:rPr lang="en-GB" noProof="0">
                <a:solidFill>
                  <a:schemeClr val="bg1"/>
                </a:solidFill>
              </a:rPr>
              <a:t>Other risks:</a:t>
            </a:r>
          </a:p>
          <a:p>
            <a:pPr lvl="1"/>
            <a:r>
              <a:rPr lang="en-GB" noProof="0">
                <a:solidFill>
                  <a:schemeClr val="bg1"/>
                </a:solidFill>
              </a:rPr>
              <a:t>Nicotine (in any form)</a:t>
            </a:r>
          </a:p>
        </p:txBody>
      </p:sp>
      <p:sp>
        <p:nvSpPr>
          <p:cNvPr id="7" name="Action Button: Get Information 6">
            <a:hlinkClick r:id="rId2" action="ppaction://hlinksldjump" highlightClick="1"/>
            <a:extLst>
              <a:ext uri="{FF2B5EF4-FFF2-40B4-BE49-F238E27FC236}">
                <a16:creationId xmlns:a16="http://schemas.microsoft.com/office/drawing/2014/main" id="{46E55EDA-02C8-2D5D-E0D3-00ABF3EB5AD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7785149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E18DE62-BB8D-77E7-9001-2F3053722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BC240-6489-92D2-C655-121612B76A2B}"/>
              </a:ext>
            </a:extLst>
          </p:cNvPr>
          <p:cNvSpPr>
            <a:spLocks noGrp="1"/>
          </p:cNvSpPr>
          <p:nvPr>
            <p:ph type="title"/>
          </p:nvPr>
        </p:nvSpPr>
        <p:spPr/>
        <p:txBody>
          <a:bodyPr/>
          <a:lstStyle/>
          <a:p>
            <a:r>
              <a:rPr lang="en-GB" noProof="0"/>
              <a:t>Wound Dehiscence – Diagnosis</a:t>
            </a:r>
          </a:p>
        </p:txBody>
      </p:sp>
      <p:sp>
        <p:nvSpPr>
          <p:cNvPr id="3" name="Content Placeholder 2">
            <a:extLst>
              <a:ext uri="{FF2B5EF4-FFF2-40B4-BE49-F238E27FC236}">
                <a16:creationId xmlns:a16="http://schemas.microsoft.com/office/drawing/2014/main" id="{3F9F909C-BF4B-1948-CCF6-7D91959CD768}"/>
              </a:ext>
            </a:extLst>
          </p:cNvPr>
          <p:cNvSpPr>
            <a:spLocks noGrp="1"/>
          </p:cNvSpPr>
          <p:nvPr>
            <p:ph sz="half" idx="1"/>
          </p:nvPr>
        </p:nvSpPr>
        <p:spPr>
          <a:xfrm>
            <a:off x="677334" y="1380930"/>
            <a:ext cx="4184035" cy="5057191"/>
          </a:xfrm>
        </p:spPr>
        <p:txBody>
          <a:bodyPr>
            <a:normAutofit/>
          </a:bodyPr>
          <a:lstStyle/>
          <a:p>
            <a:r>
              <a:rPr lang="en-GB" noProof="0">
                <a:solidFill>
                  <a:schemeClr val="bg1"/>
                </a:solidFill>
              </a:rPr>
              <a:t>Most wound dehiscence is obvious on visual inspection – make sure to expose wounds (don’t be afraid to change dressings).</a:t>
            </a:r>
          </a:p>
          <a:p>
            <a:pPr lvl="1"/>
            <a:r>
              <a:rPr lang="en-GB" noProof="0">
                <a:solidFill>
                  <a:schemeClr val="bg1"/>
                </a:solidFill>
              </a:rPr>
              <a:t>Be aware of bleeding, which may be continuous (so significant even if slow).</a:t>
            </a:r>
          </a:p>
          <a:p>
            <a:r>
              <a:rPr lang="en-GB" noProof="0">
                <a:solidFill>
                  <a:schemeClr val="bg1"/>
                </a:solidFill>
              </a:rPr>
              <a:t>This case presented a number of factors that could dissuade you from examining (but </a:t>
            </a:r>
            <a:r>
              <a:rPr lang="en-GB" u="sng" noProof="0">
                <a:solidFill>
                  <a:schemeClr val="bg1"/>
                </a:solidFill>
              </a:rPr>
              <a:t>shouldn’t</a:t>
            </a:r>
            <a:r>
              <a:rPr lang="en-GB" noProof="0">
                <a:solidFill>
                  <a:schemeClr val="bg1"/>
                </a:solidFill>
              </a:rPr>
              <a:t>):</a:t>
            </a:r>
          </a:p>
          <a:p>
            <a:pPr lvl="1"/>
            <a:r>
              <a:rPr lang="en-GB" noProof="0">
                <a:solidFill>
                  <a:schemeClr val="bg1"/>
                </a:solidFill>
              </a:rPr>
              <a:t>Intimate examination</a:t>
            </a:r>
          </a:p>
          <a:p>
            <a:pPr lvl="1"/>
            <a:r>
              <a:rPr lang="en-GB" noProof="0">
                <a:solidFill>
                  <a:schemeClr val="bg1"/>
                </a:solidFill>
              </a:rPr>
              <a:t>“Expected” pain (see gender bias)</a:t>
            </a:r>
          </a:p>
          <a:p>
            <a:pPr lvl="1"/>
            <a:r>
              <a:rPr lang="en-GB" noProof="0">
                <a:solidFill>
                  <a:schemeClr val="bg1"/>
                </a:solidFill>
              </a:rPr>
              <a:t>Intellectual disability</a:t>
            </a:r>
          </a:p>
          <a:p>
            <a:pPr lvl="1"/>
            <a:endParaRPr lang="en-GB" noProof="0">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8AECCC6F-911D-CAE4-80CD-08ACF61AAD4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D02529C4-0A3A-C1B6-5690-D45CADA20DF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50" name="Picture 2" descr="undefined">
            <a:extLst>
              <a:ext uri="{FF2B5EF4-FFF2-40B4-BE49-F238E27FC236}">
                <a16:creationId xmlns:a16="http://schemas.microsoft.com/office/drawing/2014/main" id="{2495C0BE-8A22-A1D1-E024-507D0CCA066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87821" y="1169678"/>
            <a:ext cx="4086182" cy="5725764"/>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1510C0B7-01DD-51F7-54F2-ADFAA6846D3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82491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BAC02CD-330F-E1B4-D436-8CD87FAEF8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967B9-1C3F-8098-FA34-354112C8BB38}"/>
              </a:ext>
            </a:extLst>
          </p:cNvPr>
          <p:cNvSpPr>
            <a:spLocks noGrp="1"/>
          </p:cNvSpPr>
          <p:nvPr>
            <p:ph type="title"/>
          </p:nvPr>
        </p:nvSpPr>
        <p:spPr>
          <a:xfrm>
            <a:off x="677334" y="609600"/>
            <a:ext cx="8596668" cy="720000"/>
          </a:xfrm>
        </p:spPr>
        <p:txBody>
          <a:bodyPr/>
          <a:lstStyle/>
          <a:p>
            <a:r>
              <a:rPr lang="en-GB" noProof="0"/>
              <a:t>Wound Dehiscence – Diagnosis</a:t>
            </a:r>
          </a:p>
        </p:txBody>
      </p:sp>
      <p:sp>
        <p:nvSpPr>
          <p:cNvPr id="3" name="Content Placeholder 2">
            <a:extLst>
              <a:ext uri="{FF2B5EF4-FFF2-40B4-BE49-F238E27FC236}">
                <a16:creationId xmlns:a16="http://schemas.microsoft.com/office/drawing/2014/main" id="{57B49060-80D4-8B97-A883-6F2E97BD205C}"/>
              </a:ext>
            </a:extLst>
          </p:cNvPr>
          <p:cNvSpPr>
            <a:spLocks noGrp="1"/>
          </p:cNvSpPr>
          <p:nvPr>
            <p:ph sz="half" idx="1"/>
          </p:nvPr>
        </p:nvSpPr>
        <p:spPr>
          <a:xfrm>
            <a:off x="677334" y="1329601"/>
            <a:ext cx="4184035" cy="1898792"/>
          </a:xfrm>
        </p:spPr>
        <p:txBody>
          <a:bodyPr>
            <a:normAutofit/>
          </a:bodyPr>
          <a:lstStyle/>
          <a:p>
            <a:r>
              <a:rPr lang="en-GB" noProof="0">
                <a:solidFill>
                  <a:schemeClr val="bg1"/>
                </a:solidFill>
              </a:rPr>
              <a:t>Investigate for causes of tissue weakness.</a:t>
            </a:r>
          </a:p>
          <a:p>
            <a:pPr lvl="1"/>
            <a:r>
              <a:rPr lang="en-GB" noProof="0">
                <a:solidFill>
                  <a:schemeClr val="bg1"/>
                </a:solidFill>
              </a:rPr>
              <a:t>Infection (you should always take a swab for culture and sensitivity)</a:t>
            </a:r>
          </a:p>
          <a:p>
            <a:pPr lvl="1"/>
            <a:r>
              <a:rPr lang="en-GB" noProof="0">
                <a:solidFill>
                  <a:schemeClr val="bg1"/>
                </a:solidFill>
              </a:rPr>
              <a:t>Trauma (consider whether the wound is surgical or pre-occurring)</a:t>
            </a:r>
          </a:p>
        </p:txBody>
      </p:sp>
      <p:sp>
        <p:nvSpPr>
          <p:cNvPr id="5" name="Action Button: Go Forward or Next 4">
            <a:hlinkClick r:id="" action="ppaction://hlinkshowjump?jump=nextslide" highlightClick="1"/>
            <a:extLst>
              <a:ext uri="{FF2B5EF4-FFF2-40B4-BE49-F238E27FC236}">
                <a16:creationId xmlns:a16="http://schemas.microsoft.com/office/drawing/2014/main" id="{7474E6A4-AC13-3EDF-5375-BAD6F1034DD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47C3425-DB0A-EA89-5535-C731DB530AC1}"/>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Content Placeholder 7">
            <a:extLst>
              <a:ext uri="{FF2B5EF4-FFF2-40B4-BE49-F238E27FC236}">
                <a16:creationId xmlns:a16="http://schemas.microsoft.com/office/drawing/2014/main" id="{EB0728A5-C91B-F383-58A3-A9EC5DFFF7DC}"/>
              </a:ext>
            </a:extLst>
          </p:cNvPr>
          <p:cNvSpPr>
            <a:spLocks noGrp="1"/>
          </p:cNvSpPr>
          <p:nvPr>
            <p:ph sz="half" idx="2"/>
          </p:nvPr>
        </p:nvSpPr>
        <p:spPr>
          <a:xfrm>
            <a:off x="5089970" y="1329601"/>
            <a:ext cx="4184034" cy="1898792"/>
          </a:xfrm>
        </p:spPr>
        <p:txBody>
          <a:bodyPr/>
          <a:lstStyle/>
          <a:p>
            <a:r>
              <a:rPr lang="en-GB" noProof="0">
                <a:solidFill>
                  <a:schemeClr val="bg1"/>
                </a:solidFill>
              </a:rPr>
              <a:t>More rarely, wound dehiscence may be caused by </a:t>
            </a:r>
            <a:r>
              <a:rPr lang="en-GB" b="1" noProof="0">
                <a:solidFill>
                  <a:schemeClr val="bg1"/>
                </a:solidFill>
              </a:rPr>
              <a:t>poor suturing</a:t>
            </a:r>
            <a:r>
              <a:rPr lang="en-GB" noProof="0">
                <a:solidFill>
                  <a:schemeClr val="bg1"/>
                </a:solidFill>
              </a:rPr>
              <a:t>.</a:t>
            </a:r>
          </a:p>
          <a:p>
            <a:pPr lvl="1"/>
            <a:r>
              <a:rPr lang="en-GB" noProof="0">
                <a:solidFill>
                  <a:schemeClr val="bg1"/>
                </a:solidFill>
              </a:rPr>
              <a:t>A thorough examination is necessary to conclude this.</a:t>
            </a:r>
          </a:p>
        </p:txBody>
      </p:sp>
      <p:pic>
        <p:nvPicPr>
          <p:cNvPr id="1028" name="Picture 4" descr="E. coli colonies">
            <a:extLst>
              <a:ext uri="{FF2B5EF4-FFF2-40B4-BE49-F238E27FC236}">
                <a16:creationId xmlns:a16="http://schemas.microsoft.com/office/drawing/2014/main" id="{4B1A0459-AE0F-5149-668B-4498B4655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199" y="3228393"/>
            <a:ext cx="5722937" cy="3429476"/>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Get Information 3">
            <a:hlinkClick r:id="rId3" action="ppaction://hlinksldjump" highlightClick="1"/>
            <a:extLst>
              <a:ext uri="{FF2B5EF4-FFF2-40B4-BE49-F238E27FC236}">
                <a16:creationId xmlns:a16="http://schemas.microsoft.com/office/drawing/2014/main" id="{53226779-C056-C695-D978-0CDDC855C8E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46779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AF54BD3-8AC9-2A70-C13D-DB8CB9FD2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05540-DADD-7D20-3333-50EE0F0EC006}"/>
              </a:ext>
            </a:extLst>
          </p:cNvPr>
          <p:cNvSpPr>
            <a:spLocks noGrp="1"/>
          </p:cNvSpPr>
          <p:nvPr>
            <p:ph type="title"/>
          </p:nvPr>
        </p:nvSpPr>
        <p:spPr>
          <a:xfrm>
            <a:off x="677334" y="609600"/>
            <a:ext cx="8596668" cy="706016"/>
          </a:xfrm>
        </p:spPr>
        <p:txBody>
          <a:bodyPr/>
          <a:lstStyle/>
          <a:p>
            <a:r>
              <a:rPr lang="en-GB" noProof="0"/>
              <a:t>Wound Dehiscence – Treatment</a:t>
            </a:r>
          </a:p>
        </p:txBody>
      </p:sp>
      <p:sp>
        <p:nvSpPr>
          <p:cNvPr id="3" name="Content Placeholder 2">
            <a:extLst>
              <a:ext uri="{FF2B5EF4-FFF2-40B4-BE49-F238E27FC236}">
                <a16:creationId xmlns:a16="http://schemas.microsoft.com/office/drawing/2014/main" id="{670F4E5A-7783-F2CB-B754-5B63492D3DB8}"/>
              </a:ext>
            </a:extLst>
          </p:cNvPr>
          <p:cNvSpPr>
            <a:spLocks noGrp="1"/>
          </p:cNvSpPr>
          <p:nvPr>
            <p:ph sz="half" idx="1"/>
          </p:nvPr>
        </p:nvSpPr>
        <p:spPr/>
        <p:txBody>
          <a:bodyPr/>
          <a:lstStyle/>
          <a:p>
            <a:r>
              <a:rPr lang="en-GB" noProof="0">
                <a:solidFill>
                  <a:schemeClr val="bg1"/>
                </a:solidFill>
              </a:rPr>
              <a:t>Treatment depends on:</a:t>
            </a:r>
          </a:p>
          <a:p>
            <a:pPr lvl="1"/>
            <a:r>
              <a:rPr lang="en-GB" noProof="0">
                <a:solidFill>
                  <a:schemeClr val="bg1"/>
                </a:solidFill>
              </a:rPr>
              <a:t>Size of scar</a:t>
            </a:r>
          </a:p>
          <a:p>
            <a:pPr lvl="1"/>
            <a:r>
              <a:rPr lang="en-GB" noProof="0">
                <a:solidFill>
                  <a:schemeClr val="bg1"/>
                </a:solidFill>
              </a:rPr>
              <a:t>Importance of anatomical structures</a:t>
            </a:r>
          </a:p>
          <a:p>
            <a:pPr lvl="1"/>
            <a:r>
              <a:rPr lang="en-GB" noProof="0">
                <a:solidFill>
                  <a:schemeClr val="bg1"/>
                </a:solidFill>
              </a:rPr>
              <a:t>Chances of healing</a:t>
            </a:r>
          </a:p>
          <a:p>
            <a:endParaRPr lang="en-GB" noProof="0">
              <a:solidFill>
                <a:schemeClr val="bg1"/>
              </a:solidFill>
            </a:endParaRPr>
          </a:p>
          <a:p>
            <a:r>
              <a:rPr lang="en-GB" noProof="0">
                <a:solidFill>
                  <a:schemeClr val="bg1"/>
                </a:solidFill>
              </a:rPr>
              <a:t>The vast majority of patients will need antibiotics.</a:t>
            </a:r>
          </a:p>
          <a:p>
            <a:pPr lvl="1"/>
            <a:r>
              <a:rPr lang="en-GB" noProof="0">
                <a:solidFill>
                  <a:schemeClr val="bg1"/>
                </a:solidFill>
              </a:rPr>
              <a:t>Topical antibiotics under a sterile dressing may be sufficient</a:t>
            </a:r>
          </a:p>
        </p:txBody>
      </p:sp>
      <p:sp>
        <p:nvSpPr>
          <p:cNvPr id="5" name="Action Button: Go Forward or Next 4">
            <a:hlinkClick r:id="" action="ppaction://hlinkshowjump?jump=nextslide" highlightClick="1"/>
            <a:extLst>
              <a:ext uri="{FF2B5EF4-FFF2-40B4-BE49-F238E27FC236}">
                <a16:creationId xmlns:a16="http://schemas.microsoft.com/office/drawing/2014/main" id="{4FEAB9E3-3730-0419-90F4-060A51530F4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259573D-F98C-65B7-DCEA-1E9C61434AA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3">
            <a:extLst>
              <a:ext uri="{FF2B5EF4-FFF2-40B4-BE49-F238E27FC236}">
                <a16:creationId xmlns:a16="http://schemas.microsoft.com/office/drawing/2014/main" id="{CC3E4E83-3EDA-CCF0-C594-E84E371A93AA}"/>
              </a:ext>
            </a:extLst>
          </p:cNvPr>
          <p:cNvSpPr>
            <a:spLocks noGrp="1"/>
          </p:cNvSpPr>
          <p:nvPr>
            <p:ph sz="half" idx="2"/>
          </p:nvPr>
        </p:nvSpPr>
        <p:spPr/>
        <p:txBody>
          <a:bodyPr/>
          <a:lstStyle/>
          <a:p>
            <a:r>
              <a:rPr lang="en-GB" noProof="0">
                <a:solidFill>
                  <a:schemeClr val="bg1"/>
                </a:solidFill>
              </a:rPr>
              <a:t>Small wounds that may heal may be </a:t>
            </a:r>
            <a:r>
              <a:rPr lang="en-GB" b="1" noProof="0">
                <a:solidFill>
                  <a:schemeClr val="bg1"/>
                </a:solidFill>
              </a:rPr>
              <a:t>treated conservatively</a:t>
            </a:r>
            <a:r>
              <a:rPr lang="en-GB" noProof="0">
                <a:solidFill>
                  <a:schemeClr val="bg1"/>
                </a:solidFill>
              </a:rPr>
              <a:t> with sterile dressings.</a:t>
            </a:r>
          </a:p>
          <a:p>
            <a:r>
              <a:rPr lang="en-GB" noProof="0">
                <a:solidFill>
                  <a:schemeClr val="bg1"/>
                </a:solidFill>
              </a:rPr>
              <a:t>Larger wounds may need to be </a:t>
            </a:r>
            <a:r>
              <a:rPr lang="en-GB" b="1" noProof="0">
                <a:solidFill>
                  <a:schemeClr val="bg1"/>
                </a:solidFill>
              </a:rPr>
              <a:t>resutured</a:t>
            </a:r>
            <a:r>
              <a:rPr lang="en-GB" noProof="0">
                <a:solidFill>
                  <a:schemeClr val="bg1"/>
                </a:solidFill>
              </a:rPr>
              <a:t>, preferably by the original specialty, although also by the on-call surgical registrar.</a:t>
            </a:r>
          </a:p>
          <a:p>
            <a:r>
              <a:rPr lang="en-GB" noProof="0">
                <a:solidFill>
                  <a:schemeClr val="bg1"/>
                </a:solidFill>
              </a:rPr>
              <a:t>More complex wounds (such as internal dehiscence) may warrant </a:t>
            </a:r>
            <a:r>
              <a:rPr lang="en-GB" b="1" noProof="0">
                <a:solidFill>
                  <a:schemeClr val="bg1"/>
                </a:solidFill>
              </a:rPr>
              <a:t>return to theatre</a:t>
            </a:r>
            <a:r>
              <a:rPr lang="en-GB" noProof="0">
                <a:solidFill>
                  <a:schemeClr val="bg1"/>
                </a:solidFill>
              </a:rPr>
              <a:t> for exploration under anaesthetic and specialist input.</a:t>
            </a:r>
          </a:p>
        </p:txBody>
      </p:sp>
      <p:sp>
        <p:nvSpPr>
          <p:cNvPr id="7" name="Action Button: Get Information 6">
            <a:hlinkClick r:id="rId2" action="ppaction://hlinksldjump" highlightClick="1"/>
            <a:extLst>
              <a:ext uri="{FF2B5EF4-FFF2-40B4-BE49-F238E27FC236}">
                <a16:creationId xmlns:a16="http://schemas.microsoft.com/office/drawing/2014/main" id="{AC63C3D0-8145-0250-D6E0-A3929F9DB9B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738260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CFB5A832-E8FC-B018-1271-4917C68B28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028244-06B8-AFBC-28B8-04CA12BC1470}"/>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5F819BEF-F97A-7900-C961-CD067FD55FDC}"/>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(Ryan D. Rosen and Biagio Manna, 1 May 2023) “Wound Dehiscence” </a:t>
            </a:r>
            <a:r>
              <a:rPr lang="en-GB" sz="1100" i="1" noProof="0">
                <a:solidFill>
                  <a:schemeClr val="bg1"/>
                </a:solidFill>
              </a:rPr>
              <a:t>National Library of Medicine</a:t>
            </a:r>
            <a:r>
              <a:rPr lang="en-GB" sz="1100" noProof="0">
                <a:solidFill>
                  <a:schemeClr val="bg1"/>
                </a:solidFill>
              </a:rPr>
              <a:t> StatPearls [Accessed: 9 October 2025]</a:t>
            </a:r>
            <a:br>
              <a:rPr lang="en-GB" sz="1100" noProof="0">
                <a:solidFill>
                  <a:schemeClr val="bg1"/>
                </a:solidFill>
              </a:rPr>
            </a:br>
            <a:r>
              <a:rPr lang="en-GB" sz="1100" noProof="0">
                <a:solidFill>
                  <a:schemeClr val="bg1"/>
                </a:solidFill>
                <a:hlinkClick r:id="rId2"/>
              </a:rPr>
              <a:t>https://www.ncbi.nlm.nih.gov/books/NBK551712/</a:t>
            </a:r>
            <a:endParaRPr lang="en-GB" sz="1100" noProof="0">
              <a:solidFill>
                <a:schemeClr val="bg1"/>
              </a:solidFill>
            </a:endParaRPr>
          </a:p>
          <a:p>
            <a:r>
              <a:rPr lang="en-GB" sz="1100" noProof="0">
                <a:solidFill>
                  <a:schemeClr val="bg1"/>
                </a:solidFill>
              </a:rPr>
              <a:t>(Royal College of Obstetricians and Gynaecologists) “Perineal wound breakdown” </a:t>
            </a:r>
            <a:r>
              <a:rPr lang="en-GB" sz="1100" i="1" noProof="0">
                <a:solidFill>
                  <a:schemeClr val="bg1"/>
                </a:solidFill>
              </a:rPr>
              <a:t>RCOG</a:t>
            </a:r>
            <a:r>
              <a:rPr lang="en-GB" sz="1100" noProof="0">
                <a:solidFill>
                  <a:schemeClr val="bg1"/>
                </a:solidFill>
              </a:rPr>
              <a:t> [Accessed: 25 October 2025]</a:t>
            </a:r>
            <a:br>
              <a:rPr lang="en-GB" sz="1100" noProof="0">
                <a:solidFill>
                  <a:schemeClr val="bg1"/>
                </a:solidFill>
              </a:rPr>
            </a:br>
            <a:r>
              <a:rPr lang="en-GB" sz="1100" noProof="0">
                <a:solidFill>
                  <a:schemeClr val="bg1"/>
                </a:solidFill>
                <a:hlinkClick r:id="rId3"/>
              </a:rPr>
              <a:t>https://www.rcog.org.uk/for-the-public/perineal-tears-and-episiotomies-in-childbirth/perineal-wound-breakdown/</a:t>
            </a:r>
            <a:endParaRPr lang="en-GB" sz="1100" noProof="0">
              <a:solidFill>
                <a:schemeClr val="bg1"/>
              </a:solidFill>
            </a:endParaRPr>
          </a:p>
          <a:p>
            <a:r>
              <a:rPr lang="en-GB" sz="1100" noProof="0">
                <a:solidFill>
                  <a:schemeClr val="bg1"/>
                </a:solidFill>
              </a:rPr>
              <a:t>(Ramesh Mehay, Robin Beaumont, Juliet Draper, Iain Lamb, Liz Moulton, Damian Kenny, 2012) "Revisiting Models of the Consultation" </a:t>
            </a:r>
            <a:r>
              <a:rPr lang="en-GB" sz="1100" i="1" noProof="0">
                <a:solidFill>
                  <a:schemeClr val="bg1"/>
                </a:solidFill>
              </a:rPr>
              <a:t>The Essential Handbook for GP Training and Education </a:t>
            </a:r>
            <a:r>
              <a:rPr lang="en-GB" sz="1100" noProof="0">
                <a:solidFill>
                  <a:schemeClr val="bg1"/>
                </a:solidFill>
              </a:rPr>
              <a:t>(PDF) CRC Press ISBN 978-1-84619-593-8</a:t>
            </a:r>
            <a:br>
              <a:rPr lang="en-GB" sz="1100" noProof="0">
                <a:solidFill>
                  <a:schemeClr val="bg1"/>
                </a:solidFill>
              </a:rPr>
            </a:br>
            <a:r>
              <a:rPr lang="en-GB" sz="1100" noProof="0">
                <a:solidFill>
                  <a:schemeClr val="bg1"/>
                </a:solidFill>
                <a:hlinkClick r:id="rId4"/>
              </a:rPr>
              <a:t>https://www.essentialgptrainingbook.com/wp-content/online-resources/04%20consultation%20models.pdf</a:t>
            </a:r>
            <a:endParaRPr lang="en-GB" sz="1100" noProof="0">
              <a:solidFill>
                <a:schemeClr val="bg1"/>
              </a:solidFill>
            </a:endParaRPr>
          </a:p>
          <a:p>
            <a:r>
              <a:rPr lang="en-GB" sz="1100" noProof="0">
                <a:solidFill>
                  <a:schemeClr val="bg1"/>
                </a:solidFill>
              </a:rPr>
              <a:t>(Supreet Sidhu and Francine Cheese, 24 April 2017) “Breaking Bad News – OSCE Guide” </a:t>
            </a:r>
            <a:r>
              <a:rPr lang="en-GB" sz="1100" i="1" noProof="0">
                <a:solidFill>
                  <a:schemeClr val="bg1"/>
                </a:solidFill>
              </a:rPr>
              <a:t>GeekyMedics</a:t>
            </a:r>
            <a:br>
              <a:rPr lang="en-GB" sz="1100" noProof="0">
                <a:solidFill>
                  <a:schemeClr val="bg1"/>
                </a:solidFill>
              </a:rPr>
            </a:br>
            <a:r>
              <a:rPr lang="en-GB" sz="1100" noProof="0">
                <a:solidFill>
                  <a:schemeClr val="bg1"/>
                </a:solidFill>
                <a:hlinkClick r:id="rId5"/>
              </a:rPr>
              <a:t>https://geekymedics.com/breaking-bad-news/</a:t>
            </a:r>
            <a:endParaRPr lang="en-GB" sz="1100" noProof="0">
              <a:solidFill>
                <a:schemeClr val="bg1"/>
              </a:solidFill>
            </a:endParaRPr>
          </a:p>
          <a:p>
            <a:endParaRPr lang="en-GB" sz="1100" noProof="0">
              <a:solidFill>
                <a:schemeClr val="bg1"/>
              </a:solidFill>
            </a:endParaRPr>
          </a:p>
          <a:p>
            <a:r>
              <a:rPr lang="en-GB" sz="1100" noProof="0">
                <a:solidFill>
                  <a:schemeClr val="bg1"/>
                </a:solidFill>
              </a:rPr>
              <a:t>(SarahAnnFlickr, 13 June 2023) “File:Female Vagina Close Up.jpg” </a:t>
            </a:r>
            <a:r>
              <a:rPr lang="en-GB" sz="1100" i="1" noProof="0">
                <a:solidFill>
                  <a:schemeClr val="bg1"/>
                </a:solidFill>
              </a:rPr>
              <a:t>Wikimedia Commons</a:t>
            </a:r>
            <a:r>
              <a:rPr lang="en-GB" sz="1100" noProof="0">
                <a:solidFill>
                  <a:schemeClr val="bg1"/>
                </a:solidFill>
              </a:rPr>
              <a:t> CC BY-SA 4.0 (edited)</a:t>
            </a:r>
            <a:br>
              <a:rPr lang="en-GB" sz="1100" noProof="0">
                <a:solidFill>
                  <a:schemeClr val="bg1"/>
                </a:solidFill>
              </a:rPr>
            </a:br>
            <a:r>
              <a:rPr lang="en-GB" sz="1100" noProof="0">
                <a:solidFill>
                  <a:schemeClr val="bg1"/>
                </a:solidFill>
                <a:hlinkClick r:id="rId6"/>
              </a:rPr>
              <a:t>https://commons.wikimedia.org/wiki/File:Female_Vagina_Close_Up.jpg</a:t>
            </a:r>
            <a:endParaRPr lang="en-GB" sz="1100" noProof="0">
              <a:solidFill>
                <a:schemeClr val="bg1"/>
              </a:solidFill>
            </a:endParaRPr>
          </a:p>
          <a:p>
            <a:r>
              <a:rPr lang="en-GB" sz="1100" noProof="0">
                <a:solidFill>
                  <a:schemeClr val="bg1"/>
                </a:solidFill>
              </a:rPr>
              <a:t>(Whispyhistory, 13 April 2020) “File:Sterile charcoal transport swab.jpg”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7"/>
              </a:rPr>
              <a:t>https://commons.wikimedia.org/wiki/File:Sterile_charcoal_transport_swab.jpg</a:t>
            </a:r>
            <a:endParaRPr lang="en-GB" sz="1100" noProof="0">
              <a:solidFill>
                <a:schemeClr val="bg1"/>
              </a:solidFill>
            </a:endParaRPr>
          </a:p>
          <a:p>
            <a:r>
              <a:rPr lang="en-GB" sz="1100" noProof="0">
                <a:solidFill>
                  <a:schemeClr val="bg1"/>
                </a:solidFill>
              </a:rPr>
              <a:t>(James Heilman, 27 February 2013) “File:Bloodculturetubes.JPG” </a:t>
            </a:r>
            <a:r>
              <a:rPr lang="en-GB" sz="1100" i="1" noProof="0">
                <a:solidFill>
                  <a:schemeClr val="bg1"/>
                </a:solidFill>
              </a:rPr>
              <a:t>Wikimedia Commons</a:t>
            </a:r>
            <a:r>
              <a:rPr lang="en-GB" sz="1100" noProof="0">
                <a:solidFill>
                  <a:schemeClr val="bg1"/>
                </a:solidFill>
              </a:rPr>
              <a:t> CC BY-SA 3.0</a:t>
            </a:r>
            <a:br>
              <a:rPr lang="en-GB" sz="1100" noProof="0">
                <a:solidFill>
                  <a:schemeClr val="bg1"/>
                </a:solidFill>
              </a:rPr>
            </a:br>
            <a:r>
              <a:rPr lang="en-GB" sz="1100" noProof="0">
                <a:solidFill>
                  <a:schemeClr val="bg1"/>
                </a:solidFill>
                <a:hlinkClick r:id="rId8"/>
              </a:rPr>
              <a:t>https://commons.wikimedia.org/wiki/File:Bloodculturetubes.JPG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3DEE422A-5530-083F-A79D-CA1D6F18E772}"/>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0F5B2BD-2C48-D2C1-3DCB-0588DDBB6C3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9" action="ppaction://hlinksldjump" highlightClick="1"/>
            <a:extLst>
              <a:ext uri="{FF2B5EF4-FFF2-40B4-BE49-F238E27FC236}">
                <a16:creationId xmlns:a16="http://schemas.microsoft.com/office/drawing/2014/main" id="{D85ACC9B-9F39-C512-362B-3CE70F06F97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54214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4122480-5293-AA80-0326-4F73896D1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ECDB6-46EA-C57F-51DC-EA7A3F3C89CE}"/>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9EC6F596-B673-A40A-C9A4-1B94583482BA}"/>
              </a:ext>
            </a:extLst>
          </p:cNvPr>
          <p:cNvSpPr>
            <a:spLocks noGrp="1"/>
          </p:cNvSpPr>
          <p:nvPr>
            <p:ph idx="1"/>
          </p:nvPr>
        </p:nvSpPr>
        <p:spPr>
          <a:xfrm>
            <a:off x="677334" y="1266825"/>
            <a:ext cx="8596668" cy="4774537"/>
          </a:xfrm>
        </p:spPr>
        <p:txBody>
          <a:bodyPr>
            <a:normAutofit/>
          </a:bodyPr>
          <a:lstStyle/>
          <a:p>
            <a:r>
              <a:rPr lang="en-GB" sz="1100" noProof="0">
                <a:solidFill>
                  <a:schemeClr val="bg1"/>
                </a:solidFill>
              </a:rPr>
              <a:t>(SarahAnnFlickr, 13 June 2023) “File:Female Vagina Close Up.jpg” </a:t>
            </a:r>
            <a:r>
              <a:rPr lang="en-GB" sz="1100" i="1" noProof="0">
                <a:solidFill>
                  <a:schemeClr val="bg1"/>
                </a:solidFill>
              </a:rPr>
              <a:t>Wikimedia Commons</a:t>
            </a:r>
            <a:r>
              <a:rPr lang="en-GB" sz="1100" noProof="0">
                <a:solidFill>
                  <a:schemeClr val="bg1"/>
                </a:solidFill>
              </a:rPr>
              <a:t> CC BY-SA 4.0 (edited)</a:t>
            </a:r>
            <a:br>
              <a:rPr lang="en-GB" sz="1100" noProof="0">
                <a:solidFill>
                  <a:schemeClr val="bg1"/>
                </a:solidFill>
              </a:rPr>
            </a:br>
            <a:r>
              <a:rPr lang="en-GB" sz="1100" noProof="0">
                <a:solidFill>
                  <a:schemeClr val="bg1"/>
                </a:solidFill>
                <a:hlinkClick r:id="rId2"/>
              </a:rPr>
              <a:t>https://commons.wikimedia.org/wiki/File:Female_Vagina_Close_Up.jpg</a:t>
            </a:r>
            <a:endParaRPr lang="en-GB" sz="1100" noProof="0">
              <a:solidFill>
                <a:schemeClr val="bg1"/>
              </a:solidFill>
            </a:endParaRPr>
          </a:p>
          <a:p>
            <a:r>
              <a:rPr lang="en-GB" sz="1100" noProof="0">
                <a:solidFill>
                  <a:schemeClr val="bg1"/>
                </a:solidFill>
              </a:rPr>
              <a:t>(SarahAnnFlickr, 13 June 2023) “File:Female Vagina Close Up.jpg” </a:t>
            </a:r>
            <a:r>
              <a:rPr lang="en-GB" sz="1100" i="1" noProof="0">
                <a:solidFill>
                  <a:schemeClr val="bg1"/>
                </a:solidFill>
              </a:rPr>
              <a:t>Wikimedia Commons</a:t>
            </a:r>
            <a:r>
              <a:rPr lang="en-GB" sz="1100" noProof="0">
                <a:solidFill>
                  <a:schemeClr val="bg1"/>
                </a:solidFill>
              </a:rPr>
              <a:t> CC BY-SA 4.0 (edited)</a:t>
            </a:r>
            <a:br>
              <a:rPr lang="en-GB" sz="1100" noProof="0">
                <a:solidFill>
                  <a:schemeClr val="bg1"/>
                </a:solidFill>
              </a:rPr>
            </a:br>
            <a:r>
              <a:rPr lang="en-GB" sz="1100" noProof="0">
                <a:solidFill>
                  <a:schemeClr val="bg1"/>
                </a:solidFill>
                <a:hlinkClick r:id="rId2"/>
              </a:rPr>
              <a:t>https://commons.wikimedia.org/wiki/File:Female_Vagina_Close_Up.jpg</a:t>
            </a:r>
            <a:endParaRPr lang="en-GB" sz="1100" noProof="0">
              <a:solidFill>
                <a:schemeClr val="bg1"/>
              </a:solidFill>
            </a:endParaRPr>
          </a:p>
          <a:p>
            <a:r>
              <a:rPr lang="en-GB" sz="1100" noProof="0">
                <a:solidFill>
                  <a:schemeClr val="bg1"/>
                </a:solidFill>
              </a:rPr>
              <a:t>(SarahAnnFlickr, 13 June 2023) “File:Female Vagina Close Up.jpg” </a:t>
            </a:r>
            <a:r>
              <a:rPr lang="en-GB" sz="1100" i="1" noProof="0">
                <a:solidFill>
                  <a:schemeClr val="bg1"/>
                </a:solidFill>
              </a:rPr>
              <a:t>Wikimedia Commons</a:t>
            </a:r>
            <a:r>
              <a:rPr lang="en-GB" sz="1100" noProof="0">
                <a:solidFill>
                  <a:schemeClr val="bg1"/>
                </a:solidFill>
              </a:rPr>
              <a:t> CC BY-SA 4.0 (edited)</a:t>
            </a:r>
            <a:br>
              <a:rPr lang="en-GB" sz="1100" noProof="0">
                <a:solidFill>
                  <a:schemeClr val="bg1"/>
                </a:solidFill>
              </a:rPr>
            </a:br>
            <a:r>
              <a:rPr lang="en-GB" sz="1100" noProof="0">
                <a:solidFill>
                  <a:schemeClr val="bg1"/>
                </a:solidFill>
                <a:hlinkClick r:id="rId2"/>
              </a:rPr>
              <a:t>https://commons.wikimedia.org/wiki/File:Female_Vagina_Close_Up.jpg</a:t>
            </a:r>
            <a:endParaRPr lang="en-GB" sz="1100" noProof="0">
              <a:solidFill>
                <a:schemeClr val="bg1"/>
              </a:solidFill>
            </a:endParaRPr>
          </a:p>
          <a:p>
            <a:r>
              <a:rPr lang="en-GB" sz="1100" noProof="0">
                <a:solidFill>
                  <a:schemeClr val="bg1"/>
                </a:solidFill>
              </a:rPr>
              <a:t>(F, 17 December 2007) “File:National Health Service (England) logo.svg”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3"/>
              </a:rPr>
              <a:t>https://en.wikipedia.org/wiki/File:National_Health_Service_(England)_logo.svg</a:t>
            </a:r>
            <a:endParaRPr lang="en-GB" sz="1100" noProof="0">
              <a:solidFill>
                <a:schemeClr val="bg1"/>
              </a:solidFill>
            </a:endParaRPr>
          </a:p>
          <a:p>
            <a:r>
              <a:rPr lang="en-GB" sz="1100" noProof="0">
                <a:solidFill>
                  <a:schemeClr val="bg1"/>
                </a:solidFill>
              </a:rPr>
              <a:t>(Ramesh Mehay, Robin Beaumont, Juliet Draper, Iain Lamb, Liz Moulton, Damian Kenny, Marielle Volz, 28 September 2017) “File:Incisions of the torso.svg” </a:t>
            </a:r>
            <a:r>
              <a:rPr lang="en-GB" sz="1100" i="1" noProof="0">
                <a:solidFill>
                  <a:schemeClr val="bg1"/>
                </a:solidFill>
              </a:rPr>
              <a:t>Wikimedia Commons</a:t>
            </a:r>
            <a:r>
              <a:rPr lang="en-GB" sz="1100" noProof="0">
                <a:solidFill>
                  <a:schemeClr val="bg1"/>
                </a:solidFill>
              </a:rPr>
              <a:t> CC0</a:t>
            </a:r>
            <a:br>
              <a:rPr lang="en-GB" sz="1100" noProof="0">
                <a:solidFill>
                  <a:schemeClr val="bg1"/>
                </a:solidFill>
              </a:rPr>
            </a:br>
            <a:r>
              <a:rPr lang="en-GB" sz="1100" noProof="0">
                <a:solidFill>
                  <a:schemeClr val="bg1"/>
                </a:solidFill>
                <a:hlinkClick r:id="rId4"/>
              </a:rPr>
              <a:t>https://commons.wikimedia.org/wiki/File:Incisions_of_the_torso.svg</a:t>
            </a:r>
            <a:endParaRPr lang="en-GB" sz="1100" noProof="0">
              <a:solidFill>
                <a:schemeClr val="bg1"/>
              </a:solidFill>
            </a:endParaRPr>
          </a:p>
          <a:p>
            <a:r>
              <a:rPr lang="en-GB" sz="1100" noProof="0">
                <a:solidFill>
                  <a:schemeClr val="bg1"/>
                </a:solidFill>
              </a:rPr>
              <a:t>(HansN., 27 October 2019) “File:E.coli on growing on various agar media.jpg” </a:t>
            </a:r>
            <a:r>
              <a:rPr lang="en-GB" sz="1100" i="1" noProof="0">
                <a:solidFill>
                  <a:schemeClr val="bg1"/>
                </a:solidFill>
              </a:rPr>
              <a:t>Wikimedia Commons</a:t>
            </a:r>
            <a:r>
              <a:rPr lang="en-GB" sz="1100" noProof="0">
                <a:solidFill>
                  <a:schemeClr val="bg1"/>
                </a:solidFill>
              </a:rPr>
              <a:t> CC BY-SA 4.0</a:t>
            </a:r>
            <a:br>
              <a:rPr lang="en-GB" sz="1100" noProof="0">
                <a:solidFill>
                  <a:schemeClr val="bg1"/>
                </a:solidFill>
              </a:rPr>
            </a:br>
            <a:r>
              <a:rPr lang="en-GB" sz="1100" noProof="0">
                <a:solidFill>
                  <a:schemeClr val="bg1"/>
                </a:solidFill>
                <a:hlinkClick r:id="rId5"/>
              </a:rPr>
              <a:t>https://commons.wikimedia.org/wiki/File:E.coli_on_growing_on_various_agar_media.jpg</a:t>
            </a:r>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211C118B-B759-BFC3-F4AD-B4D54483392C}"/>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42B5675F-300E-BCA8-2AC7-8FA06E78BF9D}"/>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6" action="ppaction://hlinksldjump" highlightClick="1"/>
            <a:extLst>
              <a:ext uri="{FF2B5EF4-FFF2-40B4-BE49-F238E27FC236}">
                <a16:creationId xmlns:a16="http://schemas.microsoft.com/office/drawing/2014/main" id="{404ED6AD-FE25-FB3C-3F95-64759F722DD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933570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A3EBDB5-E7C8-4FCC-3E6D-0AF4B21C8FA6}"/>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4AD9416A-E30F-D6F8-4CB2-487C6ED06D91}"/>
              </a:ext>
            </a:extLst>
          </p:cNvPr>
          <p:cNvSpPr txBox="1"/>
          <p:nvPr/>
        </p:nvSpPr>
        <p:spPr>
          <a:xfrm>
            <a:off x="0" y="0"/>
            <a:ext cx="1751045" cy="369332"/>
          </a:xfrm>
          <a:prstGeom prst="rect">
            <a:avLst/>
          </a:prstGeom>
          <a:noFill/>
        </p:spPr>
        <p:txBody>
          <a:bodyPr wrap="square" rtlCol="0">
            <a:spAutoFit/>
          </a:bodyPr>
          <a:lstStyle/>
          <a:p>
            <a:r>
              <a:rPr lang="en-GB" noProof="0">
                <a:solidFill>
                  <a:schemeClr val="tx2"/>
                </a:solidFill>
              </a:rPr>
              <a:t>6 Decision Tree</a:t>
            </a:r>
          </a:p>
        </p:txBody>
      </p:sp>
      <p:sp>
        <p:nvSpPr>
          <p:cNvPr id="2" name="Action Button: Go Forward or Next 1">
            <a:hlinkClick r:id="" action="ppaction://hlinkshowjump?jump=nextslide" highlightClick="1"/>
            <a:extLst>
              <a:ext uri="{FF2B5EF4-FFF2-40B4-BE49-F238E27FC236}">
                <a16:creationId xmlns:a16="http://schemas.microsoft.com/office/drawing/2014/main" id="{5AEC2FEA-3C65-5CC2-0E41-4A322DD288F7}"/>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o Back or Previous 2">
            <a:hlinkClick r:id="" action="ppaction://hlinkshowjump?jump=previousslide" highlightClick="1"/>
            <a:extLst>
              <a:ext uri="{FF2B5EF4-FFF2-40B4-BE49-F238E27FC236}">
                <a16:creationId xmlns:a16="http://schemas.microsoft.com/office/drawing/2014/main" id="{DB1A0B33-F8ED-7B00-CD09-BCC75B35975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8" descr="A diagram of a flowchart&#10;&#10;AI-generated content may be incorrect.">
            <a:extLst>
              <a:ext uri="{FF2B5EF4-FFF2-40B4-BE49-F238E27FC236}">
                <a16:creationId xmlns:a16="http://schemas.microsoft.com/office/drawing/2014/main" id="{DD6EF7E7-ADE9-0EE0-5974-035DA9A53BF5}"/>
              </a:ext>
            </a:extLst>
          </p:cNvPr>
          <p:cNvPicPr>
            <a:picLocks noChangeAspect="1"/>
          </p:cNvPicPr>
          <p:nvPr/>
        </p:nvPicPr>
        <p:blipFill>
          <a:blip r:embed="rId2"/>
          <a:stretch>
            <a:fillRect/>
          </a:stretch>
        </p:blipFill>
        <p:spPr>
          <a:xfrm>
            <a:off x="249422" y="205273"/>
            <a:ext cx="8115925" cy="6447453"/>
          </a:xfrm>
          <a:prstGeom prst="rect">
            <a:avLst/>
          </a:prstGeom>
        </p:spPr>
      </p:pic>
      <p:sp>
        <p:nvSpPr>
          <p:cNvPr id="4" name="Action Button: Get Information 3">
            <a:hlinkClick r:id="rId3" action="ppaction://hlinksldjump" highlightClick="1"/>
            <a:extLst>
              <a:ext uri="{FF2B5EF4-FFF2-40B4-BE49-F238E27FC236}">
                <a16:creationId xmlns:a16="http://schemas.microsoft.com/office/drawing/2014/main" id="{E5AE9579-9CFD-80A9-FE87-A7FDEAF8915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624182804"/>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812A-A71B-4676-CCAE-99A8CD02C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0479E-C8DE-BC1C-0968-EC0AEE48C907}"/>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492D896F-90FD-9D26-EFDC-F68E9BB64CF1}"/>
              </a:ext>
            </a:extLst>
          </p:cNvPr>
          <p:cNvSpPr>
            <a:spLocks noGrp="1"/>
          </p:cNvSpPr>
          <p:nvPr>
            <p:ph sz="half" idx="1"/>
          </p:nvPr>
        </p:nvSpPr>
        <p:spPr/>
        <p:txBody>
          <a:bodyPr/>
          <a:lstStyle/>
          <a:p>
            <a:r>
              <a:rPr lang="en-GB" noProof="0"/>
              <a:t>Before returning to the home page, </a:t>
            </a:r>
            <a:r>
              <a:rPr lang="en-GB" b="1" noProof="0"/>
              <a:t>please download and complete the following exercise </a:t>
            </a:r>
            <a:r>
              <a:rPr lang="en-GB" noProof="0"/>
              <a:t>to consolidate your learning.</a:t>
            </a:r>
          </a:p>
        </p:txBody>
      </p:sp>
      <p:sp>
        <p:nvSpPr>
          <p:cNvPr id="5" name="Action Button: Document 4">
            <a:hlinkClick r:id="rId2" highlightClick="1"/>
            <a:extLst>
              <a:ext uri="{FF2B5EF4-FFF2-40B4-BE49-F238E27FC236}">
                <a16:creationId xmlns:a16="http://schemas.microsoft.com/office/drawing/2014/main" id="{AA907DF5-BD16-62A5-51D0-959803BECBA2}"/>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Case 6</a:t>
            </a:r>
          </a:p>
          <a:p>
            <a:pPr algn="ctr"/>
            <a:r>
              <a:rPr lang="en-GB" sz="3600" noProof="0"/>
              <a:t>Exercise</a:t>
            </a:r>
          </a:p>
        </p:txBody>
      </p:sp>
      <p:sp>
        <p:nvSpPr>
          <p:cNvPr id="6" name="Action Button: Go Home 5">
            <a:hlinkClick r:id="rId3" action="ppaction://hlinksldjump" highlightClick="1"/>
            <a:extLst>
              <a:ext uri="{FF2B5EF4-FFF2-40B4-BE49-F238E27FC236}">
                <a16:creationId xmlns:a16="http://schemas.microsoft.com/office/drawing/2014/main" id="{A9535E53-EC96-1E89-FDA7-6D38B4FD79ED}"/>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32CB66E1-CB1D-E500-8E66-2D624D0641B2}"/>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3E3AFA69-2F5B-F201-A6D8-9983F33563FF}"/>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869934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nextCondLst>
                <p:cond evt="onClick" delay="0">
                  <p:tgtEl>
                    <p:spTgt spid="5"/>
                  </p:tgtEl>
                </p:cond>
              </p:nextCondLst>
            </p:seq>
          </p:childTnLst>
        </p:cTn>
      </p:par>
    </p:tnLst>
    <p:bldLst>
      <p:bldP spid="6"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0221D0C1-76E7-9484-FE2E-B7DB091956C1}"/>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GB" sz="1800" noProof="0">
                <a:solidFill>
                  <a:schemeClr val="tx1"/>
                </a:solidFill>
              </a:rPr>
              <a:t>Seminar</a:t>
            </a:r>
          </a:p>
        </p:txBody>
      </p:sp>
      <p:sp>
        <p:nvSpPr>
          <p:cNvPr id="2" name="Title 1">
            <a:extLst>
              <a:ext uri="{FF2B5EF4-FFF2-40B4-BE49-F238E27FC236}">
                <a16:creationId xmlns:a16="http://schemas.microsoft.com/office/drawing/2014/main" id="{733A401E-25DD-D83C-6F01-C5F80C89B999}"/>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Quiz</a:t>
            </a:r>
          </a:p>
        </p:txBody>
      </p:sp>
      <p:sp>
        <p:nvSpPr>
          <p:cNvPr id="4" name="Action Button: Go Forward or Next 3">
            <a:hlinkClick r:id="" action="ppaction://hlinkshowjump?jump=nextslide" highlightClick="1"/>
            <a:extLst>
              <a:ext uri="{FF2B5EF4-FFF2-40B4-BE49-F238E27FC236}">
                <a16:creationId xmlns:a16="http://schemas.microsoft.com/office/drawing/2014/main" id="{B27BE21C-5D85-58EF-6A18-BA0E434E3ABC}"/>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80EB0816-A5BB-8918-A1FE-564FE85F7B18}"/>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4944079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57A4-90DB-66FE-D6C8-BF52698D0340}"/>
              </a:ext>
            </a:extLst>
          </p:cNvPr>
          <p:cNvSpPr>
            <a:spLocks noGrp="1"/>
          </p:cNvSpPr>
          <p:nvPr>
            <p:ph type="title"/>
          </p:nvPr>
        </p:nvSpPr>
        <p:spPr/>
        <p:txBody>
          <a:bodyPr/>
          <a:lstStyle/>
          <a:p>
            <a:r>
              <a:rPr lang="en-GB"/>
              <a:t>Summary</a:t>
            </a:r>
          </a:p>
        </p:txBody>
      </p:sp>
      <p:sp>
        <p:nvSpPr>
          <p:cNvPr id="3" name="Content Placeholder 2">
            <a:extLst>
              <a:ext uri="{FF2B5EF4-FFF2-40B4-BE49-F238E27FC236}">
                <a16:creationId xmlns:a16="http://schemas.microsoft.com/office/drawing/2014/main" id="{88AF8C85-4B07-D14D-CE7F-8E16B93495D5}"/>
              </a:ext>
            </a:extLst>
          </p:cNvPr>
          <p:cNvSpPr>
            <a:spLocks noGrp="1"/>
          </p:cNvSpPr>
          <p:nvPr>
            <p:ph sz="half" idx="1"/>
          </p:nvPr>
        </p:nvSpPr>
        <p:spPr/>
        <p:txBody>
          <a:bodyPr/>
          <a:lstStyle/>
          <a:p>
            <a:r>
              <a:rPr lang="en-GB">
                <a:solidFill>
                  <a:schemeClr val="bg1"/>
                </a:solidFill>
              </a:rPr>
              <a:t>The following 7 case examples are for revision purposes. Take as long as you need to think through the questions.</a:t>
            </a:r>
          </a:p>
          <a:p>
            <a:r>
              <a:rPr lang="en-GB">
                <a:solidFill>
                  <a:schemeClr val="bg1"/>
                </a:solidFill>
              </a:rPr>
              <a:t>You will not be expected to give answers. Answers to each case are provided on the following slide.</a:t>
            </a:r>
          </a:p>
        </p:txBody>
      </p:sp>
      <p:sp>
        <p:nvSpPr>
          <p:cNvPr id="4" name="Content Placeholder 3">
            <a:extLst>
              <a:ext uri="{FF2B5EF4-FFF2-40B4-BE49-F238E27FC236}">
                <a16:creationId xmlns:a16="http://schemas.microsoft.com/office/drawing/2014/main" id="{EF11AC7F-C859-E4BC-EF48-41D641894BE4}"/>
              </a:ext>
            </a:extLst>
          </p:cNvPr>
          <p:cNvSpPr>
            <a:spLocks noGrp="1"/>
          </p:cNvSpPr>
          <p:nvPr>
            <p:ph sz="half" idx="2"/>
          </p:nvPr>
        </p:nvSpPr>
        <p:spPr/>
        <p:txBody>
          <a:bodyPr/>
          <a:lstStyle/>
          <a:p>
            <a:endParaRPr lang="en-GB">
              <a:solidFill>
                <a:schemeClr val="bg1"/>
              </a:solidFill>
            </a:endParaRPr>
          </a:p>
        </p:txBody>
      </p:sp>
      <p:sp>
        <p:nvSpPr>
          <p:cNvPr id="5" name="Action Button: Go Forward or Next 4">
            <a:hlinkClick r:id="" action="ppaction://hlinkshowjump?jump=nextslide" highlightClick="1"/>
            <a:extLst>
              <a:ext uri="{FF2B5EF4-FFF2-40B4-BE49-F238E27FC236}">
                <a16:creationId xmlns:a16="http://schemas.microsoft.com/office/drawing/2014/main" id="{8A5673F5-321B-A97A-5DE7-0B5D62DB08D8}"/>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8F56A80-6C6B-54B0-0A07-4591E08B0BAE}"/>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44D4B751-64EC-7774-873B-E363D719EAB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93173385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1C-9172-B53A-CE15-240B270A830D}"/>
              </a:ext>
            </a:extLst>
          </p:cNvPr>
          <p:cNvSpPr>
            <a:spLocks noGrp="1"/>
          </p:cNvSpPr>
          <p:nvPr>
            <p:ph type="title"/>
          </p:nvPr>
        </p:nvSpPr>
        <p:spPr/>
        <p:txBody>
          <a:bodyPr/>
          <a:lstStyle/>
          <a:p>
            <a:r>
              <a:rPr lang="en-GB" noProof="0"/>
              <a:t>1 Early Complications</a:t>
            </a:r>
          </a:p>
        </p:txBody>
      </p:sp>
      <p:sp>
        <p:nvSpPr>
          <p:cNvPr id="3" name="Content Placeholder 2">
            <a:extLst>
              <a:ext uri="{FF2B5EF4-FFF2-40B4-BE49-F238E27FC236}">
                <a16:creationId xmlns:a16="http://schemas.microsoft.com/office/drawing/2014/main" id="{9FF2D122-87BC-001F-08AD-107C7ED9AA07}"/>
              </a:ext>
            </a:extLst>
          </p:cNvPr>
          <p:cNvSpPr>
            <a:spLocks noGrp="1"/>
          </p:cNvSpPr>
          <p:nvPr>
            <p:ph sz="half" idx="1"/>
          </p:nvPr>
        </p:nvSpPr>
        <p:spPr/>
        <p:txBody>
          <a:bodyPr/>
          <a:lstStyle/>
          <a:p>
            <a:pPr marL="0" indent="0">
              <a:buNone/>
            </a:pPr>
            <a:r>
              <a:rPr lang="en-GB" noProof="0"/>
              <a:t>You are consenting a patient for an elective hernia repair, an operation that you routinely perform. The patient is very anxious, and asks more detailed questions about what the most common early complications of surgery and anaesthesia could be.</a:t>
            </a:r>
          </a:p>
        </p:txBody>
      </p:sp>
      <p:sp>
        <p:nvSpPr>
          <p:cNvPr id="4" name="Content Placeholder 3">
            <a:extLst>
              <a:ext uri="{FF2B5EF4-FFF2-40B4-BE49-F238E27FC236}">
                <a16:creationId xmlns:a16="http://schemas.microsoft.com/office/drawing/2014/main" id="{93325B42-6572-BF18-DBD5-5A1CCCD6954E}"/>
              </a:ext>
            </a:extLst>
          </p:cNvPr>
          <p:cNvSpPr>
            <a:spLocks noGrp="1"/>
          </p:cNvSpPr>
          <p:nvPr>
            <p:ph sz="half" idx="2"/>
          </p:nvPr>
        </p:nvSpPr>
        <p:spPr/>
        <p:txBody>
          <a:bodyPr/>
          <a:lstStyle/>
          <a:p>
            <a:r>
              <a:rPr lang="en-GB" b="1" noProof="0"/>
              <a:t>What postoperative and postanaesthetic complications most often occur within the </a:t>
            </a:r>
            <a:r>
              <a:rPr lang="en-GB" b="1"/>
              <a:t>first</a:t>
            </a:r>
            <a:r>
              <a:rPr lang="en-GB" b="1" noProof="0"/>
              <a:t> 24 hours of the operation?</a:t>
            </a:r>
          </a:p>
        </p:txBody>
      </p:sp>
      <p:sp>
        <p:nvSpPr>
          <p:cNvPr id="5" name="Action Button: Go Forward or Next 4">
            <a:hlinkClick r:id="" action="ppaction://hlinkshowjump?jump=nextslide" highlightClick="1"/>
            <a:extLst>
              <a:ext uri="{FF2B5EF4-FFF2-40B4-BE49-F238E27FC236}">
                <a16:creationId xmlns:a16="http://schemas.microsoft.com/office/drawing/2014/main" id="{BC6AA27C-D6B3-840E-D197-B2A5B526C70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FB7BB46B-A687-833E-424D-F2833B0ADF5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31232A6D-9432-BB6C-EC0C-9C14F2B1D30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5878501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EBD37-3BFF-0127-B58C-39E2431FF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35643-120D-0A73-A602-AE6A1F99D586}"/>
              </a:ext>
            </a:extLst>
          </p:cNvPr>
          <p:cNvSpPr>
            <a:spLocks noGrp="1"/>
          </p:cNvSpPr>
          <p:nvPr>
            <p:ph type="title"/>
          </p:nvPr>
        </p:nvSpPr>
        <p:spPr/>
        <p:txBody>
          <a:bodyPr/>
          <a:lstStyle/>
          <a:p>
            <a:r>
              <a:rPr lang="en-GB" noProof="0"/>
              <a:t>1 Early Complications</a:t>
            </a:r>
          </a:p>
        </p:txBody>
      </p:sp>
      <p:sp>
        <p:nvSpPr>
          <p:cNvPr id="3" name="Content Placeholder 2">
            <a:extLst>
              <a:ext uri="{FF2B5EF4-FFF2-40B4-BE49-F238E27FC236}">
                <a16:creationId xmlns:a16="http://schemas.microsoft.com/office/drawing/2014/main" id="{69ECD7DD-B4B6-F38D-D852-5632523AD052}"/>
              </a:ext>
            </a:extLst>
          </p:cNvPr>
          <p:cNvSpPr>
            <a:spLocks noGrp="1"/>
          </p:cNvSpPr>
          <p:nvPr>
            <p:ph sz="half" idx="1"/>
          </p:nvPr>
        </p:nvSpPr>
        <p:spPr/>
        <p:txBody>
          <a:bodyPr/>
          <a:lstStyle/>
          <a:p>
            <a:pPr marL="0" indent="0">
              <a:buNone/>
            </a:pPr>
            <a:r>
              <a:rPr lang="en-GB" b="1" noProof="0"/>
              <a:t>The most common early postoperative complications are:</a:t>
            </a:r>
          </a:p>
          <a:p>
            <a:r>
              <a:rPr lang="en-GB" b="1"/>
              <a:t>Primary haemorrhage</a:t>
            </a:r>
          </a:p>
          <a:p>
            <a:r>
              <a:rPr lang="en-GB" b="1"/>
              <a:t>Airway obstruction</a:t>
            </a:r>
          </a:p>
          <a:p>
            <a:r>
              <a:rPr lang="en-GB" b="1" noProof="0"/>
              <a:t>Reactive haemorrhage</a:t>
            </a:r>
          </a:p>
          <a:p>
            <a:r>
              <a:rPr lang="en-GB" b="1"/>
              <a:t>Pneumothorax and atelectasis</a:t>
            </a:r>
          </a:p>
          <a:p>
            <a:r>
              <a:rPr lang="en-GB" b="1" noProof="0"/>
              <a:t>Cardiovascular events</a:t>
            </a:r>
          </a:p>
          <a:p>
            <a:r>
              <a:rPr lang="en-GB" b="1"/>
              <a:t>Urinary retention</a:t>
            </a:r>
          </a:p>
          <a:p>
            <a:r>
              <a:rPr lang="en-GB" b="1" noProof="0"/>
              <a:t>Renal impairment</a:t>
            </a:r>
          </a:p>
        </p:txBody>
      </p:sp>
      <p:sp>
        <p:nvSpPr>
          <p:cNvPr id="5" name="Action Button: Go Forward or Next 4">
            <a:hlinkClick r:id="" action="ppaction://hlinkshowjump?jump=nextslide" highlightClick="1"/>
            <a:extLst>
              <a:ext uri="{FF2B5EF4-FFF2-40B4-BE49-F238E27FC236}">
                <a16:creationId xmlns:a16="http://schemas.microsoft.com/office/drawing/2014/main" id="{F3FA730F-56BF-F869-67DC-0DB1E4C7DA56}"/>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47072CD-138E-A1F5-DFD0-D91D5EF9F1F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7B22AAD-5616-0482-19A3-CA7EEDAF8931}"/>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Content Placeholder 9" descr="A diagram of a patient's flow&#10;&#10;AI-generated content may be incorrect.">
            <a:extLst>
              <a:ext uri="{FF2B5EF4-FFF2-40B4-BE49-F238E27FC236}">
                <a16:creationId xmlns:a16="http://schemas.microsoft.com/office/drawing/2014/main" id="{112CD0D6-7F22-D7B6-6D33-271F79090825}"/>
              </a:ext>
            </a:extLst>
          </p:cNvPr>
          <p:cNvPicPr>
            <a:picLocks noGrp="1" noChangeAspect="1"/>
          </p:cNvPicPr>
          <p:nvPr>
            <p:ph sz="half" idx="2"/>
          </p:nvPr>
        </p:nvPicPr>
        <p:blipFill>
          <a:blip r:embed="rId3"/>
          <a:stretch>
            <a:fillRect/>
          </a:stretch>
        </p:blipFill>
        <p:spPr>
          <a:xfrm>
            <a:off x="5089525" y="2814240"/>
            <a:ext cx="4184650" cy="2574132"/>
          </a:xfrm>
          <a:prstGeom prst="rect">
            <a:avLst/>
          </a:prstGeom>
        </p:spPr>
      </p:pic>
    </p:spTree>
    <p:extLst>
      <p:ext uri="{BB962C8B-B14F-4D97-AF65-F5344CB8AC3E}">
        <p14:creationId xmlns:p14="http://schemas.microsoft.com/office/powerpoint/2010/main" val="135456382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E322E-7C0B-7F03-E174-A24046DAE5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656D5-1371-AE34-5BBF-53366656ACCA}"/>
              </a:ext>
            </a:extLst>
          </p:cNvPr>
          <p:cNvSpPr>
            <a:spLocks noGrp="1"/>
          </p:cNvSpPr>
          <p:nvPr>
            <p:ph type="title"/>
          </p:nvPr>
        </p:nvSpPr>
        <p:spPr/>
        <p:txBody>
          <a:bodyPr/>
          <a:lstStyle/>
          <a:p>
            <a:r>
              <a:rPr lang="en-GB" noProof="0"/>
              <a:t>2 Blood Transfusion</a:t>
            </a:r>
          </a:p>
        </p:txBody>
      </p:sp>
      <p:sp>
        <p:nvSpPr>
          <p:cNvPr id="3" name="Content Placeholder 2">
            <a:extLst>
              <a:ext uri="{FF2B5EF4-FFF2-40B4-BE49-F238E27FC236}">
                <a16:creationId xmlns:a16="http://schemas.microsoft.com/office/drawing/2014/main" id="{B54D46FC-8312-F2FE-D08E-4E497F9179CB}"/>
              </a:ext>
            </a:extLst>
          </p:cNvPr>
          <p:cNvSpPr>
            <a:spLocks noGrp="1"/>
          </p:cNvSpPr>
          <p:nvPr>
            <p:ph sz="half" idx="1"/>
          </p:nvPr>
        </p:nvSpPr>
        <p:spPr/>
        <p:txBody>
          <a:bodyPr/>
          <a:lstStyle/>
          <a:p>
            <a:pPr marL="0" indent="0">
              <a:buNone/>
            </a:pPr>
            <a:r>
              <a:rPr lang="en-GB" noProof="0"/>
              <a:t>During an elective hip replacement, a patient needs to receive a blood transfusion (as occurs for between 5% and 10% of patients). Towards the end of the procedure, the anaesthetist reports that it is becoming harder to ventilate the patient, with hypoxia, hypotension, and a mild fever.</a:t>
            </a:r>
          </a:p>
        </p:txBody>
      </p:sp>
      <p:sp>
        <p:nvSpPr>
          <p:cNvPr id="4" name="Content Placeholder 3">
            <a:extLst>
              <a:ext uri="{FF2B5EF4-FFF2-40B4-BE49-F238E27FC236}">
                <a16:creationId xmlns:a16="http://schemas.microsoft.com/office/drawing/2014/main" id="{05361BD3-7E88-FD28-F579-5126271087F5}"/>
              </a:ext>
            </a:extLst>
          </p:cNvPr>
          <p:cNvSpPr>
            <a:spLocks noGrp="1"/>
          </p:cNvSpPr>
          <p:nvPr>
            <p:ph sz="half" idx="2"/>
          </p:nvPr>
        </p:nvSpPr>
        <p:spPr/>
        <p:txBody>
          <a:bodyPr/>
          <a:lstStyle/>
          <a:p>
            <a:r>
              <a:rPr lang="en-GB" b="1" noProof="0"/>
              <a:t>What are the most common early complications of blood transfusion?</a:t>
            </a:r>
          </a:p>
          <a:p>
            <a:r>
              <a:rPr lang="en-GB" b="1" noProof="0"/>
              <a:t>How can the early complications of blood transfusion be distinguished?</a:t>
            </a:r>
          </a:p>
          <a:p>
            <a:r>
              <a:rPr lang="en-GB" b="1" noProof="0"/>
              <a:t>What is the prognosis for each early complication of blood transfusion?</a:t>
            </a:r>
          </a:p>
        </p:txBody>
      </p:sp>
      <p:sp>
        <p:nvSpPr>
          <p:cNvPr id="5" name="Action Button: Go Forward or Next 4">
            <a:hlinkClick r:id="" action="ppaction://hlinkshowjump?jump=nextslide" highlightClick="1"/>
            <a:extLst>
              <a:ext uri="{FF2B5EF4-FFF2-40B4-BE49-F238E27FC236}">
                <a16:creationId xmlns:a16="http://schemas.microsoft.com/office/drawing/2014/main" id="{16E35290-B995-F061-D832-5E7EBEA4A5D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98E62102-8C10-4DC4-30A6-080E6CFC4C0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6899F411-A582-DF2B-52F1-93E4EE36A63B}"/>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94750619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BF37-DD5C-4C8B-D645-312217562CA3}"/>
              </a:ext>
            </a:extLst>
          </p:cNvPr>
          <p:cNvSpPr>
            <a:spLocks noGrp="1"/>
          </p:cNvSpPr>
          <p:nvPr>
            <p:ph type="title"/>
          </p:nvPr>
        </p:nvSpPr>
        <p:spPr>
          <a:xfrm>
            <a:off x="677334" y="609600"/>
            <a:ext cx="8596668" cy="720000"/>
          </a:xfrm>
        </p:spPr>
        <p:txBody>
          <a:bodyPr/>
          <a:lstStyle/>
          <a:p>
            <a:r>
              <a:rPr lang="en-GB" noProof="0"/>
              <a:t>2 Blood Transfusion</a:t>
            </a:r>
          </a:p>
        </p:txBody>
      </p:sp>
      <p:graphicFrame>
        <p:nvGraphicFramePr>
          <p:cNvPr id="8" name="Content Placeholder 7">
            <a:extLst>
              <a:ext uri="{FF2B5EF4-FFF2-40B4-BE49-F238E27FC236}">
                <a16:creationId xmlns:a16="http://schemas.microsoft.com/office/drawing/2014/main" id="{CA83C2A6-4F08-CB7B-858F-2B43E6BDBCE0}"/>
              </a:ext>
            </a:extLst>
          </p:cNvPr>
          <p:cNvGraphicFramePr>
            <a:graphicFrameLocks noGrp="1"/>
          </p:cNvGraphicFramePr>
          <p:nvPr>
            <p:ph sz="half" idx="1"/>
            <p:extLst>
              <p:ext uri="{D42A27DB-BD31-4B8C-83A1-F6EECF244321}">
                <p14:modId xmlns:p14="http://schemas.microsoft.com/office/powerpoint/2010/main" val="2255950691"/>
              </p:ext>
            </p:extLst>
          </p:nvPr>
        </p:nvGraphicFramePr>
        <p:xfrm>
          <a:off x="677862" y="1574800"/>
          <a:ext cx="8596140" cy="4844244"/>
        </p:xfrm>
        <a:graphic>
          <a:graphicData uri="http://schemas.openxmlformats.org/drawingml/2006/table">
            <a:tbl>
              <a:tblPr firstRow="1" bandRow="1">
                <a:tableStyleId>{5C22544A-7EE6-4342-B048-85BDC9FD1C3A}</a:tableStyleId>
              </a:tblPr>
              <a:tblGrid>
                <a:gridCol w="2149035">
                  <a:extLst>
                    <a:ext uri="{9D8B030D-6E8A-4147-A177-3AD203B41FA5}">
                      <a16:colId xmlns:a16="http://schemas.microsoft.com/office/drawing/2014/main" val="3200335090"/>
                    </a:ext>
                  </a:extLst>
                </a:gridCol>
                <a:gridCol w="2149035">
                  <a:extLst>
                    <a:ext uri="{9D8B030D-6E8A-4147-A177-3AD203B41FA5}">
                      <a16:colId xmlns:a16="http://schemas.microsoft.com/office/drawing/2014/main" val="3576903347"/>
                    </a:ext>
                  </a:extLst>
                </a:gridCol>
                <a:gridCol w="2149035">
                  <a:extLst>
                    <a:ext uri="{9D8B030D-6E8A-4147-A177-3AD203B41FA5}">
                      <a16:colId xmlns:a16="http://schemas.microsoft.com/office/drawing/2014/main" val="2194047415"/>
                    </a:ext>
                  </a:extLst>
                </a:gridCol>
                <a:gridCol w="2149035">
                  <a:extLst>
                    <a:ext uri="{9D8B030D-6E8A-4147-A177-3AD203B41FA5}">
                      <a16:colId xmlns:a16="http://schemas.microsoft.com/office/drawing/2014/main" val="3401321592"/>
                    </a:ext>
                  </a:extLst>
                </a:gridCol>
              </a:tblGrid>
              <a:tr h="790404">
                <a:tc>
                  <a:txBody>
                    <a:bodyPr/>
                    <a:lstStyle/>
                    <a:p>
                      <a:r>
                        <a:rPr lang="en-GB"/>
                        <a:t>Complication</a:t>
                      </a:r>
                    </a:p>
                  </a:txBody>
                  <a:tcPr/>
                </a:tc>
                <a:tc>
                  <a:txBody>
                    <a:bodyPr/>
                    <a:lstStyle/>
                    <a:p>
                      <a:r>
                        <a:rPr lang="en-GB"/>
                        <a:t>Cause</a:t>
                      </a:r>
                    </a:p>
                  </a:txBody>
                  <a:tcPr/>
                </a:tc>
                <a:tc>
                  <a:txBody>
                    <a:bodyPr/>
                    <a:lstStyle/>
                    <a:p>
                      <a:r>
                        <a:rPr lang="en-GB"/>
                        <a:t>Features</a:t>
                      </a:r>
                    </a:p>
                  </a:txBody>
                  <a:tcPr/>
                </a:tc>
                <a:tc>
                  <a:txBody>
                    <a:bodyPr/>
                    <a:lstStyle/>
                    <a:p>
                      <a:r>
                        <a:rPr lang="en-GB"/>
                        <a:t>Prognosis</a:t>
                      </a:r>
                    </a:p>
                  </a:txBody>
                  <a:tcPr/>
                </a:tc>
                <a:extLst>
                  <a:ext uri="{0D108BD9-81ED-4DB2-BD59-A6C34878D82A}">
                    <a16:rowId xmlns:a16="http://schemas.microsoft.com/office/drawing/2014/main" val="3015130382"/>
                  </a:ext>
                </a:extLst>
              </a:tr>
              <a:tr h="457933">
                <a:tc>
                  <a:txBody>
                    <a:bodyPr/>
                    <a:lstStyle/>
                    <a:p>
                      <a:r>
                        <a:rPr lang="en-GB" sz="1400"/>
                        <a:t>Haemolysis</a:t>
                      </a:r>
                    </a:p>
                  </a:txBody>
                  <a:tcPr/>
                </a:tc>
                <a:tc>
                  <a:txBody>
                    <a:bodyPr/>
                    <a:lstStyle/>
                    <a:p>
                      <a:r>
                        <a:rPr lang="en-GB" sz="1400"/>
                        <a:t>ABO incompatibility</a:t>
                      </a:r>
                    </a:p>
                  </a:txBody>
                  <a:tcPr/>
                </a:tc>
                <a:tc>
                  <a:txBody>
                    <a:bodyPr/>
                    <a:lstStyle/>
                    <a:p>
                      <a:r>
                        <a:rPr lang="en-GB" sz="1400"/>
                        <a:t>fever, hypotension, anxiety, hypotension, DIC, haemoglobinuria</a:t>
                      </a:r>
                    </a:p>
                  </a:txBody>
                  <a:tcPr/>
                </a:tc>
                <a:tc>
                  <a:txBody>
                    <a:bodyPr/>
                    <a:lstStyle/>
                    <a:p>
                      <a:r>
                        <a:rPr lang="en-GB" sz="1400"/>
                        <a:t>20% to 50% die</a:t>
                      </a:r>
                    </a:p>
                  </a:txBody>
                  <a:tcPr/>
                </a:tc>
                <a:extLst>
                  <a:ext uri="{0D108BD9-81ED-4DB2-BD59-A6C34878D82A}">
                    <a16:rowId xmlns:a16="http://schemas.microsoft.com/office/drawing/2014/main" val="2997114356"/>
                  </a:ext>
                </a:extLst>
              </a:tr>
              <a:tr h="457933">
                <a:tc>
                  <a:txBody>
                    <a:bodyPr/>
                    <a:lstStyle/>
                    <a:p>
                      <a:r>
                        <a:rPr lang="en-GB" sz="1400"/>
                        <a:t>Anaphylaxis</a:t>
                      </a:r>
                    </a:p>
                  </a:txBody>
                  <a:tcPr/>
                </a:tc>
                <a:tc>
                  <a:txBody>
                    <a:bodyPr/>
                    <a:lstStyle/>
                    <a:p>
                      <a:r>
                        <a:rPr lang="en-GB" sz="1400"/>
                        <a:t>allergy to proteins</a:t>
                      </a:r>
                    </a:p>
                  </a:txBody>
                  <a:tcPr/>
                </a:tc>
                <a:tc>
                  <a:txBody>
                    <a:bodyPr/>
                    <a:lstStyle/>
                    <a:p>
                      <a:r>
                        <a:rPr lang="en-GB" sz="1400"/>
                        <a:t>urticaria, angioedema, dyspnoea, hypotension, vomiting, sudden</a:t>
                      </a:r>
                    </a:p>
                  </a:txBody>
                  <a:tcPr/>
                </a:tc>
                <a:tc>
                  <a:txBody>
                    <a:bodyPr/>
                    <a:lstStyle/>
                    <a:p>
                      <a:r>
                        <a:rPr lang="en-GB" sz="1400"/>
                        <a:t>High mortality without treatment</a:t>
                      </a:r>
                    </a:p>
                  </a:txBody>
                  <a:tcPr/>
                </a:tc>
                <a:extLst>
                  <a:ext uri="{0D108BD9-81ED-4DB2-BD59-A6C34878D82A}">
                    <a16:rowId xmlns:a16="http://schemas.microsoft.com/office/drawing/2014/main" val="595206835"/>
                  </a:ext>
                </a:extLst>
              </a:tr>
              <a:tr h="457933">
                <a:tc>
                  <a:txBody>
                    <a:bodyPr/>
                    <a:lstStyle/>
                    <a:p>
                      <a:r>
                        <a:rPr lang="en-GB" sz="1400"/>
                        <a:t>TRALI</a:t>
                      </a:r>
                    </a:p>
                  </a:txBody>
                  <a:tcPr/>
                </a:tc>
                <a:tc>
                  <a:txBody>
                    <a:bodyPr/>
                    <a:lstStyle/>
                    <a:p>
                      <a:r>
                        <a:rPr lang="en-GB" sz="1400"/>
                        <a:t>antibodies to neutrophils</a:t>
                      </a:r>
                    </a:p>
                  </a:txBody>
                  <a:tcPr/>
                </a:tc>
                <a:tc>
                  <a:txBody>
                    <a:bodyPr/>
                    <a:lstStyle/>
                    <a:p>
                      <a:r>
                        <a:rPr lang="en-GB" sz="1400"/>
                        <a:t>dyspnoea, hypoxaemia, hypotension, gradual</a:t>
                      </a:r>
                    </a:p>
                  </a:txBody>
                  <a:tcPr/>
                </a:tc>
                <a:tc>
                  <a:txBody>
                    <a:bodyPr/>
                    <a:lstStyle/>
                    <a:p>
                      <a:r>
                        <a:rPr lang="en-GB" sz="1400"/>
                        <a:t>Usually resolves in 4 days, &lt;20% die</a:t>
                      </a:r>
                    </a:p>
                  </a:txBody>
                  <a:tcPr/>
                </a:tc>
                <a:extLst>
                  <a:ext uri="{0D108BD9-81ED-4DB2-BD59-A6C34878D82A}">
                    <a16:rowId xmlns:a16="http://schemas.microsoft.com/office/drawing/2014/main" val="2689506019"/>
                  </a:ext>
                </a:extLst>
              </a:tr>
              <a:tr h="457933">
                <a:tc>
                  <a:txBody>
                    <a:bodyPr/>
                    <a:lstStyle/>
                    <a:p>
                      <a:r>
                        <a:rPr lang="en-GB" sz="1400"/>
                        <a:t>TACO</a:t>
                      </a:r>
                    </a:p>
                  </a:txBody>
                  <a:tcPr/>
                </a:tc>
                <a:tc>
                  <a:txBody>
                    <a:bodyPr/>
                    <a:lstStyle/>
                    <a:p>
                      <a:r>
                        <a:rPr lang="en-GB" sz="1400"/>
                        <a:t>fluid overload, pulmonary oedema</a:t>
                      </a:r>
                    </a:p>
                  </a:txBody>
                  <a:tcPr/>
                </a:tc>
                <a:tc>
                  <a:txBody>
                    <a:bodyPr/>
                    <a:lstStyle/>
                    <a:p>
                      <a:r>
                        <a:rPr lang="en-GB" sz="1400"/>
                        <a:t>dyspnoea, hypoxaemia, hypertension, gradual</a:t>
                      </a:r>
                    </a:p>
                  </a:txBody>
                  <a:tcPr/>
                </a:tc>
                <a:tc>
                  <a:txBody>
                    <a:bodyPr/>
                    <a:lstStyle/>
                    <a:p>
                      <a:r>
                        <a:rPr lang="en-GB" sz="1400"/>
                        <a:t>Good when oxygen and diuretics given soon</a:t>
                      </a:r>
                    </a:p>
                  </a:txBody>
                  <a:tcPr/>
                </a:tc>
                <a:extLst>
                  <a:ext uri="{0D108BD9-81ED-4DB2-BD59-A6C34878D82A}">
                    <a16:rowId xmlns:a16="http://schemas.microsoft.com/office/drawing/2014/main" val="1494992571"/>
                  </a:ext>
                </a:extLst>
              </a:tr>
              <a:tr h="457933">
                <a:tc>
                  <a:txBody>
                    <a:bodyPr/>
                    <a:lstStyle/>
                    <a:p>
                      <a:r>
                        <a:rPr lang="en-GB" sz="1400"/>
                        <a:t>Bacteraemia</a:t>
                      </a:r>
                    </a:p>
                  </a:txBody>
                  <a:tcPr/>
                </a:tc>
                <a:tc>
                  <a:txBody>
                    <a:bodyPr/>
                    <a:lstStyle/>
                    <a:p>
                      <a:r>
                        <a:rPr lang="en-GB" sz="1400"/>
                        <a:t>Contamination (mainly plasma as stored warm)</a:t>
                      </a:r>
                    </a:p>
                  </a:txBody>
                  <a:tcPr/>
                </a:tc>
                <a:tc>
                  <a:txBody>
                    <a:bodyPr/>
                    <a:lstStyle/>
                    <a:p>
                      <a:r>
                        <a:rPr lang="en-GB" sz="1400"/>
                        <a:t>Sepsis</a:t>
                      </a:r>
                    </a:p>
                  </a:txBody>
                  <a:tcPr/>
                </a:tc>
                <a:tc>
                  <a:txBody>
                    <a:bodyPr/>
                    <a:lstStyle/>
                    <a:p>
                      <a:r>
                        <a:rPr lang="en-GB" sz="1400"/>
                        <a:t>Variable</a:t>
                      </a:r>
                    </a:p>
                  </a:txBody>
                  <a:tcPr/>
                </a:tc>
                <a:extLst>
                  <a:ext uri="{0D108BD9-81ED-4DB2-BD59-A6C34878D82A}">
                    <a16:rowId xmlns:a16="http://schemas.microsoft.com/office/drawing/2014/main" val="2419311480"/>
                  </a:ext>
                </a:extLst>
              </a:tr>
              <a:tr h="457933">
                <a:tc>
                  <a:txBody>
                    <a:bodyPr/>
                    <a:lstStyle/>
                    <a:p>
                      <a:r>
                        <a:rPr lang="en-GB" sz="1400"/>
                        <a:t>Febrile non-haemolytic reaction</a:t>
                      </a:r>
                    </a:p>
                  </a:txBody>
                  <a:tcPr/>
                </a:tc>
                <a:tc>
                  <a:txBody>
                    <a:bodyPr/>
                    <a:lstStyle/>
                    <a:p>
                      <a:r>
                        <a:rPr lang="en-GB" sz="1400"/>
                        <a:t>HLA antibodies</a:t>
                      </a:r>
                    </a:p>
                  </a:txBody>
                  <a:tcPr/>
                </a:tc>
                <a:tc>
                  <a:txBody>
                    <a:bodyPr/>
                    <a:lstStyle/>
                    <a:p>
                      <a:r>
                        <a:rPr lang="en-GB" sz="1400"/>
                        <a:t>pyrexia, after multiple transfusions</a:t>
                      </a:r>
                    </a:p>
                  </a:txBody>
                  <a:tcPr/>
                </a:tc>
                <a:tc>
                  <a:txBody>
                    <a:bodyPr/>
                    <a:lstStyle/>
                    <a:p>
                      <a:r>
                        <a:rPr lang="en-GB" sz="1400"/>
                        <a:t>Excellent, can even continue transfusion</a:t>
                      </a:r>
                    </a:p>
                  </a:txBody>
                  <a:tcPr/>
                </a:tc>
                <a:extLst>
                  <a:ext uri="{0D108BD9-81ED-4DB2-BD59-A6C34878D82A}">
                    <a16:rowId xmlns:a16="http://schemas.microsoft.com/office/drawing/2014/main" val="618825324"/>
                  </a:ext>
                </a:extLst>
              </a:tr>
              <a:tr h="457933">
                <a:tc>
                  <a:txBody>
                    <a:bodyPr/>
                    <a:lstStyle/>
                    <a:p>
                      <a:r>
                        <a:rPr lang="en-GB" sz="1400"/>
                        <a:t>Urticaria</a:t>
                      </a:r>
                    </a:p>
                  </a:txBody>
                  <a:tcPr/>
                </a:tc>
                <a:tc>
                  <a:txBody>
                    <a:bodyPr/>
                    <a:lstStyle/>
                    <a:p>
                      <a:r>
                        <a:rPr lang="en-GB" sz="1400"/>
                        <a:t>Various, GvHD, delayed haemolysis</a:t>
                      </a:r>
                    </a:p>
                  </a:txBody>
                  <a:tcPr/>
                </a:tc>
                <a:tc>
                  <a:txBody>
                    <a:bodyPr/>
                    <a:lstStyle/>
                    <a:p>
                      <a:r>
                        <a:rPr lang="en-GB" sz="1400"/>
                        <a:t>FBC derangement, fever, jaundice</a:t>
                      </a:r>
                    </a:p>
                  </a:txBody>
                  <a:tcPr/>
                </a:tc>
                <a:tc>
                  <a:txBody>
                    <a:bodyPr/>
                    <a:lstStyle/>
                    <a:p>
                      <a:r>
                        <a:rPr lang="en-GB" sz="1400"/>
                        <a:t>Variable</a:t>
                      </a:r>
                    </a:p>
                  </a:txBody>
                  <a:tcPr/>
                </a:tc>
                <a:extLst>
                  <a:ext uri="{0D108BD9-81ED-4DB2-BD59-A6C34878D82A}">
                    <a16:rowId xmlns:a16="http://schemas.microsoft.com/office/drawing/2014/main" val="1707901792"/>
                  </a:ext>
                </a:extLst>
              </a:tr>
            </a:tbl>
          </a:graphicData>
        </a:graphic>
      </p:graphicFrame>
      <p:sp>
        <p:nvSpPr>
          <p:cNvPr id="5" name="Action Button: Go Forward or Next 4">
            <a:hlinkClick r:id="" action="ppaction://hlinkshowjump?jump=nextslide" highlightClick="1"/>
            <a:extLst>
              <a:ext uri="{FF2B5EF4-FFF2-40B4-BE49-F238E27FC236}">
                <a16:creationId xmlns:a16="http://schemas.microsoft.com/office/drawing/2014/main" id="{C504B13B-D262-AB35-77DC-5B6395CD2F23}"/>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1691B774-E04C-F944-E8DE-177420E77F8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1277774F-B95A-7CB0-218D-72378834ED93}"/>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078083810"/>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C4215-4F5B-6D4D-11F0-C11304EA2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088C0-0916-0B66-60BD-CDC09BB3DC9F}"/>
              </a:ext>
            </a:extLst>
          </p:cNvPr>
          <p:cNvSpPr>
            <a:spLocks noGrp="1"/>
          </p:cNvSpPr>
          <p:nvPr>
            <p:ph type="title"/>
          </p:nvPr>
        </p:nvSpPr>
        <p:spPr/>
        <p:txBody>
          <a:bodyPr/>
          <a:lstStyle/>
          <a:p>
            <a:r>
              <a:rPr lang="en-GB" noProof="0"/>
              <a:t>3 Kidney Function</a:t>
            </a:r>
          </a:p>
        </p:txBody>
      </p:sp>
      <p:sp>
        <p:nvSpPr>
          <p:cNvPr id="3" name="Content Placeholder 2">
            <a:extLst>
              <a:ext uri="{FF2B5EF4-FFF2-40B4-BE49-F238E27FC236}">
                <a16:creationId xmlns:a16="http://schemas.microsoft.com/office/drawing/2014/main" id="{E0B85A86-A375-5185-D703-7936C11FD697}"/>
              </a:ext>
            </a:extLst>
          </p:cNvPr>
          <p:cNvSpPr>
            <a:spLocks noGrp="1"/>
          </p:cNvSpPr>
          <p:nvPr>
            <p:ph sz="half" idx="1"/>
          </p:nvPr>
        </p:nvSpPr>
        <p:spPr/>
        <p:txBody>
          <a:bodyPr/>
          <a:lstStyle/>
          <a:p>
            <a:pPr marL="0" indent="0">
              <a:buNone/>
            </a:pPr>
            <a:r>
              <a:rPr lang="en-GB" noProof="0"/>
              <a:t>You are reviewing a patient on the ward round who had an urgent major surgery over 24 hours ago. You notice a significant jump in serum creatinine, and therefore a significant drop in eGFR.</a:t>
            </a:r>
          </a:p>
        </p:txBody>
      </p:sp>
      <p:sp>
        <p:nvSpPr>
          <p:cNvPr id="4" name="Content Placeholder 3">
            <a:extLst>
              <a:ext uri="{FF2B5EF4-FFF2-40B4-BE49-F238E27FC236}">
                <a16:creationId xmlns:a16="http://schemas.microsoft.com/office/drawing/2014/main" id="{E91AD801-0CAC-8F34-22A1-0E91264E5FF4}"/>
              </a:ext>
            </a:extLst>
          </p:cNvPr>
          <p:cNvSpPr>
            <a:spLocks noGrp="1"/>
          </p:cNvSpPr>
          <p:nvPr>
            <p:ph sz="half" idx="2"/>
          </p:nvPr>
        </p:nvSpPr>
        <p:spPr/>
        <p:txBody>
          <a:bodyPr/>
          <a:lstStyle/>
          <a:p>
            <a:r>
              <a:rPr lang="en-GB" b="1" noProof="0"/>
              <a:t>What actions should you take?</a:t>
            </a:r>
          </a:p>
        </p:txBody>
      </p:sp>
      <p:sp>
        <p:nvSpPr>
          <p:cNvPr id="5" name="Action Button: Go Forward or Next 4">
            <a:hlinkClick r:id="" action="ppaction://hlinkshowjump?jump=nextslide" highlightClick="1"/>
            <a:extLst>
              <a:ext uri="{FF2B5EF4-FFF2-40B4-BE49-F238E27FC236}">
                <a16:creationId xmlns:a16="http://schemas.microsoft.com/office/drawing/2014/main" id="{D7334EEB-767B-076C-34C6-C8BCDFF3DEC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841B74C9-051B-2238-E12B-0C35AC5DE1C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5EA297CF-7A59-52D8-EFCA-3753BC1C829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1007171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6F33-D9E3-542F-3C9F-4FA9A4629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D3592-7587-C82D-8765-CC3FB19F054E}"/>
              </a:ext>
            </a:extLst>
          </p:cNvPr>
          <p:cNvSpPr>
            <a:spLocks noGrp="1"/>
          </p:cNvSpPr>
          <p:nvPr>
            <p:ph type="title"/>
          </p:nvPr>
        </p:nvSpPr>
        <p:spPr/>
        <p:txBody>
          <a:bodyPr/>
          <a:lstStyle/>
          <a:p>
            <a:r>
              <a:rPr lang="en-GB" noProof="0"/>
              <a:t>3 Kidney Function</a:t>
            </a:r>
          </a:p>
        </p:txBody>
      </p:sp>
      <p:sp>
        <p:nvSpPr>
          <p:cNvPr id="3" name="Content Placeholder 2">
            <a:extLst>
              <a:ext uri="{FF2B5EF4-FFF2-40B4-BE49-F238E27FC236}">
                <a16:creationId xmlns:a16="http://schemas.microsoft.com/office/drawing/2014/main" id="{B251ADFD-02DE-42A2-DFB0-C59396CCA91F}"/>
              </a:ext>
            </a:extLst>
          </p:cNvPr>
          <p:cNvSpPr>
            <a:spLocks noGrp="1"/>
          </p:cNvSpPr>
          <p:nvPr>
            <p:ph sz="half" idx="1"/>
          </p:nvPr>
        </p:nvSpPr>
        <p:spPr/>
        <p:txBody>
          <a:bodyPr/>
          <a:lstStyle/>
          <a:p>
            <a:pPr marL="0" indent="0">
              <a:buNone/>
            </a:pPr>
            <a:r>
              <a:rPr lang="en-GB" noProof="0"/>
              <a:t>Your first action should be to </a:t>
            </a:r>
            <a:r>
              <a:rPr lang="en-GB" b="1" noProof="0"/>
              <a:t>consider a diagnosis </a:t>
            </a:r>
            <a:r>
              <a:rPr lang="en-GB" b="1"/>
              <a:t>of AKI</a:t>
            </a:r>
            <a:r>
              <a:rPr lang="en-GB"/>
              <a:t>. Compare against criteria for this.</a:t>
            </a:r>
          </a:p>
          <a:p>
            <a:pPr marL="0" indent="0">
              <a:buNone/>
            </a:pPr>
            <a:r>
              <a:rPr lang="en-GB" noProof="0"/>
              <a:t>If you suspect AKI, </a:t>
            </a:r>
            <a:r>
              <a:rPr lang="en-GB" b="1" noProof="0"/>
              <a:t>discuss this with your registrar or consultant</a:t>
            </a:r>
            <a:r>
              <a:rPr lang="en-GB" noProof="0"/>
              <a:t>.</a:t>
            </a:r>
          </a:p>
          <a:p>
            <a:pPr marL="0" indent="0">
              <a:buNone/>
            </a:pPr>
            <a:r>
              <a:rPr lang="en-GB"/>
              <a:t>AKI is a common early postoperative complication, often related to volume depletion from poor dietary intake (related to fasting) and bleeding (from major surgery), and to medications given (that may worsen kidney function).</a:t>
            </a:r>
            <a:endParaRPr lang="en-GB" noProof="0"/>
          </a:p>
        </p:txBody>
      </p:sp>
      <p:sp>
        <p:nvSpPr>
          <p:cNvPr id="4" name="Content Placeholder 3">
            <a:extLst>
              <a:ext uri="{FF2B5EF4-FFF2-40B4-BE49-F238E27FC236}">
                <a16:creationId xmlns:a16="http://schemas.microsoft.com/office/drawing/2014/main" id="{7264C93F-7563-19C5-460F-2722A9580D5D}"/>
              </a:ext>
            </a:extLst>
          </p:cNvPr>
          <p:cNvSpPr>
            <a:spLocks noGrp="1"/>
          </p:cNvSpPr>
          <p:nvPr>
            <p:ph sz="half" idx="2"/>
          </p:nvPr>
        </p:nvSpPr>
        <p:spPr/>
        <p:txBody>
          <a:bodyPr/>
          <a:lstStyle/>
          <a:p>
            <a:pPr marL="0" indent="0">
              <a:buNone/>
            </a:pPr>
            <a:r>
              <a:rPr lang="en-GB"/>
              <a:t>Your next action should be to </a:t>
            </a:r>
            <a:r>
              <a:rPr lang="en-GB" b="1"/>
              <a:t>perform a medication review</a:t>
            </a:r>
            <a:r>
              <a:rPr lang="en-GB"/>
              <a:t>. Some medicines may worsen AKI, and these may need to be stopped (e.g. ibuprofen). Other medicines may be affected in AKI, such as their elimination being reduced and so their plasma concentration increasing too much (e.g. metformin).</a:t>
            </a:r>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898FF023-C3EB-C3A8-ABD6-6FA2609B2242}"/>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EFAD73DD-F2F0-96C4-3A7E-EA0128EC1C2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E5AF8100-EE97-8ADF-4D60-A95374A25282}"/>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971908795"/>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B0AA0-EC27-8BFA-D62F-061AA5115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A6770-E97C-8341-8E1E-8ACA08C009AA}"/>
              </a:ext>
            </a:extLst>
          </p:cNvPr>
          <p:cNvSpPr>
            <a:spLocks noGrp="1"/>
          </p:cNvSpPr>
          <p:nvPr>
            <p:ph type="title"/>
          </p:nvPr>
        </p:nvSpPr>
        <p:spPr>
          <a:xfrm>
            <a:off x="677334" y="609600"/>
            <a:ext cx="8596668" cy="720000"/>
          </a:xfrm>
        </p:spPr>
        <p:txBody>
          <a:bodyPr/>
          <a:lstStyle/>
          <a:p>
            <a:r>
              <a:rPr lang="en-GB" noProof="0"/>
              <a:t>4 New-Onset Breathlessness</a:t>
            </a:r>
          </a:p>
        </p:txBody>
      </p:sp>
      <p:sp>
        <p:nvSpPr>
          <p:cNvPr id="4" name="Content Placeholder 3">
            <a:extLst>
              <a:ext uri="{FF2B5EF4-FFF2-40B4-BE49-F238E27FC236}">
                <a16:creationId xmlns:a16="http://schemas.microsoft.com/office/drawing/2014/main" id="{0807F9C1-CF7A-CD4C-34E1-6658B385985D}"/>
              </a:ext>
            </a:extLst>
          </p:cNvPr>
          <p:cNvSpPr>
            <a:spLocks noGrp="1"/>
          </p:cNvSpPr>
          <p:nvPr>
            <p:ph sz="half" idx="2"/>
          </p:nvPr>
        </p:nvSpPr>
        <p:spPr>
          <a:xfrm>
            <a:off x="5089970" y="2160589"/>
            <a:ext cx="4184034" cy="3880774"/>
          </a:xfrm>
        </p:spPr>
        <p:txBody>
          <a:bodyPr>
            <a:normAutofit/>
          </a:bodyPr>
          <a:lstStyle/>
          <a:p>
            <a:pPr marL="0" indent="0">
              <a:buNone/>
            </a:pPr>
            <a:r>
              <a:rPr lang="en-GB" b="1"/>
              <a:t>How should you go about investigating these symptoms?</a:t>
            </a:r>
          </a:p>
          <a:p>
            <a:pPr marL="0" indent="0">
              <a:buNone/>
            </a:pPr>
            <a:endParaRPr lang="en-GB" b="1" noProof="0"/>
          </a:p>
        </p:txBody>
      </p:sp>
      <p:sp>
        <p:nvSpPr>
          <p:cNvPr id="5" name="Action Button: Go Forward or Next 4">
            <a:hlinkClick r:id="" action="ppaction://hlinkshowjump?jump=nextslide" highlightClick="1"/>
            <a:extLst>
              <a:ext uri="{FF2B5EF4-FFF2-40B4-BE49-F238E27FC236}">
                <a16:creationId xmlns:a16="http://schemas.microsoft.com/office/drawing/2014/main" id="{4586ACFD-2BD1-2744-09C8-83F9C21340B1}"/>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C4705F0-68EB-59A4-A818-54830343714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456BE021-882F-CF15-3170-443919AD321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Content Placeholder 2">
            <a:extLst>
              <a:ext uri="{FF2B5EF4-FFF2-40B4-BE49-F238E27FC236}">
                <a16:creationId xmlns:a16="http://schemas.microsoft.com/office/drawing/2014/main" id="{C2B50538-5C5F-3B1C-CFE0-4B8A8A21CABD}"/>
              </a:ext>
            </a:extLst>
          </p:cNvPr>
          <p:cNvSpPr>
            <a:spLocks noGrp="1"/>
          </p:cNvSpPr>
          <p:nvPr>
            <p:ph sz="half" idx="1"/>
          </p:nvPr>
        </p:nvSpPr>
        <p:spPr>
          <a:xfrm>
            <a:off x="677334" y="2160589"/>
            <a:ext cx="4184035" cy="3880772"/>
          </a:xfrm>
        </p:spPr>
        <p:txBody>
          <a:bodyPr/>
          <a:lstStyle/>
          <a:p>
            <a:pPr marL="0" indent="0">
              <a:buNone/>
            </a:pPr>
            <a:r>
              <a:rPr lang="en-GB"/>
              <a:t>You are called to review Sandra (32F) with a new symptom of sudden-onset breathlessness and worsening left leg pain. She was admitted after a car crash that fractured her left tibial shaft, and had external fixation 4 days ago (still in place awaiting bone healing). She is 15 weeks pregnant with a healthy singleton (confirmed on ultrasound pre-operatively). She has a heart rate of 95, no previous blood clots, no haemoptysis, and has never had cancer or chemotherapy.</a:t>
            </a:r>
          </a:p>
        </p:txBody>
      </p:sp>
    </p:spTree>
    <p:extLst>
      <p:ext uri="{BB962C8B-B14F-4D97-AF65-F5344CB8AC3E}">
        <p14:creationId xmlns:p14="http://schemas.microsoft.com/office/powerpoint/2010/main" val="2034344994"/>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0646B-FFF2-A718-35CF-DEC19C8ED0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273C1E-AB0A-73D6-99CF-D4A5462398E3}"/>
              </a:ext>
            </a:extLst>
          </p:cNvPr>
          <p:cNvSpPr>
            <a:spLocks noGrp="1"/>
          </p:cNvSpPr>
          <p:nvPr>
            <p:ph type="title"/>
          </p:nvPr>
        </p:nvSpPr>
        <p:spPr>
          <a:xfrm>
            <a:off x="677334" y="609600"/>
            <a:ext cx="8596668" cy="720000"/>
          </a:xfrm>
        </p:spPr>
        <p:txBody>
          <a:bodyPr/>
          <a:lstStyle/>
          <a:p>
            <a:r>
              <a:rPr lang="en-GB" noProof="0"/>
              <a:t>4 New-Onset Breathlessness</a:t>
            </a:r>
          </a:p>
        </p:txBody>
      </p:sp>
      <p:sp>
        <p:nvSpPr>
          <p:cNvPr id="5" name="Action Button: Go Forward or Next 4">
            <a:hlinkClick r:id="" action="ppaction://hlinkshowjump?jump=nextslide" highlightClick="1"/>
            <a:extLst>
              <a:ext uri="{FF2B5EF4-FFF2-40B4-BE49-F238E27FC236}">
                <a16:creationId xmlns:a16="http://schemas.microsoft.com/office/drawing/2014/main" id="{6A1B8429-ABE1-ADE4-48A3-075A5C9C27ED}"/>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614784B8-5743-AAC0-E71F-2D97CF5FE2B3}"/>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8668E21B-F3F4-6476-D742-B19AE083E4D7}"/>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Content Placeholder 8">
            <a:extLst>
              <a:ext uri="{FF2B5EF4-FFF2-40B4-BE49-F238E27FC236}">
                <a16:creationId xmlns:a16="http://schemas.microsoft.com/office/drawing/2014/main" id="{0117ACA7-79D3-A581-394A-BFFBCF62EDF6}"/>
              </a:ext>
            </a:extLst>
          </p:cNvPr>
          <p:cNvSpPr>
            <a:spLocks noGrp="1"/>
          </p:cNvSpPr>
          <p:nvPr>
            <p:ph sz="half" idx="1"/>
          </p:nvPr>
        </p:nvSpPr>
        <p:spPr/>
        <p:txBody>
          <a:bodyPr/>
          <a:lstStyle/>
          <a:p>
            <a:pPr marL="0" indent="0">
              <a:buNone/>
            </a:pPr>
            <a:r>
              <a:rPr lang="en-GB"/>
              <a:t>Sandra has a number of features pointing towards pulmonary embolism (PE), including high risk of deep vein thrombosis (DVT), symptoms of DVT, and major risk factors (surgery, immobilisation, pregnancy).</a:t>
            </a:r>
          </a:p>
          <a:p>
            <a:pPr marL="0" indent="0">
              <a:buNone/>
            </a:pPr>
            <a:r>
              <a:rPr lang="en-GB" b="1"/>
              <a:t>Calculate a Wells’ score</a:t>
            </a:r>
            <a:r>
              <a:rPr lang="en-GB"/>
              <a:t>.</a:t>
            </a:r>
          </a:p>
          <a:p>
            <a:pPr marL="0" indent="0">
              <a:buNone/>
            </a:pPr>
            <a:r>
              <a:rPr lang="en-GB"/>
              <a:t>In Sandra’s case, this will exceed 4, and so </a:t>
            </a:r>
            <a:r>
              <a:rPr lang="en-GB" b="1"/>
              <a:t>your first investigation of choice should be radiology</a:t>
            </a:r>
            <a:r>
              <a:rPr lang="en-GB"/>
              <a:t>.</a:t>
            </a:r>
          </a:p>
          <a:p>
            <a:pPr marL="0" indent="0">
              <a:buNone/>
            </a:pPr>
            <a:r>
              <a:rPr lang="en-GB"/>
              <a:t>Also order a </a:t>
            </a:r>
            <a:r>
              <a:rPr lang="en-GB" b="1"/>
              <a:t>D-dimer</a:t>
            </a:r>
            <a:r>
              <a:rPr lang="en-GB"/>
              <a:t> blood test.</a:t>
            </a:r>
          </a:p>
        </p:txBody>
      </p:sp>
      <p:sp>
        <p:nvSpPr>
          <p:cNvPr id="11" name="Content Placeholder 10">
            <a:extLst>
              <a:ext uri="{FF2B5EF4-FFF2-40B4-BE49-F238E27FC236}">
                <a16:creationId xmlns:a16="http://schemas.microsoft.com/office/drawing/2014/main" id="{1778663A-E072-3960-9C41-18606FF1D2D4}"/>
              </a:ext>
            </a:extLst>
          </p:cNvPr>
          <p:cNvSpPr>
            <a:spLocks noGrp="1"/>
          </p:cNvSpPr>
          <p:nvPr>
            <p:ph sz="half" idx="2"/>
          </p:nvPr>
        </p:nvSpPr>
        <p:spPr/>
        <p:txBody>
          <a:bodyPr/>
          <a:lstStyle/>
          <a:p>
            <a:pPr marL="0" indent="0">
              <a:buNone/>
            </a:pPr>
            <a:r>
              <a:rPr lang="en-GB"/>
              <a:t>Because Sandra is pregnant (and at a stage in pregnancy where the </a:t>
            </a:r>
            <a:r>
              <a:rPr lang="en-GB" err="1"/>
              <a:t>fetus</a:t>
            </a:r>
            <a:r>
              <a:rPr lang="en-GB"/>
              <a:t> is most vulnerable to ionising radiation), CTPA is inadvisable as a first-line test.</a:t>
            </a:r>
          </a:p>
          <a:p>
            <a:pPr marL="0" indent="0">
              <a:buNone/>
            </a:pPr>
            <a:r>
              <a:rPr lang="en-GB" b="1"/>
              <a:t>Consider performing leg ultrasound first</a:t>
            </a:r>
            <a:r>
              <a:rPr lang="en-GB"/>
              <a:t> (as this avoids ionising radiation) – if this is positive, then your diagnosis of PE is likely. If it is negative, then </a:t>
            </a:r>
            <a:r>
              <a:rPr lang="en-GB" b="1"/>
              <a:t>perform a V/Q scan</a:t>
            </a:r>
            <a:r>
              <a:rPr lang="en-GB"/>
              <a:t> (which involves less radiation than CTPA).</a:t>
            </a:r>
            <a:endParaRPr lang="en-GB" b="1"/>
          </a:p>
        </p:txBody>
      </p:sp>
    </p:spTree>
    <p:extLst>
      <p:ext uri="{BB962C8B-B14F-4D97-AF65-F5344CB8AC3E}">
        <p14:creationId xmlns:p14="http://schemas.microsoft.com/office/powerpoint/2010/main" val="351554377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B7BE-BC5A-A3D7-D074-22FAD9FFB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DDBE5-E4F2-9BDE-A827-EBEC4F25BAB6}"/>
              </a:ext>
            </a:extLst>
          </p:cNvPr>
          <p:cNvSpPr>
            <a:spLocks noGrp="1"/>
          </p:cNvSpPr>
          <p:nvPr>
            <p:ph type="title"/>
          </p:nvPr>
        </p:nvSpPr>
        <p:spPr/>
        <p:txBody>
          <a:bodyPr/>
          <a:lstStyle/>
          <a:p>
            <a:r>
              <a:rPr lang="en-GB" noProof="0"/>
              <a:t>5 Missed Care</a:t>
            </a:r>
          </a:p>
        </p:txBody>
      </p:sp>
      <p:sp>
        <p:nvSpPr>
          <p:cNvPr id="3" name="Content Placeholder 2">
            <a:extLst>
              <a:ext uri="{FF2B5EF4-FFF2-40B4-BE49-F238E27FC236}">
                <a16:creationId xmlns:a16="http://schemas.microsoft.com/office/drawing/2014/main" id="{849B7A57-5808-FF6D-81DD-BC450E6A9515}"/>
              </a:ext>
            </a:extLst>
          </p:cNvPr>
          <p:cNvSpPr>
            <a:spLocks noGrp="1"/>
          </p:cNvSpPr>
          <p:nvPr>
            <p:ph sz="half" idx="1"/>
          </p:nvPr>
        </p:nvSpPr>
        <p:spPr/>
        <p:txBody>
          <a:bodyPr/>
          <a:lstStyle/>
          <a:p>
            <a:pPr marL="0" indent="0">
              <a:buNone/>
            </a:pPr>
            <a:r>
              <a:rPr lang="en-GB" noProof="0"/>
              <a:t>You are reviewing a patient who is 1-day postoperative from a major elective procedure. You notice that a decision about DVT prophylaxis has not been documented.</a:t>
            </a:r>
          </a:p>
        </p:txBody>
      </p:sp>
      <p:sp>
        <p:nvSpPr>
          <p:cNvPr id="4" name="Content Placeholder 3">
            <a:extLst>
              <a:ext uri="{FF2B5EF4-FFF2-40B4-BE49-F238E27FC236}">
                <a16:creationId xmlns:a16="http://schemas.microsoft.com/office/drawing/2014/main" id="{23650691-D59E-DA64-2915-855D25C70EA8}"/>
              </a:ext>
            </a:extLst>
          </p:cNvPr>
          <p:cNvSpPr>
            <a:spLocks noGrp="1"/>
          </p:cNvSpPr>
          <p:nvPr>
            <p:ph sz="half" idx="2"/>
          </p:nvPr>
        </p:nvSpPr>
        <p:spPr/>
        <p:txBody>
          <a:bodyPr/>
          <a:lstStyle/>
          <a:p>
            <a:r>
              <a:rPr lang="en-GB" b="1" noProof="0"/>
              <a:t>What medical actions should you take?</a:t>
            </a:r>
          </a:p>
          <a:p>
            <a:r>
              <a:rPr lang="en-GB" b="1"/>
              <a:t>What other actions may be necessary?</a:t>
            </a:r>
            <a:endParaRPr lang="en-GB" b="1" noProof="0"/>
          </a:p>
        </p:txBody>
      </p:sp>
      <p:sp>
        <p:nvSpPr>
          <p:cNvPr id="5" name="Action Button: Go Forward or Next 4">
            <a:hlinkClick r:id="" action="ppaction://hlinkshowjump?jump=nextslide" highlightClick="1"/>
            <a:extLst>
              <a:ext uri="{FF2B5EF4-FFF2-40B4-BE49-F238E27FC236}">
                <a16:creationId xmlns:a16="http://schemas.microsoft.com/office/drawing/2014/main" id="{A85687A2-794F-FFA7-3726-C075688EF1D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EB17BACF-23AF-4250-86A9-1C6BBA46C676}"/>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D426AC75-F583-85CC-6235-F8AD1B242496}"/>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42181330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7A57-DFBF-5AF0-FDEA-0AD3E15EC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57E39-8220-6BE6-F261-2F6140C8A063}"/>
              </a:ext>
            </a:extLst>
          </p:cNvPr>
          <p:cNvSpPr>
            <a:spLocks noGrp="1"/>
          </p:cNvSpPr>
          <p:nvPr>
            <p:ph type="title"/>
          </p:nvPr>
        </p:nvSpPr>
        <p:spPr/>
        <p:txBody>
          <a:bodyPr/>
          <a:lstStyle/>
          <a:p>
            <a:r>
              <a:rPr lang="en-GB" noProof="0"/>
              <a:t>5 Missed Care</a:t>
            </a:r>
          </a:p>
        </p:txBody>
      </p:sp>
      <p:sp>
        <p:nvSpPr>
          <p:cNvPr id="3" name="Content Placeholder 2">
            <a:extLst>
              <a:ext uri="{FF2B5EF4-FFF2-40B4-BE49-F238E27FC236}">
                <a16:creationId xmlns:a16="http://schemas.microsoft.com/office/drawing/2014/main" id="{C4BB257E-55A6-0260-1525-BDCFB9E352C1}"/>
              </a:ext>
            </a:extLst>
          </p:cNvPr>
          <p:cNvSpPr>
            <a:spLocks noGrp="1"/>
          </p:cNvSpPr>
          <p:nvPr>
            <p:ph sz="half" idx="1"/>
          </p:nvPr>
        </p:nvSpPr>
        <p:spPr/>
        <p:txBody>
          <a:bodyPr/>
          <a:lstStyle/>
          <a:p>
            <a:pPr marL="0" indent="0">
              <a:buNone/>
            </a:pPr>
            <a:r>
              <a:rPr lang="en-GB" noProof="0"/>
              <a:t>Your medical action should be </a:t>
            </a:r>
            <a:r>
              <a:rPr lang="en-GB" b="1" noProof="0"/>
              <a:t>to ensure that a DVT risk assessment </a:t>
            </a:r>
            <a:r>
              <a:rPr lang="en-GB" b="1"/>
              <a:t>takes place urgently</a:t>
            </a:r>
            <a:r>
              <a:rPr lang="en-GB"/>
              <a:t>. You should see if the nursing team can do this (as it is often their responsibility), but if this cannot be done in a timely way, you should perform it.</a:t>
            </a:r>
          </a:p>
          <a:p>
            <a:pPr marL="0" indent="0">
              <a:buNone/>
            </a:pPr>
            <a:r>
              <a:rPr lang="en-GB" noProof="0"/>
              <a:t>You should </a:t>
            </a:r>
            <a:r>
              <a:rPr lang="en-GB" b="1" noProof="0"/>
              <a:t>prescribe LMWH if this is indicated</a:t>
            </a:r>
            <a:r>
              <a:rPr lang="en-GB" noProof="0"/>
              <a:t>.</a:t>
            </a:r>
          </a:p>
        </p:txBody>
      </p:sp>
      <p:sp>
        <p:nvSpPr>
          <p:cNvPr id="4" name="Content Placeholder 3">
            <a:extLst>
              <a:ext uri="{FF2B5EF4-FFF2-40B4-BE49-F238E27FC236}">
                <a16:creationId xmlns:a16="http://schemas.microsoft.com/office/drawing/2014/main" id="{64B926A3-FEAB-2BDD-B910-CD60B95DDBF8}"/>
              </a:ext>
            </a:extLst>
          </p:cNvPr>
          <p:cNvSpPr>
            <a:spLocks noGrp="1"/>
          </p:cNvSpPr>
          <p:nvPr>
            <p:ph sz="half" idx="2"/>
          </p:nvPr>
        </p:nvSpPr>
        <p:spPr/>
        <p:txBody>
          <a:bodyPr/>
          <a:lstStyle/>
          <a:p>
            <a:pPr marL="0" indent="0">
              <a:buNone/>
            </a:pPr>
            <a:r>
              <a:rPr lang="en-GB"/>
              <a:t>Another important action to take is to escalate your concern, as routine DVT risk assessment is national policy. </a:t>
            </a:r>
            <a:r>
              <a:rPr lang="en-GB" b="1"/>
              <a:t>Ask the ward manager</a:t>
            </a:r>
            <a:r>
              <a:rPr lang="en-GB"/>
              <a:t> to review how many patients have not had timely DVT risk assessment. </a:t>
            </a:r>
            <a:r>
              <a:rPr lang="en-GB" b="1"/>
              <a:t>Write an incident report</a:t>
            </a:r>
            <a:r>
              <a:rPr lang="en-GB"/>
              <a:t>, which helps hospital administrators to identify where there may be specific issues relating to performing DVT risk assessments (such as understaffing, poor training, or negligence).</a:t>
            </a:r>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408E74AB-A2E2-EDFA-2887-811FD21D1C4A}"/>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B7CD53B-6EC1-E774-A469-DD45DB5B08EA}"/>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BA20DFA5-C6EF-E50D-B83C-28BCDE62067E}"/>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8546908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013B-3E2B-7218-BFFF-3A56D59FF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E6B03-A4B7-D593-ACD3-1896AC3BDB52}"/>
              </a:ext>
            </a:extLst>
          </p:cNvPr>
          <p:cNvSpPr>
            <a:spLocks noGrp="1"/>
          </p:cNvSpPr>
          <p:nvPr>
            <p:ph type="title"/>
          </p:nvPr>
        </p:nvSpPr>
        <p:spPr/>
        <p:txBody>
          <a:bodyPr/>
          <a:lstStyle/>
          <a:p>
            <a:r>
              <a:rPr lang="en-GB" noProof="0"/>
              <a:t>6 Pain</a:t>
            </a:r>
          </a:p>
        </p:txBody>
      </p:sp>
      <p:sp>
        <p:nvSpPr>
          <p:cNvPr id="3" name="Content Placeholder 2">
            <a:extLst>
              <a:ext uri="{FF2B5EF4-FFF2-40B4-BE49-F238E27FC236}">
                <a16:creationId xmlns:a16="http://schemas.microsoft.com/office/drawing/2014/main" id="{E8E99ED8-1AD9-1078-A571-D4338E016632}"/>
              </a:ext>
            </a:extLst>
          </p:cNvPr>
          <p:cNvSpPr>
            <a:spLocks noGrp="1"/>
          </p:cNvSpPr>
          <p:nvPr>
            <p:ph sz="half" idx="1"/>
          </p:nvPr>
        </p:nvSpPr>
        <p:spPr/>
        <p:txBody>
          <a:bodyPr/>
          <a:lstStyle/>
          <a:p>
            <a:pPr marL="0" indent="0">
              <a:buNone/>
            </a:pPr>
            <a:r>
              <a:rPr lang="en-GB" noProof="0"/>
              <a:t>You are called to review Carl (76M), </a:t>
            </a:r>
            <a:r>
              <a:rPr lang="en-GB" noProof="0" err="1"/>
              <a:t>wh</a:t>
            </a:r>
            <a:r>
              <a:rPr lang="en-GB"/>
              <a:t>o had a left hemicolectomy with end colostomy formation 1 day ago for colorectal carcinoma in the splenic flexure. Carl is in significant pain, and is rigid and grimacing.</a:t>
            </a:r>
          </a:p>
          <a:p>
            <a:pPr marL="0" indent="0">
              <a:buNone/>
            </a:pPr>
            <a:r>
              <a:rPr lang="en-GB" noProof="0"/>
              <a:t>You review his medications, and see that he is prescribed </a:t>
            </a:r>
            <a:r>
              <a:rPr lang="en-GB"/>
              <a:t>oral paracetamol (taking the maximum dose), MST tablets, and Oramorph (having taken all prescribed doses for worsening pain).</a:t>
            </a:r>
            <a:endParaRPr lang="en-GB" noProof="0"/>
          </a:p>
        </p:txBody>
      </p:sp>
      <p:sp>
        <p:nvSpPr>
          <p:cNvPr id="4" name="Content Placeholder 3">
            <a:extLst>
              <a:ext uri="{FF2B5EF4-FFF2-40B4-BE49-F238E27FC236}">
                <a16:creationId xmlns:a16="http://schemas.microsoft.com/office/drawing/2014/main" id="{E0EBFFBD-9D06-D5C5-EDA9-9522D4361432}"/>
              </a:ext>
            </a:extLst>
          </p:cNvPr>
          <p:cNvSpPr>
            <a:spLocks noGrp="1"/>
          </p:cNvSpPr>
          <p:nvPr>
            <p:ph sz="half" idx="2"/>
          </p:nvPr>
        </p:nvSpPr>
        <p:spPr/>
        <p:txBody>
          <a:bodyPr/>
          <a:lstStyle/>
          <a:p>
            <a:pPr marL="0" indent="0">
              <a:buNone/>
            </a:pPr>
            <a:r>
              <a:rPr lang="en-GB" b="1"/>
              <a:t>What prescription decisions can you make to better control his pain?</a:t>
            </a:r>
          </a:p>
          <a:p>
            <a:pPr marL="0" indent="0">
              <a:buNone/>
            </a:pPr>
            <a:r>
              <a:rPr lang="en-GB" b="1" noProof="0"/>
              <a:t>What other actions should you take?</a:t>
            </a:r>
          </a:p>
        </p:txBody>
      </p:sp>
      <p:sp>
        <p:nvSpPr>
          <p:cNvPr id="5" name="Action Button: Go Forward or Next 4">
            <a:hlinkClick r:id="" action="ppaction://hlinkshowjump?jump=nextslide" highlightClick="1"/>
            <a:extLst>
              <a:ext uri="{FF2B5EF4-FFF2-40B4-BE49-F238E27FC236}">
                <a16:creationId xmlns:a16="http://schemas.microsoft.com/office/drawing/2014/main" id="{87861C8D-AB36-3429-CB1F-ACC7DF228AAF}"/>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9D581DA-0330-E09E-6686-11B4C13C95F4}"/>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CFAE5A88-83C3-7A50-48DC-6A10B05BC31A}"/>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75765582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F73D-CAA2-334D-D23D-DB6A8C17B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F46ED-FA39-88C6-D91B-71A782E58FF6}"/>
              </a:ext>
            </a:extLst>
          </p:cNvPr>
          <p:cNvSpPr>
            <a:spLocks noGrp="1"/>
          </p:cNvSpPr>
          <p:nvPr>
            <p:ph type="title"/>
          </p:nvPr>
        </p:nvSpPr>
        <p:spPr/>
        <p:txBody>
          <a:bodyPr/>
          <a:lstStyle/>
          <a:p>
            <a:r>
              <a:rPr lang="en-GB" noProof="0"/>
              <a:t>6 Pain</a:t>
            </a:r>
          </a:p>
        </p:txBody>
      </p:sp>
      <p:sp>
        <p:nvSpPr>
          <p:cNvPr id="3" name="Content Placeholder 2">
            <a:extLst>
              <a:ext uri="{FF2B5EF4-FFF2-40B4-BE49-F238E27FC236}">
                <a16:creationId xmlns:a16="http://schemas.microsoft.com/office/drawing/2014/main" id="{ACD77522-CA31-2D84-8A0E-FE8A76B8F61D}"/>
              </a:ext>
            </a:extLst>
          </p:cNvPr>
          <p:cNvSpPr>
            <a:spLocks noGrp="1"/>
          </p:cNvSpPr>
          <p:nvPr>
            <p:ph sz="half" idx="1"/>
          </p:nvPr>
        </p:nvSpPr>
        <p:spPr/>
        <p:txBody>
          <a:bodyPr/>
          <a:lstStyle/>
          <a:p>
            <a:pPr marL="0" indent="0">
              <a:buNone/>
            </a:pPr>
            <a:r>
              <a:rPr lang="en-GB" noProof="0"/>
              <a:t>You should </a:t>
            </a:r>
            <a:r>
              <a:rPr lang="en-GB" noProof="0" err="1"/>
              <a:t>conside</a:t>
            </a:r>
            <a:r>
              <a:rPr lang="en-GB"/>
              <a:t>r </a:t>
            </a:r>
            <a:r>
              <a:rPr lang="en-GB" b="1"/>
              <a:t>stronger analgesia</a:t>
            </a:r>
            <a:r>
              <a:rPr lang="en-GB"/>
              <a:t> for Carl.</a:t>
            </a:r>
          </a:p>
          <a:p>
            <a:pPr marL="0" indent="0">
              <a:buNone/>
            </a:pPr>
            <a:r>
              <a:rPr lang="en-GB" noProof="0"/>
              <a:t>Ascending the pain ladder, consider whether it is safe to co-prescribe an </a:t>
            </a:r>
            <a:r>
              <a:rPr lang="en-GB" b="1" noProof="0"/>
              <a:t>oral NSAID </a:t>
            </a:r>
            <a:r>
              <a:rPr lang="en-GB" noProof="0"/>
              <a:t>(postoperative pain can be largely inflammatory, so NSAIDs may be useful).</a:t>
            </a:r>
          </a:p>
          <a:p>
            <a:pPr marL="0" indent="0">
              <a:buNone/>
            </a:pPr>
            <a:r>
              <a:rPr lang="en-GB"/>
              <a:t>A </a:t>
            </a:r>
            <a:r>
              <a:rPr lang="en-GB" b="1"/>
              <a:t>patient-controlled analgesia</a:t>
            </a:r>
            <a:r>
              <a:rPr lang="en-GB"/>
              <a:t> (PCA) IV opioid pump should be considered. You may contact the pain team for advice on how to prescribe this if you are unsure.</a:t>
            </a:r>
            <a:endParaRPr lang="en-GB" noProof="0"/>
          </a:p>
        </p:txBody>
      </p:sp>
      <p:sp>
        <p:nvSpPr>
          <p:cNvPr id="4" name="Content Placeholder 3">
            <a:extLst>
              <a:ext uri="{FF2B5EF4-FFF2-40B4-BE49-F238E27FC236}">
                <a16:creationId xmlns:a16="http://schemas.microsoft.com/office/drawing/2014/main" id="{B21CAD52-94A7-1EF7-0827-708292CFDDD1}"/>
              </a:ext>
            </a:extLst>
          </p:cNvPr>
          <p:cNvSpPr>
            <a:spLocks noGrp="1"/>
          </p:cNvSpPr>
          <p:nvPr>
            <p:ph sz="half" idx="2"/>
          </p:nvPr>
        </p:nvSpPr>
        <p:spPr/>
        <p:txBody>
          <a:bodyPr/>
          <a:lstStyle/>
          <a:p>
            <a:pPr marL="0" indent="0">
              <a:buNone/>
            </a:pPr>
            <a:r>
              <a:rPr lang="en-GB" noProof="0"/>
              <a:t>Carl’s pain may b</a:t>
            </a:r>
            <a:r>
              <a:rPr lang="en-GB"/>
              <a:t>e normal postoperative pain, or it may represent an undiagnosed complication (such as bowel perforation, urinary retention, or infection). You should </a:t>
            </a:r>
            <a:r>
              <a:rPr lang="en-GB" b="1"/>
              <a:t>perform a comprehensive postoperative review</a:t>
            </a:r>
            <a:r>
              <a:rPr lang="en-GB"/>
              <a:t> to identify any underlying causes and order the most relevant investigations.</a:t>
            </a:r>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BBEE68A1-15B5-0B72-4A51-4A1307BF131B}"/>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2905340-D2EF-E0CD-E235-618B914084BB}"/>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96CC90D5-5130-D04D-667F-6F683E0B32C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75766609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2F917-FBAB-DE0A-5672-5BF7E7B36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9CC05-0B53-A67D-104E-74E85D675846}"/>
              </a:ext>
            </a:extLst>
          </p:cNvPr>
          <p:cNvSpPr>
            <a:spLocks noGrp="1"/>
          </p:cNvSpPr>
          <p:nvPr>
            <p:ph type="title"/>
          </p:nvPr>
        </p:nvSpPr>
        <p:spPr/>
        <p:txBody>
          <a:bodyPr/>
          <a:lstStyle/>
          <a:p>
            <a:r>
              <a:rPr lang="en-GB" noProof="0"/>
              <a:t>7 Past history</a:t>
            </a:r>
          </a:p>
        </p:txBody>
      </p:sp>
      <p:sp>
        <p:nvSpPr>
          <p:cNvPr id="3" name="Content Placeholder 2">
            <a:extLst>
              <a:ext uri="{FF2B5EF4-FFF2-40B4-BE49-F238E27FC236}">
                <a16:creationId xmlns:a16="http://schemas.microsoft.com/office/drawing/2014/main" id="{4C1C8369-9861-DA60-AD17-7ED3A55052CD}"/>
              </a:ext>
            </a:extLst>
          </p:cNvPr>
          <p:cNvSpPr>
            <a:spLocks noGrp="1"/>
          </p:cNvSpPr>
          <p:nvPr>
            <p:ph sz="half" idx="1"/>
          </p:nvPr>
        </p:nvSpPr>
        <p:spPr/>
        <p:txBody>
          <a:bodyPr/>
          <a:lstStyle/>
          <a:p>
            <a:pPr marL="0" indent="0">
              <a:buNone/>
            </a:pPr>
            <a:r>
              <a:rPr lang="en-GB" noProof="0"/>
              <a:t>You are working in the emergency department. Your next patient is Safia (59F) who was referred by her GP after rapidly worsening abdominal pain, distension, and peritonism. </a:t>
            </a:r>
            <a:r>
              <a:rPr lang="en-GB"/>
              <a:t>The pain is diffuse and widespread, colicky, and worst in the umbilicus. Safia has vomited multiple times, and is dehydrated.</a:t>
            </a:r>
          </a:p>
          <a:p>
            <a:pPr marL="0" indent="0">
              <a:buNone/>
            </a:pPr>
            <a:r>
              <a:rPr lang="en-GB" noProof="0"/>
              <a:t>Her past medical history is insignificant. She ha</a:t>
            </a:r>
            <a:r>
              <a:rPr lang="en-GB"/>
              <a:t>d an emergency lower segment Caesarean section with her youngest child.</a:t>
            </a:r>
            <a:endParaRPr lang="en-GB" noProof="0"/>
          </a:p>
        </p:txBody>
      </p:sp>
      <p:sp>
        <p:nvSpPr>
          <p:cNvPr id="4" name="Content Placeholder 3">
            <a:extLst>
              <a:ext uri="{FF2B5EF4-FFF2-40B4-BE49-F238E27FC236}">
                <a16:creationId xmlns:a16="http://schemas.microsoft.com/office/drawing/2014/main" id="{DDCE1B1E-E433-B406-A6C3-20853CC07D7B}"/>
              </a:ext>
            </a:extLst>
          </p:cNvPr>
          <p:cNvSpPr>
            <a:spLocks noGrp="1"/>
          </p:cNvSpPr>
          <p:nvPr>
            <p:ph sz="half" idx="2"/>
          </p:nvPr>
        </p:nvSpPr>
        <p:spPr/>
        <p:txBody>
          <a:bodyPr/>
          <a:lstStyle/>
          <a:p>
            <a:pPr marL="0" indent="0">
              <a:buNone/>
            </a:pPr>
            <a:r>
              <a:rPr lang="en-GB" b="1" noProof="0"/>
              <a:t>What is your top differential diagnosis?</a:t>
            </a:r>
          </a:p>
          <a:p>
            <a:pPr marL="0" indent="0">
              <a:buNone/>
            </a:pPr>
            <a:r>
              <a:rPr lang="en-GB" b="1"/>
              <a:t>What may have put her at risk of this differential diagnosis?</a:t>
            </a:r>
            <a:endParaRPr lang="en-GB" b="1" noProof="0"/>
          </a:p>
        </p:txBody>
      </p:sp>
      <p:sp>
        <p:nvSpPr>
          <p:cNvPr id="5" name="Action Button: Go Forward or Next 4">
            <a:hlinkClick r:id="" action="ppaction://hlinkshowjump?jump=nextslide" highlightClick="1"/>
            <a:extLst>
              <a:ext uri="{FF2B5EF4-FFF2-40B4-BE49-F238E27FC236}">
                <a16:creationId xmlns:a16="http://schemas.microsoft.com/office/drawing/2014/main" id="{2E38F230-2BDB-5324-ED72-F84D90E0F7B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0935608F-D40C-4601-437B-259FE938B928}"/>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B9CDD84-A648-C14F-36A1-BB8243517FC9}"/>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60261666"/>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31EF9-6A76-5029-6372-C21C27C8A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AC702-A4E1-DAAF-31CF-9D7A5F31BD94}"/>
              </a:ext>
            </a:extLst>
          </p:cNvPr>
          <p:cNvSpPr>
            <a:spLocks noGrp="1"/>
          </p:cNvSpPr>
          <p:nvPr>
            <p:ph type="title"/>
          </p:nvPr>
        </p:nvSpPr>
        <p:spPr/>
        <p:txBody>
          <a:bodyPr/>
          <a:lstStyle/>
          <a:p>
            <a:r>
              <a:rPr lang="en-GB" noProof="0"/>
              <a:t>7 Past history</a:t>
            </a:r>
          </a:p>
        </p:txBody>
      </p:sp>
      <p:sp>
        <p:nvSpPr>
          <p:cNvPr id="3" name="Content Placeholder 2">
            <a:extLst>
              <a:ext uri="{FF2B5EF4-FFF2-40B4-BE49-F238E27FC236}">
                <a16:creationId xmlns:a16="http://schemas.microsoft.com/office/drawing/2014/main" id="{6D67E681-307D-6EBA-F4C7-39E1FDC4A908}"/>
              </a:ext>
            </a:extLst>
          </p:cNvPr>
          <p:cNvSpPr>
            <a:spLocks noGrp="1"/>
          </p:cNvSpPr>
          <p:nvPr>
            <p:ph sz="half" idx="1"/>
          </p:nvPr>
        </p:nvSpPr>
        <p:spPr/>
        <p:txBody>
          <a:bodyPr/>
          <a:lstStyle/>
          <a:p>
            <a:pPr marL="0" indent="0">
              <a:buNone/>
            </a:pPr>
            <a:r>
              <a:rPr lang="en-GB" b="1" noProof="0"/>
              <a:t>Small bowel obstruction</a:t>
            </a:r>
            <a:r>
              <a:rPr lang="en-GB" noProof="0"/>
              <a:t> (SBO) should be considered.</a:t>
            </a:r>
          </a:p>
          <a:p>
            <a:pPr marL="0" indent="0">
              <a:buNone/>
            </a:pPr>
            <a:r>
              <a:rPr lang="en-GB" noProof="0"/>
              <a:t>Safia has classic symptoms of </a:t>
            </a:r>
            <a:r>
              <a:rPr lang="en-GB"/>
              <a:t>SBO, including pain worst in the umbilicus, peritonism, rapid progression, and persistent vomiting.</a:t>
            </a:r>
          </a:p>
          <a:p>
            <a:pPr marL="0" indent="0">
              <a:buNone/>
            </a:pPr>
            <a:endParaRPr lang="en-GB" noProof="0"/>
          </a:p>
        </p:txBody>
      </p:sp>
      <p:sp>
        <p:nvSpPr>
          <p:cNvPr id="4" name="Content Placeholder 3">
            <a:extLst>
              <a:ext uri="{FF2B5EF4-FFF2-40B4-BE49-F238E27FC236}">
                <a16:creationId xmlns:a16="http://schemas.microsoft.com/office/drawing/2014/main" id="{41AC6120-D8A3-BF73-0DA0-CE7C8672919E}"/>
              </a:ext>
            </a:extLst>
          </p:cNvPr>
          <p:cNvSpPr>
            <a:spLocks noGrp="1"/>
          </p:cNvSpPr>
          <p:nvPr>
            <p:ph sz="half" idx="2"/>
          </p:nvPr>
        </p:nvSpPr>
        <p:spPr/>
        <p:txBody>
          <a:bodyPr/>
          <a:lstStyle/>
          <a:p>
            <a:pPr marL="0" indent="0">
              <a:buNone/>
            </a:pPr>
            <a:r>
              <a:rPr lang="en-GB" noProof="0"/>
              <a:t>Safia had a major abdominal surgery in the past. This increases her risk of developing </a:t>
            </a:r>
            <a:r>
              <a:rPr lang="en-GB" b="1" noProof="0"/>
              <a:t>adhesions</a:t>
            </a:r>
            <a:r>
              <a:rPr lang="en-GB" noProof="0"/>
              <a:t>, which </a:t>
            </a:r>
            <a:r>
              <a:rPr lang="en-GB" noProof="0" err="1"/>
              <a:t>mos</a:t>
            </a:r>
            <a:r>
              <a:rPr lang="en-GB"/>
              <a:t>t often attach to the small intestine, which is also mobile and can get twisted more easily.</a:t>
            </a:r>
          </a:p>
          <a:p>
            <a:pPr marL="0" indent="0">
              <a:buNone/>
            </a:pPr>
            <a:r>
              <a:rPr lang="en-GB" noProof="0"/>
              <a:t>Adhesions are the most common cause and risk factor for SBO. Patients should generally be cons</a:t>
            </a:r>
            <a:r>
              <a:rPr lang="en-GB" err="1"/>
              <a:t>ented</a:t>
            </a:r>
            <a:r>
              <a:rPr lang="en-GB"/>
              <a:t> to this long-term risk before having major abdominal surgery.</a:t>
            </a:r>
            <a:endParaRPr lang="en-GB" noProof="0"/>
          </a:p>
        </p:txBody>
      </p:sp>
      <p:sp>
        <p:nvSpPr>
          <p:cNvPr id="5" name="Action Button: Go Forward or Next 4">
            <a:hlinkClick r:id="" action="ppaction://hlinkshowjump?jump=nextslide" highlightClick="1"/>
            <a:extLst>
              <a:ext uri="{FF2B5EF4-FFF2-40B4-BE49-F238E27FC236}">
                <a16:creationId xmlns:a16="http://schemas.microsoft.com/office/drawing/2014/main" id="{4EB1F06D-4E14-C29B-D96B-87E1864A7D49}"/>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2D557EBB-F25F-641A-40EC-530AF0DB9752}"/>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AA3705C8-F27E-D57D-51A9-7A4F5B5913CC}"/>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0035191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DC23670-A5F9-EC33-B5CC-D537681B98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FC43E-5D81-A8E3-3B57-3248805F669F}"/>
              </a:ext>
            </a:extLst>
          </p:cNvPr>
          <p:cNvSpPr>
            <a:spLocks noGrp="1"/>
          </p:cNvSpPr>
          <p:nvPr>
            <p:ph type="title"/>
          </p:nvPr>
        </p:nvSpPr>
        <p:spPr>
          <a:xfrm>
            <a:off x="677334" y="609600"/>
            <a:ext cx="8596668" cy="657225"/>
          </a:xfrm>
        </p:spPr>
        <p:txBody>
          <a:bodyPr/>
          <a:lstStyle/>
          <a:p>
            <a:r>
              <a:rPr lang="en-GB" noProof="0"/>
              <a:t>References and Images Sources</a:t>
            </a:r>
          </a:p>
        </p:txBody>
      </p:sp>
      <p:sp>
        <p:nvSpPr>
          <p:cNvPr id="3" name="Content Placeholder 2">
            <a:extLst>
              <a:ext uri="{FF2B5EF4-FFF2-40B4-BE49-F238E27FC236}">
                <a16:creationId xmlns:a16="http://schemas.microsoft.com/office/drawing/2014/main" id="{87277F9B-C0DD-22C1-1368-E41D94D5165B}"/>
              </a:ext>
            </a:extLst>
          </p:cNvPr>
          <p:cNvSpPr>
            <a:spLocks noGrp="1"/>
          </p:cNvSpPr>
          <p:nvPr>
            <p:ph idx="1"/>
          </p:nvPr>
        </p:nvSpPr>
        <p:spPr>
          <a:xfrm>
            <a:off x="677334" y="1266825"/>
            <a:ext cx="8596668" cy="4774537"/>
          </a:xfrm>
        </p:spPr>
        <p:txBody>
          <a:bodyPr>
            <a:normAutofit/>
          </a:bodyPr>
          <a:lstStyle/>
          <a:p>
            <a:r>
              <a:rPr lang="en-GB" sz="1100">
                <a:solidFill>
                  <a:schemeClr val="bg1"/>
                </a:solidFill>
              </a:rPr>
              <a:t>(Jamie Scriven, 28 December 2024) “Blood Transfusion Reactions” </a:t>
            </a:r>
            <a:r>
              <a:rPr lang="en-GB" sz="1100" i="1" err="1">
                <a:solidFill>
                  <a:schemeClr val="bg1"/>
                </a:solidFill>
              </a:rPr>
              <a:t>GeekyMedics</a:t>
            </a:r>
            <a:r>
              <a:rPr lang="en-GB" sz="1100">
                <a:solidFill>
                  <a:schemeClr val="bg1"/>
                </a:solidFill>
              </a:rPr>
              <a:t> [</a:t>
            </a:r>
            <a:r>
              <a:rPr lang="en-GB" sz="1100" err="1">
                <a:solidFill>
                  <a:schemeClr val="bg1"/>
                </a:solidFill>
              </a:rPr>
              <a:t>Accesed</a:t>
            </a:r>
            <a:r>
              <a:rPr lang="en-GB" sz="1100">
                <a:solidFill>
                  <a:schemeClr val="bg1"/>
                </a:solidFill>
              </a:rPr>
              <a:t>: 31 October 2025]</a:t>
            </a:r>
            <a:br>
              <a:rPr lang="en-GB" sz="1100">
                <a:solidFill>
                  <a:schemeClr val="bg1"/>
                </a:solidFill>
              </a:rPr>
            </a:br>
            <a:r>
              <a:rPr lang="en-GB" sz="1100">
                <a:solidFill>
                  <a:schemeClr val="bg1"/>
                </a:solidFill>
                <a:hlinkClick r:id="rId2"/>
              </a:rPr>
              <a:t>https://geekymedics.com/blood-transfusion-reactions/</a:t>
            </a:r>
            <a:endParaRPr lang="en-GB" sz="1100">
              <a:solidFill>
                <a:schemeClr val="bg1"/>
              </a:solidFill>
            </a:endParaRPr>
          </a:p>
          <a:p>
            <a:r>
              <a:rPr lang="en-GB" sz="1100">
                <a:solidFill>
                  <a:schemeClr val="bg1"/>
                </a:solidFill>
              </a:rPr>
              <a:t>(King’s College Hospital NHS Foundation Trust, October 2021) “</a:t>
            </a:r>
            <a:r>
              <a:rPr lang="en-US" sz="1100">
                <a:solidFill>
                  <a:schemeClr val="bg1"/>
                </a:solidFill>
              </a:rPr>
              <a:t>Investigations for suspected blood clots during or after pregnancy” [Accessed 28 October 2025]</a:t>
            </a:r>
            <a:br>
              <a:rPr lang="en-US" sz="1100">
                <a:solidFill>
                  <a:schemeClr val="bg1"/>
                </a:solidFill>
              </a:rPr>
            </a:br>
            <a:r>
              <a:rPr lang="en-US" sz="1100">
                <a:solidFill>
                  <a:schemeClr val="bg1"/>
                </a:solidFill>
                <a:hlinkClick r:id="rId3"/>
              </a:rPr>
              <a:t>https://www.kch.nhs.uk/wp-content/uploads/2023/01/pl-1002.1-investigations-for-suspected-blood-clots-during-or-after-pregnancy.pdf</a:t>
            </a:r>
            <a:endParaRPr lang="en-GB" sz="1100">
              <a:solidFill>
                <a:schemeClr val="bg1"/>
              </a:solidFill>
            </a:endParaRPr>
          </a:p>
          <a:p>
            <a:endParaRPr lang="en-GB" sz="1100">
              <a:solidFill>
                <a:schemeClr val="bg1"/>
              </a:solidFill>
            </a:endParaRPr>
          </a:p>
          <a:p>
            <a:r>
              <a:rPr lang="en-GB" sz="1100">
                <a:solidFill>
                  <a:schemeClr val="bg1"/>
                </a:solidFill>
              </a:rPr>
              <a:t>(James Bibey, 2 October 2025) “Timeline of postsurgical complications” Own work</a:t>
            </a:r>
          </a:p>
          <a:p>
            <a:endParaRPr lang="en-GB" sz="1100" noProof="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E83AA9F9-FE1C-EB2C-AAEB-CAE8EAF60B1F}"/>
              </a:ext>
            </a:extLst>
          </p:cNvPr>
          <p:cNvSpPr/>
          <p:nvPr/>
        </p:nvSpPr>
        <p:spPr>
          <a:xfrm>
            <a:off x="11472000"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C03EF7BB-6565-EB2E-CE59-2A7DEF4C4BA1}"/>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4" action="ppaction://hlinksldjump" highlightClick="1"/>
            <a:extLst>
              <a:ext uri="{FF2B5EF4-FFF2-40B4-BE49-F238E27FC236}">
                <a16:creationId xmlns:a16="http://schemas.microsoft.com/office/drawing/2014/main" id="{69585EDA-18D0-AE76-0584-93682E71E1CD}"/>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251774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4CF9B-EDAB-8130-631C-39803A062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08CB80-D022-4CA0-FF54-71C0A6E4A921}"/>
              </a:ext>
            </a:extLst>
          </p:cNvPr>
          <p:cNvSpPr>
            <a:spLocks noGrp="1"/>
          </p:cNvSpPr>
          <p:nvPr>
            <p:ph type="title"/>
          </p:nvPr>
        </p:nvSpPr>
        <p:spPr/>
        <p:txBody>
          <a:bodyPr/>
          <a:lstStyle/>
          <a:p>
            <a:r>
              <a:rPr lang="en-GB" noProof="0"/>
              <a:t>Exercise</a:t>
            </a:r>
          </a:p>
        </p:txBody>
      </p:sp>
      <p:sp>
        <p:nvSpPr>
          <p:cNvPr id="3" name="Content Placeholder 2">
            <a:extLst>
              <a:ext uri="{FF2B5EF4-FFF2-40B4-BE49-F238E27FC236}">
                <a16:creationId xmlns:a16="http://schemas.microsoft.com/office/drawing/2014/main" id="{E1A8BDAB-13B4-F6BE-6B04-02AFF37F527A}"/>
              </a:ext>
            </a:extLst>
          </p:cNvPr>
          <p:cNvSpPr>
            <a:spLocks noGrp="1"/>
          </p:cNvSpPr>
          <p:nvPr>
            <p:ph sz="half" idx="1"/>
          </p:nvPr>
        </p:nvSpPr>
        <p:spPr/>
        <p:txBody>
          <a:bodyPr/>
          <a:lstStyle/>
          <a:p>
            <a:r>
              <a:rPr lang="en-GB" noProof="0"/>
              <a:t>Before moving on to the concluding summary, you may wish to download a copy of the quiz questions and answers.</a:t>
            </a:r>
          </a:p>
        </p:txBody>
      </p:sp>
      <p:sp>
        <p:nvSpPr>
          <p:cNvPr id="5" name="Action Button: Document 4">
            <a:hlinkClick r:id="rId2" highlightClick="1"/>
            <a:extLst>
              <a:ext uri="{FF2B5EF4-FFF2-40B4-BE49-F238E27FC236}">
                <a16:creationId xmlns:a16="http://schemas.microsoft.com/office/drawing/2014/main" id="{CB3BA973-F3C5-CAB6-D3EB-E460B4DB52CA}"/>
              </a:ext>
            </a:extLst>
          </p:cNvPr>
          <p:cNvSpPr/>
          <p:nvPr/>
        </p:nvSpPr>
        <p:spPr>
          <a:xfrm>
            <a:off x="4975668" y="19304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Quiz</a:t>
            </a:r>
            <a:br>
              <a:rPr lang="en-GB" sz="3600" noProof="0"/>
            </a:br>
            <a:r>
              <a:rPr lang="en-GB" sz="3600" noProof="0"/>
              <a:t>Questions</a:t>
            </a:r>
            <a:br>
              <a:rPr lang="en-GB" sz="3600" noProof="0"/>
            </a:br>
            <a:r>
              <a:rPr lang="en-GB" sz="3600" noProof="0"/>
              <a:t>and</a:t>
            </a:r>
            <a:br>
              <a:rPr lang="en-GB" sz="3600" noProof="0"/>
            </a:br>
            <a:r>
              <a:rPr lang="en-GB" sz="3600" noProof="0"/>
              <a:t>Answer</a:t>
            </a:r>
          </a:p>
        </p:txBody>
      </p:sp>
      <p:sp>
        <p:nvSpPr>
          <p:cNvPr id="6" name="Action Button: Go Home 5">
            <a:hlinkClick r:id="rId3" action="ppaction://hlinksldjump" highlightClick="1"/>
            <a:extLst>
              <a:ext uri="{FF2B5EF4-FFF2-40B4-BE49-F238E27FC236}">
                <a16:creationId xmlns:a16="http://schemas.microsoft.com/office/drawing/2014/main" id="{635A4729-3420-7F6B-E1F1-841185C6DD85}"/>
              </a:ext>
            </a:extLst>
          </p:cNvPr>
          <p:cNvSpPr/>
          <p:nvPr/>
        </p:nvSpPr>
        <p:spPr>
          <a:xfrm>
            <a:off x="11472000" y="5418000"/>
            <a:ext cx="720000" cy="720000"/>
          </a:xfrm>
          <a:prstGeom prst="actionButtonHome">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o Back or Previous 6">
            <a:hlinkClick r:id="" action="ppaction://hlinkshowjump?jump=previousslide" highlightClick="1"/>
            <a:extLst>
              <a:ext uri="{FF2B5EF4-FFF2-40B4-BE49-F238E27FC236}">
                <a16:creationId xmlns:a16="http://schemas.microsoft.com/office/drawing/2014/main" id="{BC51CD9D-69BB-83FF-A6E2-62C2ABD3A708}"/>
              </a:ext>
            </a:extLst>
          </p:cNvPr>
          <p:cNvSpPr/>
          <p:nvPr/>
        </p:nvSpPr>
        <p:spPr>
          <a:xfrm>
            <a:off x="11472000"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4" action="ppaction://hlinksldjump" highlightClick="1"/>
            <a:extLst>
              <a:ext uri="{FF2B5EF4-FFF2-40B4-BE49-F238E27FC236}">
                <a16:creationId xmlns:a16="http://schemas.microsoft.com/office/drawing/2014/main" id="{904229DF-296F-EFFE-5040-95E71F5183E0}"/>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334542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useBgFill="1">
        <p:nvSpPr>
          <p:cNvPr id="20" name="Rectangle 19">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2" name="Group 21">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7" name="Isosceles Triangle 26">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8"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9"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0" name="Isosceles Triangle 29">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31" name="Isosceles Triangle 30">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grpSp>
      <p:sp>
        <p:nvSpPr>
          <p:cNvPr id="3" name="Text Placeholder 2">
            <a:extLst>
              <a:ext uri="{FF2B5EF4-FFF2-40B4-BE49-F238E27FC236}">
                <a16:creationId xmlns:a16="http://schemas.microsoft.com/office/drawing/2014/main" id="{6CF4C6ED-FA52-4BDB-28E0-E90CDBF7871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endParaRPr lang="en-GB" sz="1800" noProof="0">
              <a:solidFill>
                <a:schemeClr val="tx1"/>
              </a:solidFill>
            </a:endParaRPr>
          </a:p>
        </p:txBody>
      </p:sp>
      <p:sp>
        <p:nvSpPr>
          <p:cNvPr id="2" name="Title 1">
            <a:extLst>
              <a:ext uri="{FF2B5EF4-FFF2-40B4-BE49-F238E27FC236}">
                <a16:creationId xmlns:a16="http://schemas.microsoft.com/office/drawing/2014/main" id="{6163283D-8134-DD6C-B303-448AEA34FD3D}"/>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GB" sz="5400" noProof="0"/>
              <a:t>Summary</a:t>
            </a:r>
          </a:p>
        </p:txBody>
      </p:sp>
      <p:sp>
        <p:nvSpPr>
          <p:cNvPr id="4" name="Action Button: Go Forward or Next 3">
            <a:hlinkClick r:id="" action="ppaction://hlinkshowjump?jump=nextslide" highlightClick="1"/>
            <a:extLst>
              <a:ext uri="{FF2B5EF4-FFF2-40B4-BE49-F238E27FC236}">
                <a16:creationId xmlns:a16="http://schemas.microsoft.com/office/drawing/2014/main" id="{90674B2C-183E-3D26-149A-B8564A1A4DBC}"/>
              </a:ext>
            </a:extLst>
          </p:cNvPr>
          <p:cNvSpPr/>
          <p:nvPr/>
        </p:nvSpPr>
        <p:spPr>
          <a:xfrm>
            <a:off x="11472000"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et Information 4">
            <a:hlinkClick r:id="rId2" action="ppaction://hlinksldjump" highlightClick="1"/>
            <a:extLst>
              <a:ext uri="{FF2B5EF4-FFF2-40B4-BE49-F238E27FC236}">
                <a16:creationId xmlns:a16="http://schemas.microsoft.com/office/drawing/2014/main" id="{BE0FBE09-6D17-463B-A7A9-E2DA33F6F842}"/>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465443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0351-4B2E-7BAB-211F-0CCDE97F356C}"/>
              </a:ext>
            </a:extLst>
          </p:cNvPr>
          <p:cNvSpPr>
            <a:spLocks noGrp="1"/>
          </p:cNvSpPr>
          <p:nvPr>
            <p:ph type="title"/>
          </p:nvPr>
        </p:nvSpPr>
        <p:spPr/>
        <p:txBody>
          <a:bodyPr/>
          <a:lstStyle/>
          <a:p>
            <a:r>
              <a:rPr lang="en-GB" noProof="0"/>
              <a:t>Feedback</a:t>
            </a:r>
          </a:p>
        </p:txBody>
      </p:sp>
      <p:sp>
        <p:nvSpPr>
          <p:cNvPr id="4" name="Content Placeholder 3">
            <a:extLst>
              <a:ext uri="{FF2B5EF4-FFF2-40B4-BE49-F238E27FC236}">
                <a16:creationId xmlns:a16="http://schemas.microsoft.com/office/drawing/2014/main" id="{B362719C-AFA2-447D-F981-A9D9F2E2E643}"/>
              </a:ext>
            </a:extLst>
          </p:cNvPr>
          <p:cNvSpPr>
            <a:spLocks noGrp="1"/>
          </p:cNvSpPr>
          <p:nvPr>
            <p:ph sz="half" idx="2"/>
          </p:nvPr>
        </p:nvSpPr>
        <p:spPr/>
        <p:txBody>
          <a:bodyPr/>
          <a:lstStyle/>
          <a:p>
            <a:r>
              <a:rPr lang="en-GB" noProof="0">
                <a:solidFill>
                  <a:schemeClr val="bg1"/>
                </a:solidFill>
              </a:rPr>
              <a:t>Please give some brief feedback, which really helps us to improve these resources for people in the future.</a:t>
            </a:r>
          </a:p>
          <a:p>
            <a:pPr marL="0" indent="0">
              <a:buNone/>
            </a:pPr>
            <a:r>
              <a:rPr lang="en-GB" b="1" noProof="0">
                <a:solidFill>
                  <a:schemeClr val="bg1"/>
                </a:solidFill>
              </a:rPr>
              <a:t>You must click on the feedback link in order to progress.</a:t>
            </a:r>
          </a:p>
        </p:txBody>
      </p:sp>
      <p:sp>
        <p:nvSpPr>
          <p:cNvPr id="5" name="Action Button: Go Forward or Next 4">
            <a:hlinkClick r:id="" action="ppaction://hlinkshowjump?jump=nextslide" highlightClick="1"/>
            <a:extLst>
              <a:ext uri="{FF2B5EF4-FFF2-40B4-BE49-F238E27FC236}">
                <a16:creationId xmlns:a16="http://schemas.microsoft.com/office/drawing/2014/main" id="{5332A712-8C3B-C3D6-47B6-4E2B66201B95}"/>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Action Button: Go Back or Previous 5">
            <a:hlinkClick r:id="" action="ppaction://hlinkshowjump?jump=previousslide" highlightClick="1"/>
            <a:extLst>
              <a:ext uri="{FF2B5EF4-FFF2-40B4-BE49-F238E27FC236}">
                <a16:creationId xmlns:a16="http://schemas.microsoft.com/office/drawing/2014/main" id="{BE3CF978-D2F6-A025-778E-B786B184F30F}"/>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Action Button: Get Information 6">
            <a:hlinkClick r:id="rId2" action="ppaction://hlinksldjump" highlightClick="1"/>
            <a:extLst>
              <a:ext uri="{FF2B5EF4-FFF2-40B4-BE49-F238E27FC236}">
                <a16:creationId xmlns:a16="http://schemas.microsoft.com/office/drawing/2014/main" id="{5EC0E95F-9B10-36C8-4118-72DBFE3664D8}"/>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Action Button: Document 8">
            <a:hlinkClick r:id="rId3" highlightClick="1"/>
            <a:extLst>
              <a:ext uri="{FF2B5EF4-FFF2-40B4-BE49-F238E27FC236}">
                <a16:creationId xmlns:a16="http://schemas.microsoft.com/office/drawing/2014/main" id="{1623EBF1-AC06-7BB5-CB3F-80A554C0388D}"/>
              </a:ext>
            </a:extLst>
          </p:cNvPr>
          <p:cNvSpPr/>
          <p:nvPr/>
        </p:nvSpPr>
        <p:spPr>
          <a:xfrm>
            <a:off x="677334" y="2178000"/>
            <a:ext cx="3600000" cy="3600000"/>
          </a:xfrm>
          <a:prstGeom prst="actionButtonDocumen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noProof="0"/>
              <a:t>Feedback</a:t>
            </a:r>
          </a:p>
        </p:txBody>
      </p:sp>
    </p:spTree>
    <p:extLst>
      <p:ext uri="{BB962C8B-B14F-4D97-AF65-F5344CB8AC3E}">
        <p14:creationId xmlns:p14="http://schemas.microsoft.com/office/powerpoint/2010/main" val="20781007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nextCondLst>
                <p:cond evt="onClick" delay="0">
                  <p:tgtEl>
                    <p:spTgt spid="9"/>
                  </p:tgtEl>
                </p:cond>
              </p:nextCondLst>
            </p:seq>
          </p:childTnLst>
        </p:cTn>
      </p:par>
    </p:tnLst>
    <p:bldLst>
      <p:bldP spid="5"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9791D-4F3A-790C-8260-E25FC41F4D2A}"/>
              </a:ext>
            </a:extLst>
          </p:cNvPr>
          <p:cNvSpPr>
            <a:spLocks noGrp="1"/>
          </p:cNvSpPr>
          <p:nvPr>
            <p:ph type="title"/>
          </p:nvPr>
        </p:nvSpPr>
        <p:spPr/>
        <p:txBody>
          <a:bodyPr/>
          <a:lstStyle/>
          <a:p>
            <a:r>
              <a:rPr lang="en-GB" noProof="0"/>
              <a:t>Credits</a:t>
            </a:r>
          </a:p>
        </p:txBody>
      </p:sp>
      <p:pic>
        <p:nvPicPr>
          <p:cNvPr id="6" name="Content Placeholder 5" descr="A person with a beard and mustache wearing glasses&#10;&#10;AI-generated content may be incorrect.">
            <a:extLst>
              <a:ext uri="{FF2B5EF4-FFF2-40B4-BE49-F238E27FC236}">
                <a16:creationId xmlns:a16="http://schemas.microsoft.com/office/drawing/2014/main" id="{C1346582-1B21-67D0-E742-D18119DA5827}"/>
              </a:ext>
            </a:extLst>
          </p:cNvPr>
          <p:cNvPicPr>
            <a:picLocks noGrp="1" noChangeAspect="1"/>
          </p:cNvPicPr>
          <p:nvPr>
            <p:ph sz="half" idx="1"/>
          </p:nvPr>
        </p:nvPicPr>
        <p:blipFill>
          <a:blip r:embed="rId2"/>
          <a:stretch>
            <a:fillRect/>
          </a:stretch>
        </p:blipFill>
        <p:spPr>
          <a:xfrm>
            <a:off x="1351982" y="2160588"/>
            <a:ext cx="2834824" cy="3881437"/>
          </a:xfrm>
        </p:spPr>
      </p:pic>
      <p:sp>
        <p:nvSpPr>
          <p:cNvPr id="4" name="Content Placeholder 3">
            <a:extLst>
              <a:ext uri="{FF2B5EF4-FFF2-40B4-BE49-F238E27FC236}">
                <a16:creationId xmlns:a16="http://schemas.microsoft.com/office/drawing/2014/main" id="{B8C1BF34-2A03-4EEB-AD91-83BC01B30EC1}"/>
              </a:ext>
            </a:extLst>
          </p:cNvPr>
          <p:cNvSpPr>
            <a:spLocks noGrp="1"/>
          </p:cNvSpPr>
          <p:nvPr>
            <p:ph sz="half" idx="2"/>
          </p:nvPr>
        </p:nvSpPr>
        <p:spPr/>
        <p:txBody>
          <a:bodyPr/>
          <a:lstStyle/>
          <a:p>
            <a:r>
              <a:rPr lang="en-GB" i="1" noProof="0">
                <a:solidFill>
                  <a:schemeClr val="bg1"/>
                </a:solidFill>
              </a:rPr>
              <a:t>James Bibey</a:t>
            </a:r>
            <a:r>
              <a:rPr lang="en-GB" noProof="0">
                <a:solidFill>
                  <a:schemeClr val="bg1"/>
                </a:solidFill>
              </a:rPr>
              <a:t> is a Year 6 Medical Student at Downing College, University of Cambridge.</a:t>
            </a:r>
            <a:endParaRPr lang="en-GB" i="1" noProof="0">
              <a:solidFill>
                <a:schemeClr val="bg1"/>
              </a:solidFill>
            </a:endParaRPr>
          </a:p>
        </p:txBody>
      </p:sp>
      <p:sp>
        <p:nvSpPr>
          <p:cNvPr id="7" name="Action Button: Go Forward or Next 6">
            <a:hlinkClick r:id="" action="ppaction://hlinkshowjump?jump=nextslide" highlightClick="1"/>
            <a:extLst>
              <a:ext uri="{FF2B5EF4-FFF2-40B4-BE49-F238E27FC236}">
                <a16:creationId xmlns:a16="http://schemas.microsoft.com/office/drawing/2014/main" id="{0EF7D8AF-89D9-9F18-4BAF-E703CE5637B2}"/>
              </a:ext>
            </a:extLst>
          </p:cNvPr>
          <p:cNvSpPr/>
          <p:nvPr/>
        </p:nvSpPr>
        <p:spPr>
          <a:xfrm>
            <a:off x="11472001" y="5418000"/>
            <a:ext cx="720000" cy="720000"/>
          </a:xfrm>
          <a:prstGeom prst="actionButtonForwardNex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Action Button: Go Back or Previous 7">
            <a:hlinkClick r:id="" action="ppaction://hlinkshowjump?jump=previousslide" highlightClick="1"/>
            <a:extLst>
              <a:ext uri="{FF2B5EF4-FFF2-40B4-BE49-F238E27FC236}">
                <a16:creationId xmlns:a16="http://schemas.microsoft.com/office/drawing/2014/main" id="{261D9F80-1D67-AD0C-5B70-E42A732BD7B0}"/>
              </a:ext>
            </a:extLst>
          </p:cNvPr>
          <p:cNvSpPr/>
          <p:nvPr/>
        </p:nvSpPr>
        <p:spPr>
          <a:xfrm>
            <a:off x="11472001" y="6138000"/>
            <a:ext cx="720000" cy="720000"/>
          </a:xfrm>
          <a:prstGeom prst="actionButtonBackPrevious">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Action Button: Get Information 2">
            <a:hlinkClick r:id="rId3" action="ppaction://hlinksldjump" highlightClick="1"/>
            <a:extLst>
              <a:ext uri="{FF2B5EF4-FFF2-40B4-BE49-F238E27FC236}">
                <a16:creationId xmlns:a16="http://schemas.microsoft.com/office/drawing/2014/main" id="{46B8050E-AB10-6603-5BC7-9651E4388BA4}"/>
              </a:ext>
            </a:extLst>
          </p:cNvPr>
          <p:cNvSpPr/>
          <p:nvPr/>
        </p:nvSpPr>
        <p:spPr>
          <a:xfrm>
            <a:off x="11472000" y="0"/>
            <a:ext cx="720000" cy="720000"/>
          </a:xfrm>
          <a:prstGeom prst="actionButtonInformation">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70335051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5A67AEA-C05A-E17A-DDB4-D07723676D8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1" name="Straight Connector 10">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7"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19" name="Isosceles Triangle 18">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1"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3" name="Isosceles Triangle 22">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noProof="0"/>
          </a:p>
        </p:txBody>
      </p:sp>
      <p:sp>
        <p:nvSpPr>
          <p:cNvPr id="25" name="Freeform: Shape 24">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334F96A1-3414-4105-C7BD-065E4B1FBA28}"/>
              </a:ext>
            </a:extLst>
          </p:cNvPr>
          <p:cNvSpPr>
            <a:spLocks noGrp="1"/>
          </p:cNvSpPr>
          <p:nvPr>
            <p:ph type="ctrTitle"/>
          </p:nvPr>
        </p:nvSpPr>
        <p:spPr>
          <a:xfrm>
            <a:off x="4419136" y="1020871"/>
            <a:ext cx="6960759" cy="2849671"/>
          </a:xfrm>
        </p:spPr>
        <p:txBody>
          <a:bodyPr>
            <a:normAutofit/>
          </a:bodyPr>
          <a:lstStyle/>
          <a:p>
            <a:pPr algn="l"/>
            <a:r>
              <a:rPr lang="en-GB" sz="6000" noProof="0">
                <a:solidFill>
                  <a:srgbClr val="FFFFFF"/>
                </a:solidFill>
              </a:rPr>
              <a:t>Postoperative Complications</a:t>
            </a:r>
          </a:p>
        </p:txBody>
      </p:sp>
      <p:sp>
        <p:nvSpPr>
          <p:cNvPr id="3" name="Subtitle 2">
            <a:extLst>
              <a:ext uri="{FF2B5EF4-FFF2-40B4-BE49-F238E27FC236}">
                <a16:creationId xmlns:a16="http://schemas.microsoft.com/office/drawing/2014/main" id="{C29216B1-B66D-6146-1E1F-6E0AF9149291}"/>
              </a:ext>
            </a:extLst>
          </p:cNvPr>
          <p:cNvSpPr>
            <a:spLocks noGrp="1"/>
          </p:cNvSpPr>
          <p:nvPr>
            <p:ph type="subTitle" idx="1"/>
          </p:nvPr>
        </p:nvSpPr>
        <p:spPr>
          <a:xfrm>
            <a:off x="4548104" y="3962088"/>
            <a:ext cx="6112077" cy="1186108"/>
          </a:xfrm>
        </p:spPr>
        <p:txBody>
          <a:bodyPr>
            <a:normAutofit/>
          </a:bodyPr>
          <a:lstStyle/>
          <a:p>
            <a:pPr algn="l"/>
            <a:r>
              <a:rPr lang="en-GB" noProof="0">
                <a:solidFill>
                  <a:srgbClr val="FFFFFF">
                    <a:alpha val="70000"/>
                  </a:srgbClr>
                </a:solidFill>
              </a:rPr>
              <a:t>James Bibey</a:t>
            </a:r>
          </a:p>
        </p:txBody>
      </p:sp>
      <p:sp>
        <p:nvSpPr>
          <p:cNvPr id="27" name="Isosceles Triangle 26">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Action Button: Go Forward or Next 4">
            <a:hlinkClick r:id="" action="ppaction://hlinkshowjump?jump=endshow" highlightClick="1"/>
            <a:extLst>
              <a:ext uri="{FF2B5EF4-FFF2-40B4-BE49-F238E27FC236}">
                <a16:creationId xmlns:a16="http://schemas.microsoft.com/office/drawing/2014/main" id="{81D419C3-89DF-4BF3-02C2-5E6DBDD80C23}"/>
              </a:ext>
            </a:extLst>
          </p:cNvPr>
          <p:cNvSpPr/>
          <p:nvPr/>
        </p:nvSpPr>
        <p:spPr>
          <a:xfrm>
            <a:off x="11472001" y="6138000"/>
            <a:ext cx="720000" cy="720000"/>
          </a:xfrm>
          <a:prstGeom prst="actionButtonForwardNext">
            <a:avLst/>
          </a:prstGeom>
          <a:solidFill>
            <a:schemeClr val="tx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Action Button: Get Information 3">
            <a:hlinkClick r:id="rId2" action="ppaction://hlinksldjump" highlightClick="1"/>
            <a:extLst>
              <a:ext uri="{FF2B5EF4-FFF2-40B4-BE49-F238E27FC236}">
                <a16:creationId xmlns:a16="http://schemas.microsoft.com/office/drawing/2014/main" id="{1C91BB0E-12EA-7E52-BDCF-F701573CE77D}"/>
              </a:ext>
            </a:extLst>
          </p:cNvPr>
          <p:cNvSpPr/>
          <p:nvPr/>
        </p:nvSpPr>
        <p:spPr>
          <a:xfrm>
            <a:off x="11472000" y="0"/>
            <a:ext cx="720000" cy="720000"/>
          </a:xfrm>
          <a:prstGeom prst="actionButtonInformation">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4445796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3E04B51-1D33-4F14-BBD7-79D7D27E2EE4}">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EF1282-A6E9-4912-8AB9-8ED69BF7097D}">
  <ds:schemaRefs>
    <ds:schemaRef ds:uri="http://schemas.microsoft.com/sharepoint/v3/contenttype/forms"/>
  </ds:schemaRefs>
</ds:datastoreItem>
</file>

<file path=customXml/itemProps3.xml><?xml version="1.0" encoding="utf-8"?>
<ds:datastoreItem xmlns:ds="http://schemas.openxmlformats.org/officeDocument/2006/customXml" ds:itemID="{CC24F515-356D-4532-BE08-F6D7771916F0}">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 design</Template>
  <TotalTime>0</TotalTime>
  <Words>22499</Words>
  <Application>Microsoft Office PowerPoint</Application>
  <PresentationFormat>Widescreen</PresentationFormat>
  <Paragraphs>2358</Paragraphs>
  <Slides>284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284</vt:i4>
      </vt:variant>
    </vt:vector>
  </HeadingPairs>
  <TitlesOfParts>
    <vt:vector size="289" baseType="lpstr">
      <vt:lpstr>Arial</vt:lpstr>
      <vt:lpstr>Calibri</vt:lpstr>
      <vt:lpstr>Trebuchet MS</vt:lpstr>
      <vt:lpstr>Wingdings 3</vt:lpstr>
      <vt:lpstr>Facet</vt:lpstr>
      <vt:lpstr>Postoperative Complications</vt:lpstr>
      <vt:lpstr>House Officer</vt:lpstr>
      <vt:lpstr>Introduction</vt:lpstr>
      <vt:lpstr>Instructions</vt:lpstr>
      <vt:lpstr>Error Reporting</vt:lpstr>
      <vt:lpstr>Cases and Resources</vt:lpstr>
      <vt:lpstr>Postoperative Complications</vt:lpstr>
      <vt:lpstr>Overview</vt:lpstr>
      <vt:lpstr>General Complications</vt:lpstr>
      <vt:lpstr>Specific Complications</vt:lpstr>
      <vt:lpstr>Timeline</vt:lpstr>
      <vt:lpstr>Example 1</vt:lpstr>
      <vt:lpstr>Example 1</vt:lpstr>
      <vt:lpstr>Example 2</vt:lpstr>
      <vt:lpstr>Example 2</vt:lpstr>
      <vt:lpstr>Consenting</vt:lpstr>
      <vt:lpstr>Example 3</vt:lpstr>
      <vt:lpstr>Example 3</vt:lpstr>
      <vt:lpstr>Reducing Complications</vt:lpstr>
      <vt:lpstr>Example 4</vt:lpstr>
      <vt:lpstr>Example 4</vt:lpstr>
      <vt:lpstr>Presurgical Optimisation – History</vt:lpstr>
      <vt:lpstr>Presurgical Optimisation – Investigation</vt:lpstr>
      <vt:lpstr>ASA Status</vt:lpstr>
      <vt:lpstr>PowerPoint Presentation</vt:lpstr>
      <vt:lpstr>Example 5 </vt:lpstr>
      <vt:lpstr>Example 5 </vt:lpstr>
      <vt:lpstr>Standardisation and Checklists</vt:lpstr>
      <vt:lpstr>PowerPoint Presentation</vt:lpstr>
      <vt:lpstr>Example 6</vt:lpstr>
      <vt:lpstr>Example 6</vt:lpstr>
      <vt:lpstr>References and Images Sources</vt:lpstr>
      <vt:lpstr>References and Images Sources</vt:lpstr>
      <vt:lpstr>Exercise</vt:lpstr>
      <vt:lpstr>Organisation of Surgical Care</vt:lpstr>
      <vt:lpstr>Overview</vt:lpstr>
      <vt:lpstr>Doctor Hierarchy</vt:lpstr>
      <vt:lpstr>Surgical Specialties</vt:lpstr>
      <vt:lpstr>Reality</vt:lpstr>
      <vt:lpstr>Time Spent</vt:lpstr>
      <vt:lpstr>Time Spent: Foundation Year 1</vt:lpstr>
      <vt:lpstr>Time Spent: Foundation Year 2</vt:lpstr>
      <vt:lpstr>Time Spent: Core Surgical Trainee</vt:lpstr>
      <vt:lpstr>Time Spent: Specialty Registrar</vt:lpstr>
      <vt:lpstr>Time Spent: Consultant</vt:lpstr>
      <vt:lpstr>On-Call</vt:lpstr>
      <vt:lpstr>Theatre Coordinator</vt:lpstr>
      <vt:lpstr>NCEPOD Classification of Intervention</vt:lpstr>
      <vt:lpstr>NCEPOD Classification of Intervention</vt:lpstr>
      <vt:lpstr>Emergency Surgery</vt:lpstr>
      <vt:lpstr>Example 1</vt:lpstr>
      <vt:lpstr>Example 1</vt:lpstr>
      <vt:lpstr>Critical Care</vt:lpstr>
      <vt:lpstr>Example 2</vt:lpstr>
      <vt:lpstr>Example</vt:lpstr>
      <vt:lpstr>Theatre Complex</vt:lpstr>
      <vt:lpstr>Theatre Facilities</vt:lpstr>
      <vt:lpstr>Theatre Adjacent Facilities</vt:lpstr>
      <vt:lpstr>Theatre Adjacent Facilities</vt:lpstr>
      <vt:lpstr>Sterile Services</vt:lpstr>
      <vt:lpstr>Example 3</vt:lpstr>
      <vt:lpstr>Example 3</vt:lpstr>
      <vt:lpstr>Maintenance</vt:lpstr>
      <vt:lpstr>Audit and Quality Improvement</vt:lpstr>
      <vt:lpstr>Clinical Audit</vt:lpstr>
      <vt:lpstr>Clinical Audit</vt:lpstr>
      <vt:lpstr>Example 4</vt:lpstr>
      <vt:lpstr>Example 4</vt:lpstr>
      <vt:lpstr>References and Images Sources</vt:lpstr>
      <vt:lpstr>References and Images Sources</vt:lpstr>
      <vt:lpstr>Exercise</vt:lpstr>
      <vt:lpstr>Structured Postsurgical Review</vt:lpstr>
      <vt:lpstr>Overview</vt:lpstr>
      <vt:lpstr>Emergencies – Primary Survey</vt:lpstr>
      <vt:lpstr>Example 1</vt:lpstr>
      <vt:lpstr>Example 1</vt:lpstr>
      <vt:lpstr>ABCDE Assessment</vt:lpstr>
      <vt:lpstr>Example 2</vt:lpstr>
      <vt:lpstr>Example 2</vt:lpstr>
      <vt:lpstr>ABCDE Assessment – Airway</vt:lpstr>
      <vt:lpstr>ABCDE Assessment – Breathing</vt:lpstr>
      <vt:lpstr>ABCDE Assessment – Circulation</vt:lpstr>
      <vt:lpstr>ABCDE Assessment – Disability</vt:lpstr>
      <vt:lpstr>ABCDE Assessment – Exposure</vt:lpstr>
      <vt:lpstr>History</vt:lpstr>
      <vt:lpstr>Surgical and Anaesthetic Notes</vt:lpstr>
      <vt:lpstr>BBMIS</vt:lpstr>
      <vt:lpstr>Example 3</vt:lpstr>
      <vt:lpstr>Example 3 </vt:lpstr>
      <vt:lpstr>Investigations – Bedside</vt:lpstr>
      <vt:lpstr>Investigations – Bloods</vt:lpstr>
      <vt:lpstr>Investigations – Microbiology</vt:lpstr>
      <vt:lpstr>Investigations – Imaging</vt:lpstr>
      <vt:lpstr>Investigations – Special Tests</vt:lpstr>
      <vt:lpstr>Escalation Plan</vt:lpstr>
      <vt:lpstr>Example 4</vt:lpstr>
      <vt:lpstr>Example 4</vt:lpstr>
      <vt:lpstr>References and Images Sources</vt:lpstr>
      <vt:lpstr>Exercise</vt:lpstr>
      <vt:lpstr>Case 1</vt:lpstr>
      <vt:lpstr>1 Introduction</vt:lpstr>
      <vt:lpstr>1 You see the patient yourself.</vt:lpstr>
      <vt:lpstr>1 Examination.</vt:lpstr>
      <vt:lpstr>1 ENT are called appropriately.</vt:lpstr>
      <vt:lpstr>1 Volume resuscitation.</vt:lpstr>
      <vt:lpstr>1 Oral packing.</vt:lpstr>
      <vt:lpstr>1 You delay seeing the patient.</vt:lpstr>
      <vt:lpstr>1 Begin resuscitation.</vt:lpstr>
      <vt:lpstr>1 Deterioration.</vt:lpstr>
      <vt:lpstr>Postoperative Haemorrhage - Overview</vt:lpstr>
      <vt:lpstr>Postoperative Haemorrhage - Aetiology</vt:lpstr>
      <vt:lpstr>Postoperative Haemorrhage - Diagnosis</vt:lpstr>
      <vt:lpstr>Postoperative Haemorrhage - Treatment</vt:lpstr>
      <vt:lpstr>References and Images Sources</vt:lpstr>
      <vt:lpstr>PowerPoint Presentation</vt:lpstr>
      <vt:lpstr>Exercise</vt:lpstr>
      <vt:lpstr>Case 2</vt:lpstr>
      <vt:lpstr>2 Introduction</vt:lpstr>
      <vt:lpstr>2 You see the patient immediately</vt:lpstr>
      <vt:lpstr>2 You order a chest radiograph</vt:lpstr>
      <vt:lpstr>2 Diagnosis</vt:lpstr>
      <vt:lpstr>2 You want to speed up recovery</vt:lpstr>
      <vt:lpstr>2 Fast recovery</vt:lpstr>
      <vt:lpstr>2 Slow recovery from atelectasis</vt:lpstr>
      <vt:lpstr>2 The next day, Stuart is no better</vt:lpstr>
      <vt:lpstr>2 ECG</vt:lpstr>
      <vt:lpstr>2 Peak flow</vt:lpstr>
      <vt:lpstr>2 VBG</vt:lpstr>
      <vt:lpstr>2 FBC</vt:lpstr>
      <vt:lpstr>2 Sputum culture</vt:lpstr>
      <vt:lpstr>2 Deterioration</vt:lpstr>
      <vt:lpstr>2 Slow recovery from pneumonia</vt:lpstr>
      <vt:lpstr>2 Further deterioration</vt:lpstr>
      <vt:lpstr>Atelectasis - Overview</vt:lpstr>
      <vt:lpstr>Atelectasis - Causes</vt:lpstr>
      <vt:lpstr>Atelectasis - Diagnosis</vt:lpstr>
      <vt:lpstr>PowerPoint Presentation</vt:lpstr>
      <vt:lpstr>Atelectasis - Treatment</vt:lpstr>
      <vt:lpstr>References and Images Sources</vt:lpstr>
      <vt:lpstr>References and Images Sources</vt:lpstr>
      <vt:lpstr>PowerPoint Presentation</vt:lpstr>
      <vt:lpstr>Exercise</vt:lpstr>
      <vt:lpstr>Case 3</vt:lpstr>
      <vt:lpstr>3 Introduction</vt:lpstr>
      <vt:lpstr>3 You see the patient</vt:lpstr>
      <vt:lpstr>3 You examine the abdomen</vt:lpstr>
      <vt:lpstr>3 You come to a likely clinical diagnosis</vt:lpstr>
      <vt:lpstr>3 You consider further diagnostics</vt:lpstr>
      <vt:lpstr>3 Treatment</vt:lpstr>
      <vt:lpstr>3 Urethral catheter (indwelling)</vt:lpstr>
      <vt:lpstr>3 Further diagnostics are considered</vt:lpstr>
      <vt:lpstr>3 ECG</vt:lpstr>
      <vt:lpstr>3 FBC</vt:lpstr>
      <vt:lpstr>3 Bedside chest radiograph</vt:lpstr>
      <vt:lpstr>3 Bedside abdominal radiograph</vt:lpstr>
      <vt:lpstr>3 Bedside bladder ultrasound scan</vt:lpstr>
      <vt:lpstr>3 CT scan</vt:lpstr>
      <vt:lpstr>3 Fluid restriction</vt:lpstr>
      <vt:lpstr>3 Suprapubic catheter</vt:lpstr>
      <vt:lpstr>3 Indwelling catheter (single-use)</vt:lpstr>
      <vt:lpstr>3 You prioritise other jobs</vt:lpstr>
      <vt:lpstr>3 You delay</vt:lpstr>
      <vt:lpstr>3 Late seeing the patient</vt:lpstr>
      <vt:lpstr>3 Late examination</vt:lpstr>
      <vt:lpstr>3 Late diagnosis</vt:lpstr>
      <vt:lpstr>3 You delayed negligently</vt:lpstr>
      <vt:lpstr>3 You misdiagnosed</vt:lpstr>
      <vt:lpstr>Urinary Retention - Overview</vt:lpstr>
      <vt:lpstr>Urinary Retention - Aetiology</vt:lpstr>
      <vt:lpstr>Urinary Retention - Diagnosis</vt:lpstr>
      <vt:lpstr>Urinary Retention - Treatment</vt:lpstr>
      <vt:lpstr>Urinary Retention - Treatment</vt:lpstr>
      <vt:lpstr>References and Images Sources</vt:lpstr>
      <vt:lpstr>References and Images Sources</vt:lpstr>
      <vt:lpstr>PowerPoint Presentation</vt:lpstr>
      <vt:lpstr>Exercise</vt:lpstr>
      <vt:lpstr>Case 4</vt:lpstr>
      <vt:lpstr>4 Introduction</vt:lpstr>
      <vt:lpstr>4 You see the patient</vt:lpstr>
      <vt:lpstr>4 You call liaison psychiatry</vt:lpstr>
      <vt:lpstr>4 You further investigate</vt:lpstr>
      <vt:lpstr>4 CIWA-Ar calculation</vt:lpstr>
      <vt:lpstr>4 CIWA-Ar answer</vt:lpstr>
      <vt:lpstr>4 Alcohol history</vt:lpstr>
      <vt:lpstr>4 More alcohol history</vt:lpstr>
      <vt:lpstr>4 You consider further assessment</vt:lpstr>
      <vt:lpstr>4 You move on to treatment</vt:lpstr>
      <vt:lpstr>4 Delirium tremens fully treated</vt:lpstr>
      <vt:lpstr>4 Delirium tremens partially treated</vt:lpstr>
      <vt:lpstr>4 Benzodiazepine overdose</vt:lpstr>
      <vt:lpstr>4 Initial stabilisation</vt:lpstr>
      <vt:lpstr>4 Seizures begin</vt:lpstr>
      <vt:lpstr>4 Transfer to HDU</vt:lpstr>
      <vt:lpstr>4 More seizures, respiratory arrest</vt:lpstr>
      <vt:lpstr>4 Seizures stop, respiratory arrest</vt:lpstr>
      <vt:lpstr>Delirium Tremens - Overview</vt:lpstr>
      <vt:lpstr>Delirium Tremens – Aetiology</vt:lpstr>
      <vt:lpstr>Delirium Tremens – Diagnosis</vt:lpstr>
      <vt:lpstr>Delirium Tremens – Treatment</vt:lpstr>
      <vt:lpstr>Delirium Tremens – Treatment</vt:lpstr>
      <vt:lpstr>Delirium Tremens – Treatment</vt:lpstr>
      <vt:lpstr>References and Images Sources</vt:lpstr>
      <vt:lpstr>References and Images Sources</vt:lpstr>
      <vt:lpstr>PowerPoint Presentation</vt:lpstr>
      <vt:lpstr>Exercise</vt:lpstr>
      <vt:lpstr>Case 5</vt:lpstr>
      <vt:lpstr>5 Introduction</vt:lpstr>
      <vt:lpstr>5 You examine the wound</vt:lpstr>
      <vt:lpstr>5 You examine generally</vt:lpstr>
      <vt:lpstr>5 Swab taken</vt:lpstr>
      <vt:lpstr>5 No swab taken</vt:lpstr>
      <vt:lpstr>5 Consider admission</vt:lpstr>
      <vt:lpstr>5 Antibiotics</vt:lpstr>
      <vt:lpstr>5 Correct antibiotic</vt:lpstr>
      <vt:lpstr>5 Incorrect antibiotic</vt:lpstr>
      <vt:lpstr>5 Safety-netting</vt:lpstr>
      <vt:lpstr>5 Patient returns</vt:lpstr>
      <vt:lpstr>5 Microbiology report</vt:lpstr>
      <vt:lpstr>5 Admission to hospital</vt:lpstr>
      <vt:lpstr>5 Correct antibiotic</vt:lpstr>
      <vt:lpstr>5 Incorrect antibiotic</vt:lpstr>
      <vt:lpstr>5 Correct antibiotic, mistakes made</vt:lpstr>
      <vt:lpstr>5 Serious deterioration</vt:lpstr>
      <vt:lpstr>5 Discharged</vt:lpstr>
      <vt:lpstr>5 Good response, good antibiotic</vt:lpstr>
      <vt:lpstr>5 Deterioration</vt:lpstr>
      <vt:lpstr>Wound Infection - Overview</vt:lpstr>
      <vt:lpstr>Wound Infection - Aetiology</vt:lpstr>
      <vt:lpstr>Wound Infection - Diagnosis</vt:lpstr>
      <vt:lpstr>Wound Infection - Treatment</vt:lpstr>
      <vt:lpstr>Wound Infection - Treatment</vt:lpstr>
      <vt:lpstr>References and Images Sources</vt:lpstr>
      <vt:lpstr>References and Images Sources</vt:lpstr>
      <vt:lpstr>PowerPoint Presentation</vt:lpstr>
      <vt:lpstr>Exercise</vt:lpstr>
      <vt:lpstr>Case 6</vt:lpstr>
      <vt:lpstr>6 Introduction</vt:lpstr>
      <vt:lpstr>6 History</vt:lpstr>
      <vt:lpstr>6 Examination</vt:lpstr>
      <vt:lpstr>6 Investigations and Diagnosis</vt:lpstr>
      <vt:lpstr>6 Appropriate investigations</vt:lpstr>
      <vt:lpstr>6 Inadequate investigations</vt:lpstr>
      <vt:lpstr>6 Suture locations</vt:lpstr>
      <vt:lpstr>6 Poor suture locations</vt:lpstr>
      <vt:lpstr>6 Suturing method</vt:lpstr>
      <vt:lpstr>6 Good suturing</vt:lpstr>
      <vt:lpstr>6 Poor suturing</vt:lpstr>
      <vt:lpstr>6 Early examination</vt:lpstr>
      <vt:lpstr>6 Early examination</vt:lpstr>
      <vt:lpstr>6 Supervisor discussion</vt:lpstr>
      <vt:lpstr>6 Inappropriate suturing</vt:lpstr>
      <vt:lpstr>6 Joint discussion</vt:lpstr>
      <vt:lpstr>6 Solo discussion</vt:lpstr>
      <vt:lpstr>Wound Dehiscence – Overview</vt:lpstr>
      <vt:lpstr>Wound Dehiscence – Aetiology</vt:lpstr>
      <vt:lpstr>Wound Dehiscence – Diagnosis</vt:lpstr>
      <vt:lpstr>Wound Dehiscence – Diagnosis</vt:lpstr>
      <vt:lpstr>Wound Dehiscence – Treatment</vt:lpstr>
      <vt:lpstr>References and Images Sources</vt:lpstr>
      <vt:lpstr>References and Images Sources</vt:lpstr>
      <vt:lpstr>PowerPoint Presentation</vt:lpstr>
      <vt:lpstr>Exercise</vt:lpstr>
      <vt:lpstr>Quiz</vt:lpstr>
      <vt:lpstr>Summary</vt:lpstr>
      <vt:lpstr>1 Early Complications</vt:lpstr>
      <vt:lpstr>1 Early Complications</vt:lpstr>
      <vt:lpstr>2 Blood Transfusion</vt:lpstr>
      <vt:lpstr>2 Blood Transfusion</vt:lpstr>
      <vt:lpstr>3 Kidney Function</vt:lpstr>
      <vt:lpstr>3 Kidney Function</vt:lpstr>
      <vt:lpstr>4 New-Onset Breathlessness</vt:lpstr>
      <vt:lpstr>4 New-Onset Breathlessness</vt:lpstr>
      <vt:lpstr>5 Missed Care</vt:lpstr>
      <vt:lpstr>5 Missed Care</vt:lpstr>
      <vt:lpstr>6 Pain</vt:lpstr>
      <vt:lpstr>6 Pain</vt:lpstr>
      <vt:lpstr>7 Past history</vt:lpstr>
      <vt:lpstr>7 Past history</vt:lpstr>
      <vt:lpstr>References and Images Sources</vt:lpstr>
      <vt:lpstr>Exercise</vt:lpstr>
      <vt:lpstr>Summary</vt:lpstr>
      <vt:lpstr>Feedback</vt:lpstr>
      <vt:lpstr>Credits</vt:lpstr>
      <vt:lpstr>Postoperative Complications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Bibey</dc:creator>
  <cp:lastModifiedBy>James Bibey</cp:lastModifiedBy>
  <cp:revision>1</cp:revision>
  <dcterms:created xsi:type="dcterms:W3CDTF">2025-09-30T20:02:07Z</dcterms:created>
  <dcterms:modified xsi:type="dcterms:W3CDTF">2026-03-17T00:06:48Z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